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Override PartName="/ppt/diagrams/colors1.xml" ContentType="application/vnd.openxmlformats-officedocument.drawingml.diagramColors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Default Extension="jpeg" ContentType="image/jpeg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diagrams/layout1.xml" ContentType="application/vnd.openxmlformats-officedocument.drawingml.diagram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diagrams/quickStyle1.xml" ContentType="application/vnd.openxmlformats-officedocument.drawingml.diagramStyl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diagrams/drawing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4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8" r:id="rId12"/>
    <p:sldId id="267" r:id="rId13"/>
    <p:sldId id="266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92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3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-112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notesMaster" Target="notesMasters/notesMaster1.xml"/><Relationship Id="rId41" Type="http://schemas.openxmlformats.org/officeDocument/2006/relationships/printerSettings" Target="printerSettings/printerSettings1.bin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BA316E-F40A-4C4B-9B1C-1181451D84AD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9227FD4-CCE2-44A5-A41B-419EE3BA07CA}">
      <dgm:prSet phldrT="[Text]"/>
      <dgm:spPr/>
      <dgm:t>
        <a:bodyPr/>
        <a:lstStyle/>
        <a:p>
          <a:r>
            <a:rPr lang="en-US" dirty="0" smtClean="0"/>
            <a:t>The Third Estate declared itself to be the </a:t>
          </a:r>
          <a:r>
            <a:rPr lang="en-US" b="1" dirty="0" smtClean="0"/>
            <a:t>National Assembly.</a:t>
          </a:r>
          <a:endParaRPr lang="en-US" dirty="0"/>
        </a:p>
      </dgm:t>
    </dgm:pt>
    <dgm:pt modelId="{DABC3A96-9A0E-42F7-BC06-CD84CCC074A1}" type="parTrans" cxnId="{43556D2F-28A1-4698-9B56-1207EA729B2F}">
      <dgm:prSet/>
      <dgm:spPr/>
      <dgm:t>
        <a:bodyPr/>
        <a:lstStyle/>
        <a:p>
          <a:endParaRPr lang="en-US"/>
        </a:p>
      </dgm:t>
    </dgm:pt>
    <dgm:pt modelId="{21A50D48-C577-471A-B425-E83B65DA44AB}" type="sibTrans" cxnId="{43556D2F-28A1-4698-9B56-1207EA729B2F}">
      <dgm:prSet/>
      <dgm:spPr/>
      <dgm:t>
        <a:bodyPr/>
        <a:lstStyle/>
        <a:p>
          <a:endParaRPr lang="en-US"/>
        </a:p>
      </dgm:t>
    </dgm:pt>
    <dgm:pt modelId="{E9E2CA49-2352-4ADD-AF2B-DB3E42FB0105}">
      <dgm:prSet phldrT="[Text]"/>
      <dgm:spPr/>
      <dgm:t>
        <a:bodyPr/>
        <a:lstStyle/>
        <a:p>
          <a:r>
            <a:rPr lang="en-US" dirty="0" smtClean="0"/>
            <a:t>Louis XVI responded by locking the Third Estate out of the meeting.</a:t>
          </a:r>
          <a:endParaRPr lang="en-US" dirty="0"/>
        </a:p>
      </dgm:t>
    </dgm:pt>
    <dgm:pt modelId="{BCF4A6B1-0091-41E6-952B-3CABE8D4182D}" type="parTrans" cxnId="{E3AAAEE1-D69B-449F-97CB-AA0BE2B651A2}">
      <dgm:prSet/>
      <dgm:spPr/>
      <dgm:t>
        <a:bodyPr/>
        <a:lstStyle/>
        <a:p>
          <a:endParaRPr lang="en-US"/>
        </a:p>
      </dgm:t>
    </dgm:pt>
    <dgm:pt modelId="{02CCBFBB-0A70-4E36-98A9-FEF783883FA1}" type="sibTrans" cxnId="{E3AAAEE1-D69B-449F-97CB-AA0BE2B651A2}">
      <dgm:prSet/>
      <dgm:spPr/>
      <dgm:t>
        <a:bodyPr/>
        <a:lstStyle/>
        <a:p>
          <a:endParaRPr lang="en-US"/>
        </a:p>
      </dgm:t>
    </dgm:pt>
    <dgm:pt modelId="{1C95725F-DD0A-45B3-9917-F4F352CD0EAB}">
      <dgm:prSet phldrT="[Text]"/>
      <dgm:spPr/>
      <dgm:t>
        <a:bodyPr/>
        <a:lstStyle/>
        <a:p>
          <a:r>
            <a:rPr lang="en-US" dirty="0" smtClean="0"/>
            <a:t>The Third Estate relocated to a nearby tennis court where its members vowed to stay together and create a written constitution for France.</a:t>
          </a:r>
          <a:endParaRPr lang="en-US" dirty="0"/>
        </a:p>
      </dgm:t>
    </dgm:pt>
    <dgm:pt modelId="{6CD70421-82AF-47EC-9385-A20D92FED168}" type="parTrans" cxnId="{F7196E41-078F-4CCB-BEAC-228C64200B3A}">
      <dgm:prSet/>
      <dgm:spPr/>
      <dgm:t>
        <a:bodyPr/>
        <a:lstStyle/>
        <a:p>
          <a:endParaRPr lang="en-US"/>
        </a:p>
      </dgm:t>
    </dgm:pt>
    <dgm:pt modelId="{577DD65B-0801-40D6-8DAF-563F7FDF5CF2}" type="sibTrans" cxnId="{F7196E41-078F-4CCB-BEAC-228C64200B3A}">
      <dgm:prSet/>
      <dgm:spPr/>
      <dgm:t>
        <a:bodyPr/>
        <a:lstStyle/>
        <a:p>
          <a:endParaRPr lang="en-US"/>
        </a:p>
      </dgm:t>
    </dgm:pt>
    <dgm:pt modelId="{23556BEA-DB74-456C-9990-C1F26DFA2478}">
      <dgm:prSet phldrT="[Text]"/>
      <dgm:spPr/>
      <dgm:t>
        <a:bodyPr/>
        <a:lstStyle/>
        <a:p>
          <a:r>
            <a:rPr lang="en-US" dirty="0" smtClean="0"/>
            <a:t>On June 23, 1789, Louis XVI relented.  He ordered the three estates to meet together as the </a:t>
          </a:r>
          <a:r>
            <a:rPr lang="en-US" b="1" dirty="0" smtClean="0"/>
            <a:t>National Assembly</a:t>
          </a:r>
          <a:r>
            <a:rPr lang="en-US" b="0" dirty="0" smtClean="0"/>
            <a:t> and vote, by population, on a constitution for France.</a:t>
          </a:r>
          <a:endParaRPr lang="en-US" dirty="0"/>
        </a:p>
      </dgm:t>
    </dgm:pt>
    <dgm:pt modelId="{94D8AB6E-F346-41D5-ACFF-05F59C800BC9}" type="parTrans" cxnId="{F8480905-2B8F-4CD7-8A55-0AA7DDCE69CD}">
      <dgm:prSet/>
      <dgm:spPr/>
      <dgm:t>
        <a:bodyPr/>
        <a:lstStyle/>
        <a:p>
          <a:endParaRPr lang="en-US"/>
        </a:p>
      </dgm:t>
    </dgm:pt>
    <dgm:pt modelId="{B75FE100-7623-43BE-86FD-D18571A26C1A}" type="sibTrans" cxnId="{F8480905-2B8F-4CD7-8A55-0AA7DDCE69CD}">
      <dgm:prSet/>
      <dgm:spPr/>
      <dgm:t>
        <a:bodyPr/>
        <a:lstStyle/>
        <a:p>
          <a:endParaRPr lang="en-US"/>
        </a:p>
      </dgm:t>
    </dgm:pt>
    <dgm:pt modelId="{2ED464FA-8A37-424E-A181-19495DFAFF72}" type="pres">
      <dgm:prSet presAssocID="{A1BA316E-F40A-4C4B-9B1C-1181451D84A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D2C7A5E-0D1E-4AF3-9EB7-9AE1D4F9EDA8}" type="pres">
      <dgm:prSet presAssocID="{23556BEA-DB74-456C-9990-C1F26DFA2478}" presName="boxAndChildren" presStyleCnt="0"/>
      <dgm:spPr/>
    </dgm:pt>
    <dgm:pt modelId="{038502DF-D2BD-462A-99FB-7EC3A541A05A}" type="pres">
      <dgm:prSet presAssocID="{23556BEA-DB74-456C-9990-C1F26DFA2478}" presName="parentTextBox" presStyleLbl="node1" presStyleIdx="0" presStyleCnt="4"/>
      <dgm:spPr/>
      <dgm:t>
        <a:bodyPr/>
        <a:lstStyle/>
        <a:p>
          <a:endParaRPr lang="en-US"/>
        </a:p>
      </dgm:t>
    </dgm:pt>
    <dgm:pt modelId="{E7AA504C-3269-40A6-9D1A-2732126D0A18}" type="pres">
      <dgm:prSet presAssocID="{577DD65B-0801-40D6-8DAF-563F7FDF5CF2}" presName="sp" presStyleCnt="0"/>
      <dgm:spPr/>
    </dgm:pt>
    <dgm:pt modelId="{C9873DA3-3833-4A8F-8821-B274112641C2}" type="pres">
      <dgm:prSet presAssocID="{1C95725F-DD0A-45B3-9917-F4F352CD0EAB}" presName="arrowAndChildren" presStyleCnt="0"/>
      <dgm:spPr/>
    </dgm:pt>
    <dgm:pt modelId="{490BD214-A10E-4417-BB48-6E161AA7ABCE}" type="pres">
      <dgm:prSet presAssocID="{1C95725F-DD0A-45B3-9917-F4F352CD0EAB}" presName="parentTextArrow" presStyleLbl="node1" presStyleIdx="1" presStyleCnt="4"/>
      <dgm:spPr/>
      <dgm:t>
        <a:bodyPr/>
        <a:lstStyle/>
        <a:p>
          <a:endParaRPr lang="en-US"/>
        </a:p>
      </dgm:t>
    </dgm:pt>
    <dgm:pt modelId="{C47519B1-485E-4320-84E6-BC173980ADDC}" type="pres">
      <dgm:prSet presAssocID="{02CCBFBB-0A70-4E36-98A9-FEF783883FA1}" presName="sp" presStyleCnt="0"/>
      <dgm:spPr/>
    </dgm:pt>
    <dgm:pt modelId="{B454C084-3E78-44A4-A299-E4C92102CF42}" type="pres">
      <dgm:prSet presAssocID="{E9E2CA49-2352-4ADD-AF2B-DB3E42FB0105}" presName="arrowAndChildren" presStyleCnt="0"/>
      <dgm:spPr/>
    </dgm:pt>
    <dgm:pt modelId="{2FC3E465-58D5-4CD7-9972-DDEA1A42EAF5}" type="pres">
      <dgm:prSet presAssocID="{E9E2CA49-2352-4ADD-AF2B-DB3E42FB0105}" presName="parentTextArrow" presStyleLbl="node1" presStyleIdx="2" presStyleCnt="4"/>
      <dgm:spPr/>
      <dgm:t>
        <a:bodyPr/>
        <a:lstStyle/>
        <a:p>
          <a:endParaRPr lang="en-US"/>
        </a:p>
      </dgm:t>
    </dgm:pt>
    <dgm:pt modelId="{99150475-FF2B-4E8D-B789-2310115079F4}" type="pres">
      <dgm:prSet presAssocID="{21A50D48-C577-471A-B425-E83B65DA44AB}" presName="sp" presStyleCnt="0"/>
      <dgm:spPr/>
    </dgm:pt>
    <dgm:pt modelId="{C03ABE0A-518C-4270-9F87-2AB12F18F189}" type="pres">
      <dgm:prSet presAssocID="{69227FD4-CCE2-44A5-A41B-419EE3BA07CA}" presName="arrowAndChildren" presStyleCnt="0"/>
      <dgm:spPr/>
    </dgm:pt>
    <dgm:pt modelId="{CF7B89AB-2996-4CF3-B9FA-6EA1F0939292}" type="pres">
      <dgm:prSet presAssocID="{69227FD4-CCE2-44A5-A41B-419EE3BA07CA}" presName="parentTextArrow" presStyleLbl="node1" presStyleIdx="3" presStyleCnt="4"/>
      <dgm:spPr/>
      <dgm:t>
        <a:bodyPr/>
        <a:lstStyle/>
        <a:p>
          <a:endParaRPr lang="en-US"/>
        </a:p>
      </dgm:t>
    </dgm:pt>
  </dgm:ptLst>
  <dgm:cxnLst>
    <dgm:cxn modelId="{43556D2F-28A1-4698-9B56-1207EA729B2F}" srcId="{A1BA316E-F40A-4C4B-9B1C-1181451D84AD}" destId="{69227FD4-CCE2-44A5-A41B-419EE3BA07CA}" srcOrd="0" destOrd="0" parTransId="{DABC3A96-9A0E-42F7-BC06-CD84CCC074A1}" sibTransId="{21A50D48-C577-471A-B425-E83B65DA44AB}"/>
    <dgm:cxn modelId="{CE16B40D-A633-7540-8203-FC591BCB3F20}" type="presOf" srcId="{A1BA316E-F40A-4C4B-9B1C-1181451D84AD}" destId="{2ED464FA-8A37-424E-A181-19495DFAFF72}" srcOrd="0" destOrd="0" presId="urn:microsoft.com/office/officeart/2005/8/layout/process4"/>
    <dgm:cxn modelId="{E3AAAEE1-D69B-449F-97CB-AA0BE2B651A2}" srcId="{A1BA316E-F40A-4C4B-9B1C-1181451D84AD}" destId="{E9E2CA49-2352-4ADD-AF2B-DB3E42FB0105}" srcOrd="1" destOrd="0" parTransId="{BCF4A6B1-0091-41E6-952B-3CABE8D4182D}" sibTransId="{02CCBFBB-0A70-4E36-98A9-FEF783883FA1}"/>
    <dgm:cxn modelId="{CBB224CE-F19B-1F44-A922-19FE841B4E50}" type="presOf" srcId="{23556BEA-DB74-456C-9990-C1F26DFA2478}" destId="{038502DF-D2BD-462A-99FB-7EC3A541A05A}" srcOrd="0" destOrd="0" presId="urn:microsoft.com/office/officeart/2005/8/layout/process4"/>
    <dgm:cxn modelId="{F8480905-2B8F-4CD7-8A55-0AA7DDCE69CD}" srcId="{A1BA316E-F40A-4C4B-9B1C-1181451D84AD}" destId="{23556BEA-DB74-456C-9990-C1F26DFA2478}" srcOrd="3" destOrd="0" parTransId="{94D8AB6E-F346-41D5-ACFF-05F59C800BC9}" sibTransId="{B75FE100-7623-43BE-86FD-D18571A26C1A}"/>
    <dgm:cxn modelId="{00A52B81-1900-A245-BB9B-FEF9328F0BE0}" type="presOf" srcId="{E9E2CA49-2352-4ADD-AF2B-DB3E42FB0105}" destId="{2FC3E465-58D5-4CD7-9972-DDEA1A42EAF5}" srcOrd="0" destOrd="0" presId="urn:microsoft.com/office/officeart/2005/8/layout/process4"/>
    <dgm:cxn modelId="{F7196E41-078F-4CCB-BEAC-228C64200B3A}" srcId="{A1BA316E-F40A-4C4B-9B1C-1181451D84AD}" destId="{1C95725F-DD0A-45B3-9917-F4F352CD0EAB}" srcOrd="2" destOrd="0" parTransId="{6CD70421-82AF-47EC-9385-A20D92FED168}" sibTransId="{577DD65B-0801-40D6-8DAF-563F7FDF5CF2}"/>
    <dgm:cxn modelId="{72E8FF01-515E-6943-A781-56D544E5D39D}" type="presOf" srcId="{1C95725F-DD0A-45B3-9917-F4F352CD0EAB}" destId="{490BD214-A10E-4417-BB48-6E161AA7ABCE}" srcOrd="0" destOrd="0" presId="urn:microsoft.com/office/officeart/2005/8/layout/process4"/>
    <dgm:cxn modelId="{ED6E8719-0A85-0948-936D-D82D7701FDC1}" type="presOf" srcId="{69227FD4-CCE2-44A5-A41B-419EE3BA07CA}" destId="{CF7B89AB-2996-4CF3-B9FA-6EA1F0939292}" srcOrd="0" destOrd="0" presId="urn:microsoft.com/office/officeart/2005/8/layout/process4"/>
    <dgm:cxn modelId="{311AC709-1C1D-DE4A-9733-D75545B2C53A}" type="presParOf" srcId="{2ED464FA-8A37-424E-A181-19495DFAFF72}" destId="{1D2C7A5E-0D1E-4AF3-9EB7-9AE1D4F9EDA8}" srcOrd="0" destOrd="0" presId="urn:microsoft.com/office/officeart/2005/8/layout/process4"/>
    <dgm:cxn modelId="{901199E4-5E08-884C-836A-8B90365E538C}" type="presParOf" srcId="{1D2C7A5E-0D1E-4AF3-9EB7-9AE1D4F9EDA8}" destId="{038502DF-D2BD-462A-99FB-7EC3A541A05A}" srcOrd="0" destOrd="0" presId="urn:microsoft.com/office/officeart/2005/8/layout/process4"/>
    <dgm:cxn modelId="{01A22AB8-C6A8-2B44-91B9-38D82C17F222}" type="presParOf" srcId="{2ED464FA-8A37-424E-A181-19495DFAFF72}" destId="{E7AA504C-3269-40A6-9D1A-2732126D0A18}" srcOrd="1" destOrd="0" presId="urn:microsoft.com/office/officeart/2005/8/layout/process4"/>
    <dgm:cxn modelId="{2740D2DF-A227-254F-93D7-6F737D674C45}" type="presParOf" srcId="{2ED464FA-8A37-424E-A181-19495DFAFF72}" destId="{C9873DA3-3833-4A8F-8821-B274112641C2}" srcOrd="2" destOrd="0" presId="urn:microsoft.com/office/officeart/2005/8/layout/process4"/>
    <dgm:cxn modelId="{6022967A-CED9-6344-B126-D5048A4D0374}" type="presParOf" srcId="{C9873DA3-3833-4A8F-8821-B274112641C2}" destId="{490BD214-A10E-4417-BB48-6E161AA7ABCE}" srcOrd="0" destOrd="0" presId="urn:microsoft.com/office/officeart/2005/8/layout/process4"/>
    <dgm:cxn modelId="{CD8EF458-554F-2847-BEB1-27CB5C19B961}" type="presParOf" srcId="{2ED464FA-8A37-424E-A181-19495DFAFF72}" destId="{C47519B1-485E-4320-84E6-BC173980ADDC}" srcOrd="3" destOrd="0" presId="urn:microsoft.com/office/officeart/2005/8/layout/process4"/>
    <dgm:cxn modelId="{DF7F112D-3C61-6B41-B8E0-5C0ED2F6E9F4}" type="presParOf" srcId="{2ED464FA-8A37-424E-A181-19495DFAFF72}" destId="{B454C084-3E78-44A4-A299-E4C92102CF42}" srcOrd="4" destOrd="0" presId="urn:microsoft.com/office/officeart/2005/8/layout/process4"/>
    <dgm:cxn modelId="{6BD32E2E-F912-8744-88F2-9FD2B81F73DE}" type="presParOf" srcId="{B454C084-3E78-44A4-A299-E4C92102CF42}" destId="{2FC3E465-58D5-4CD7-9972-DDEA1A42EAF5}" srcOrd="0" destOrd="0" presId="urn:microsoft.com/office/officeart/2005/8/layout/process4"/>
    <dgm:cxn modelId="{B3F0578A-F26C-804C-9A10-79AC2CA0DA7B}" type="presParOf" srcId="{2ED464FA-8A37-424E-A181-19495DFAFF72}" destId="{99150475-FF2B-4E8D-B789-2310115079F4}" srcOrd="5" destOrd="0" presId="urn:microsoft.com/office/officeart/2005/8/layout/process4"/>
    <dgm:cxn modelId="{50DC151F-B3B1-494C-9179-B0AE22730729}" type="presParOf" srcId="{2ED464FA-8A37-424E-A181-19495DFAFF72}" destId="{C03ABE0A-518C-4270-9F87-2AB12F18F189}" srcOrd="6" destOrd="0" presId="urn:microsoft.com/office/officeart/2005/8/layout/process4"/>
    <dgm:cxn modelId="{E9F81239-43CD-4845-A737-7114F8244AA5}" type="presParOf" srcId="{C03ABE0A-518C-4270-9F87-2AB12F18F189}" destId="{CF7B89AB-2996-4CF3-B9FA-6EA1F0939292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38502DF-D2BD-462A-99FB-7EC3A541A05A}">
      <dsp:nvSpPr>
        <dsp:cNvPr id="0" name=""/>
        <dsp:cNvSpPr/>
      </dsp:nvSpPr>
      <dsp:spPr>
        <a:xfrm>
          <a:off x="0" y="4500036"/>
          <a:ext cx="8686800" cy="98449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On June 23, 1789, Louis XVI relented.  He ordered the three estates to meet together as the </a:t>
          </a:r>
          <a:r>
            <a:rPr lang="en-US" sz="1900" b="1" kern="1200" dirty="0" smtClean="0"/>
            <a:t>National Assembly</a:t>
          </a:r>
          <a:r>
            <a:rPr lang="en-US" sz="1900" b="0" kern="1200" dirty="0" smtClean="0"/>
            <a:t> and vote, by population, on a constitution for France.</a:t>
          </a:r>
          <a:endParaRPr lang="en-US" sz="1900" kern="1200" dirty="0"/>
        </a:p>
      </dsp:txBody>
      <dsp:txXfrm>
        <a:off x="0" y="4500036"/>
        <a:ext cx="8686800" cy="984498"/>
      </dsp:txXfrm>
    </dsp:sp>
    <dsp:sp modelId="{490BD214-A10E-4417-BB48-6E161AA7ABCE}">
      <dsp:nvSpPr>
        <dsp:cNvPr id="0" name=""/>
        <dsp:cNvSpPr/>
      </dsp:nvSpPr>
      <dsp:spPr>
        <a:xfrm rot="10800000">
          <a:off x="0" y="3000646"/>
          <a:ext cx="8686800" cy="1514157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The Third Estate relocated to a nearby tennis court where its members vowed to stay together and create a written constitution for France.</a:t>
          </a:r>
          <a:endParaRPr lang="en-US" sz="1900" kern="1200" dirty="0"/>
        </a:p>
      </dsp:txBody>
      <dsp:txXfrm rot="10800000">
        <a:off x="0" y="3000646"/>
        <a:ext cx="8686800" cy="1514157"/>
      </dsp:txXfrm>
    </dsp:sp>
    <dsp:sp modelId="{2FC3E465-58D5-4CD7-9972-DDEA1A42EAF5}">
      <dsp:nvSpPr>
        <dsp:cNvPr id="0" name=""/>
        <dsp:cNvSpPr/>
      </dsp:nvSpPr>
      <dsp:spPr>
        <a:xfrm rot="10800000">
          <a:off x="0" y="1501255"/>
          <a:ext cx="8686800" cy="1514157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Louis XVI responded by locking the Third Estate out of the meeting.</a:t>
          </a:r>
          <a:endParaRPr lang="en-US" sz="1900" kern="1200" dirty="0"/>
        </a:p>
      </dsp:txBody>
      <dsp:txXfrm rot="10800000">
        <a:off x="0" y="1501255"/>
        <a:ext cx="8686800" cy="1514157"/>
      </dsp:txXfrm>
    </dsp:sp>
    <dsp:sp modelId="{CF7B89AB-2996-4CF3-B9FA-6EA1F0939292}">
      <dsp:nvSpPr>
        <dsp:cNvPr id="0" name=""/>
        <dsp:cNvSpPr/>
      </dsp:nvSpPr>
      <dsp:spPr>
        <a:xfrm rot="10800000">
          <a:off x="0" y="1865"/>
          <a:ext cx="8686800" cy="1514157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The Third Estate declared itself to be the </a:t>
          </a:r>
          <a:r>
            <a:rPr lang="en-US" sz="1900" b="1" kern="1200" dirty="0" smtClean="0"/>
            <a:t>National Assembly.</a:t>
          </a:r>
          <a:endParaRPr lang="en-US" sz="1900" kern="1200" dirty="0"/>
        </a:p>
      </dsp:txBody>
      <dsp:txXfrm rot="10800000">
        <a:off x="0" y="1865"/>
        <a:ext cx="8686800" cy="15141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48F806-076B-8B41-A4BD-CDB540C34293}" type="datetimeFigureOut">
              <a:rPr lang="en-US" smtClean="0"/>
              <a:pPr/>
              <a:t>4/22/13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512E17-81C0-3642-8AD4-B31864AA58A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274F68D-43A4-47D7-A7F8-A706A79D0B2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CF05F-A9A8-E748-B032-3977485E11EB}" type="datetimeFigureOut">
              <a:rPr lang="en-US" smtClean="0"/>
              <a:pPr/>
              <a:t>4/22/13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E0FB-76E0-8E45-A942-3D25705F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CF05F-A9A8-E748-B032-3977485E11EB}" type="datetimeFigureOut">
              <a:rPr lang="en-US" smtClean="0"/>
              <a:pPr/>
              <a:t>4/22/13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E0FB-76E0-8E45-A942-3D25705F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CF05F-A9A8-E748-B032-3977485E11EB}" type="datetimeFigureOut">
              <a:rPr lang="en-US" smtClean="0"/>
              <a:pPr/>
              <a:t>4/22/13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E0FB-76E0-8E45-A942-3D25705F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CF05F-A9A8-E748-B032-3977485E11EB}" type="datetimeFigureOut">
              <a:rPr lang="en-US" smtClean="0"/>
              <a:pPr/>
              <a:t>4/22/13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E0FB-76E0-8E45-A942-3D25705F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CF05F-A9A8-E748-B032-3977485E11EB}" type="datetimeFigureOut">
              <a:rPr lang="en-US" smtClean="0"/>
              <a:pPr/>
              <a:t>4/22/13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E0FB-76E0-8E45-A942-3D25705F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CF05F-A9A8-E748-B032-3977485E11EB}" type="datetimeFigureOut">
              <a:rPr lang="en-US" smtClean="0"/>
              <a:pPr/>
              <a:t>4/22/13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E0FB-76E0-8E45-A942-3D25705F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CF05F-A9A8-E748-B032-3977485E11EB}" type="datetimeFigureOut">
              <a:rPr lang="en-US" smtClean="0"/>
              <a:pPr/>
              <a:t>4/22/13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E0FB-76E0-8E45-A942-3D25705F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CF05F-A9A8-E748-B032-3977485E11EB}" type="datetimeFigureOut">
              <a:rPr lang="en-US" smtClean="0"/>
              <a:pPr/>
              <a:t>4/22/13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E0FB-76E0-8E45-A942-3D25705F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CF05F-A9A8-E748-B032-3977485E11EB}" type="datetimeFigureOut">
              <a:rPr lang="en-US" smtClean="0"/>
              <a:pPr/>
              <a:t>4/22/13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E0FB-76E0-8E45-A942-3D25705F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CF05F-A9A8-E748-B032-3977485E11EB}" type="datetimeFigureOut">
              <a:rPr lang="en-US" smtClean="0"/>
              <a:pPr/>
              <a:t>4/22/13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E0FB-76E0-8E45-A942-3D25705F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CF05F-A9A8-E748-B032-3977485E11EB}" type="datetimeFigureOut">
              <a:rPr lang="en-US" smtClean="0"/>
              <a:pPr/>
              <a:t>4/22/13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0E0FB-76E0-8E45-A942-3D25705F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CF05F-A9A8-E748-B032-3977485E11EB}" type="datetimeFigureOut">
              <a:rPr lang="en-US" smtClean="0"/>
              <a:pPr/>
              <a:t>4/22/13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0E0FB-76E0-8E45-A942-3D25705FF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n.wikipedia.org/wiki/Image:Varoux.jpg" TargetMode="External"/><Relationship Id="rId3" Type="http://schemas.openxmlformats.org/officeDocument/2006/relationships/image" Target="../media/image13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3/3b/Marie_Antoinette_Adult4.jpg" TargetMode="External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Relationship Id="rId3" Type="http://schemas.openxmlformats.org/officeDocument/2006/relationships/image" Target="../media/image17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ig Caslon Medium"/>
              </a:rPr>
              <a:t>The French Revolution </a:t>
            </a:r>
            <a:endParaRPr lang="en-US" dirty="0">
              <a:latin typeface="Big Caslon Medium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1600200"/>
            <a:ext cx="5821052" cy="43601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Cause #4 Enlightenment Ideas</a:t>
            </a:r>
            <a:endParaRPr lang="en-US" sz="4800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0" y="1066800"/>
            <a:ext cx="4343400" cy="55626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b="1" dirty="0">
                <a:latin typeface="+mj-lt"/>
              </a:rPr>
              <a:t>Enlightenment</a:t>
            </a:r>
            <a:r>
              <a:rPr lang="en-US" dirty="0">
                <a:latin typeface="+mj-lt"/>
              </a:rPr>
              <a:t> ideas that influenced the American Revolution have spread to French newspapers</a:t>
            </a:r>
            <a:endParaRPr lang="en-US" dirty="0" smtClean="0">
              <a:latin typeface="+mj-lt"/>
            </a:endParaRPr>
          </a:p>
          <a:p>
            <a:pPr>
              <a:lnSpc>
                <a:spcPct val="90000"/>
              </a:lnSpc>
              <a:buNone/>
            </a:pPr>
            <a:endParaRPr lang="en-US" dirty="0" smtClean="0">
              <a:latin typeface="+mj-lt"/>
            </a:endParaRPr>
          </a:p>
          <a:p>
            <a:pPr>
              <a:lnSpc>
                <a:spcPct val="90000"/>
              </a:lnSpc>
              <a:buNone/>
            </a:pPr>
            <a:r>
              <a:rPr lang="en-US" dirty="0" smtClean="0">
                <a:latin typeface="+mj-lt"/>
              </a:rPr>
              <a:t>Peasants </a:t>
            </a:r>
            <a:r>
              <a:rPr lang="en-US" dirty="0">
                <a:latin typeface="+mj-lt"/>
              </a:rPr>
              <a:t>were starving, and they remember they had paid for the American Revolution…ideas were planted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ea typeface="+mj-ea"/>
                <a:cs typeface="+mj-cs"/>
              </a:rPr>
              <a:t>Preparing for the </a:t>
            </a:r>
            <a:r>
              <a:rPr lang="en-US" i="1" dirty="0" smtClean="0">
                <a:solidFill>
                  <a:schemeClr val="tx2">
                    <a:lumMod val="75000"/>
                  </a:schemeClr>
                </a:solidFill>
                <a:ea typeface="+mj-ea"/>
                <a:cs typeface="+mj-cs"/>
              </a:rPr>
              <a:t>Estates-General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Winter of 1788-</a:t>
            </a:r>
            <a:r>
              <a:rPr lang="en-US" dirty="0" smtClean="0"/>
              <a:t>1789</a:t>
            </a:r>
          </a:p>
          <a:p>
            <a:pPr eaLnBrk="1" hangingPunct="1"/>
            <a:r>
              <a:rPr lang="en-US" dirty="0" smtClean="0"/>
              <a:t>Estates –General – a general assembly of people representing the estates. </a:t>
            </a:r>
          </a:p>
          <a:p>
            <a:pPr lvl="1" eaLnBrk="1" hangingPunct="1"/>
            <a:r>
              <a:rPr lang="en-US" dirty="0" smtClean="0"/>
              <a:t>Members </a:t>
            </a:r>
            <a:r>
              <a:rPr lang="en-US" dirty="0"/>
              <a:t>of the estates elected </a:t>
            </a:r>
            <a:r>
              <a:rPr lang="en-US" dirty="0" smtClean="0"/>
              <a:t>representative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ea typeface="+mj-ea"/>
                <a:cs typeface="+mj-cs"/>
              </a:rPr>
              <a:t>Meeting of the </a:t>
            </a:r>
            <a:r>
              <a:rPr lang="en-US" i="1" dirty="0" smtClean="0">
                <a:solidFill>
                  <a:schemeClr val="tx2">
                    <a:lumMod val="75000"/>
                  </a:schemeClr>
                </a:solidFill>
                <a:ea typeface="+mj-ea"/>
                <a:cs typeface="+mj-cs"/>
              </a:rPr>
              <a:t>Estates-General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ea typeface="+mj-ea"/>
                <a:cs typeface="+mj-cs"/>
              </a:rPr>
              <a:t>:</a:t>
            </a:r>
            <a:br>
              <a:rPr lang="en-US" dirty="0" smtClean="0">
                <a:solidFill>
                  <a:schemeClr val="tx2">
                    <a:lumMod val="75000"/>
                  </a:schemeClr>
                </a:solidFill>
                <a:ea typeface="+mj-ea"/>
                <a:cs typeface="+mj-cs"/>
              </a:rPr>
            </a:br>
            <a:r>
              <a:rPr lang="en-US" dirty="0" smtClean="0">
                <a:solidFill>
                  <a:schemeClr val="tx2">
                    <a:lumMod val="75000"/>
                  </a:schemeClr>
                </a:solidFill>
                <a:ea typeface="+mj-ea"/>
                <a:cs typeface="+mj-cs"/>
              </a:rPr>
              <a:t>May 5, 1789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3000"/>
              <a:t>Voting was conducted by estate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600"/>
              <a:t>Each estate had one vote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600"/>
              <a:t>First and Second Estates could operate as a </a:t>
            </a:r>
            <a:r>
              <a:rPr lang="en-US" sz="2600" b="1"/>
              <a:t>bloc</a:t>
            </a:r>
            <a:r>
              <a:rPr lang="en-US" sz="2600"/>
              <a:t> to stop the Third Estate from having its way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3000"/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en-US" sz="3000">
                <a:solidFill>
                  <a:srgbClr val="17375E"/>
                </a:solidFill>
              </a:rPr>
              <a:t>◊ First Estate + ◊ Second Estate - </a:t>
            </a:r>
            <a:r>
              <a:rPr lang="en-US" sz="3000" i="1">
                <a:solidFill>
                  <a:srgbClr val="17375E"/>
                </a:solidFill>
              </a:rPr>
              <a:t>vs</a:t>
            </a:r>
            <a:r>
              <a:rPr lang="en-US" sz="3000">
                <a:solidFill>
                  <a:srgbClr val="17375E"/>
                </a:solidFill>
              </a:rPr>
              <a:t>. - ◊ Third Estate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3000">
              <a:solidFill>
                <a:srgbClr val="17375E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3000"/>
              <a:t>Representatives from the Third Estate demanded that voting be by population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600"/>
              <a:t>This would give the Third Estate a great advantage</a:t>
            </a:r>
          </a:p>
          <a:p>
            <a:pPr eaLnBrk="1" hangingPunct="1">
              <a:lnSpc>
                <a:spcPct val="80000"/>
              </a:lnSpc>
            </a:pPr>
            <a:r>
              <a:rPr lang="en-US" sz="3000"/>
              <a:t>Deadlock resulted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ea typeface="+mj-ea"/>
                <a:cs typeface="+mj-cs"/>
              </a:rPr>
              <a:t>Tennis Court Oath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1066800"/>
          <a:ext cx="8686800" cy="54864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National Assembly (May 5, 1789)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National Assembly </a:t>
            </a:r>
            <a:r>
              <a:rPr lang="en-US" dirty="0" smtClean="0"/>
              <a:t>~ formed to pass laws and reforms in the name of the French people.</a:t>
            </a:r>
          </a:p>
          <a:p>
            <a:pPr lvl="1"/>
            <a:r>
              <a:rPr lang="en-US" dirty="0" smtClean="0"/>
              <a:t>Ended the absolute monarchy</a:t>
            </a:r>
          </a:p>
          <a:p>
            <a:pPr lvl="1"/>
            <a:r>
              <a:rPr lang="en-US" dirty="0" smtClean="0"/>
              <a:t>Beginning of representative government</a:t>
            </a:r>
          </a:p>
          <a:p>
            <a:pPr lvl="1"/>
            <a:r>
              <a:rPr lang="en-US" dirty="0" smtClean="0"/>
              <a:t>FIRST ACT of the FRENCH REVOLUTION!!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Storming of the Bastille</a:t>
            </a:r>
            <a:endParaRPr lang="en-US" dirty="0"/>
          </a:p>
        </p:txBody>
      </p:sp>
      <p:pic>
        <p:nvPicPr>
          <p:cNvPr id="4" name="Picture 10" descr="Storming of the Bastill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219200"/>
            <a:ext cx="7119534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Storming of the Bastille (July 14, 1789)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686800" cy="5486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King Louis stationed his army around Versailles rumors began to spread…</a:t>
            </a:r>
          </a:p>
          <a:p>
            <a:pPr lvl="1"/>
            <a:r>
              <a:rPr lang="en-US" dirty="0" smtClean="0"/>
              <a:t>Troops were coming to massacre French citizens.</a:t>
            </a:r>
          </a:p>
          <a:p>
            <a:r>
              <a:rPr lang="en-US" dirty="0" smtClean="0"/>
              <a:t>People began to gather weapons to defend the city against attack.  </a:t>
            </a:r>
          </a:p>
          <a:p>
            <a:r>
              <a:rPr lang="en-US" b="1" dirty="0" smtClean="0"/>
              <a:t>Storming of the Bastille (July 14, 1789) </a:t>
            </a:r>
            <a:r>
              <a:rPr lang="en-US" dirty="0" smtClean="0"/>
              <a:t>~ a mob searching for gunpowder and arms stormed the Bastille (a Paris Prison). </a:t>
            </a:r>
          </a:p>
          <a:p>
            <a:pPr lvl="1"/>
            <a:r>
              <a:rPr lang="en-US" dirty="0" smtClean="0"/>
              <a:t>Took control of the Prison</a:t>
            </a:r>
          </a:p>
          <a:p>
            <a:pPr lvl="1"/>
            <a:r>
              <a:rPr lang="en-US" dirty="0" smtClean="0"/>
              <a:t>Killed the Prison commander and guards – put their heads on pikes and marched around city.</a:t>
            </a:r>
          </a:p>
          <a:p>
            <a:r>
              <a:rPr lang="en-US" dirty="0" smtClean="0"/>
              <a:t>Celebrate Bastille Day (like 4</a:t>
            </a:r>
            <a:r>
              <a:rPr lang="en-US" baseline="30000" dirty="0" smtClean="0"/>
              <a:t>th</a:t>
            </a:r>
            <a:r>
              <a:rPr lang="en-US" dirty="0" smtClean="0"/>
              <a:t> of July)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Great Fear</a:t>
            </a:r>
            <a:endParaRPr lang="en-US" dirty="0"/>
          </a:p>
        </p:txBody>
      </p:sp>
      <p:pic>
        <p:nvPicPr>
          <p:cNvPr id="4" name="Picture 5" descr="burning chateaux in the countrysid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676400"/>
            <a:ext cx="4953000" cy="4817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Great Fear (Summer/Fall 1789)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86800" cy="5334000"/>
          </a:xfrm>
        </p:spPr>
        <p:txBody>
          <a:bodyPr/>
          <a:lstStyle/>
          <a:p>
            <a:r>
              <a:rPr lang="en-US" dirty="0" smtClean="0"/>
              <a:t>Before long, rebellion spread from Paris into the countryside.</a:t>
            </a:r>
          </a:p>
          <a:p>
            <a:r>
              <a:rPr lang="en-US" b="1" dirty="0" smtClean="0"/>
              <a:t>Great Fear </a:t>
            </a:r>
            <a:r>
              <a:rPr lang="en-US" dirty="0" smtClean="0"/>
              <a:t>~ time of senseless panic.</a:t>
            </a:r>
          </a:p>
          <a:p>
            <a:pPr lvl="1"/>
            <a:r>
              <a:rPr lang="en-US" dirty="0" smtClean="0"/>
              <a:t>Peasants armed with pitchforks broke into and burned nobles’ manor houses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Declaration of the Rights of Man and the Citizen</a:t>
            </a:r>
            <a:endParaRPr lang="en-US" dirty="0"/>
          </a:p>
        </p:txBody>
      </p:sp>
      <p:pic>
        <p:nvPicPr>
          <p:cNvPr id="4" name="Picture 5" descr="Declaration of the Rights of Man and the Citize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600200"/>
            <a:ext cx="3819596" cy="5126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800" dirty="0" smtClean="0"/>
              <a:t>France Before the Revolution</a:t>
            </a:r>
          </a:p>
        </p:txBody>
      </p:sp>
      <p:sp>
        <p:nvSpPr>
          <p:cNvPr id="3076" name="Content Placeholder 12"/>
          <p:cNvSpPr>
            <a:spLocks noGrp="1"/>
          </p:cNvSpPr>
          <p:nvPr>
            <p:ph idx="1"/>
          </p:nvPr>
        </p:nvSpPr>
        <p:spPr>
          <a:xfrm>
            <a:off x="304800" y="1371600"/>
            <a:ext cx="5029200" cy="5257800"/>
          </a:xfrm>
        </p:spPr>
        <p:txBody>
          <a:bodyPr>
            <a:normAutofit/>
          </a:bodyPr>
          <a:lstStyle/>
          <a:p>
            <a:pPr marL="228600" indent="-228600">
              <a:spcBef>
                <a:spcPct val="0"/>
              </a:spcBef>
              <a:spcAft>
                <a:spcPct val="50000"/>
              </a:spcAft>
              <a:buFontTx/>
              <a:buChar char="•"/>
            </a:pPr>
            <a:r>
              <a:rPr lang="en-US" b="1" dirty="0" smtClean="0"/>
              <a:t>Absolute monarch</a:t>
            </a:r>
            <a:r>
              <a:rPr lang="en-US" dirty="0" smtClean="0"/>
              <a:t> =</a:t>
            </a:r>
          </a:p>
          <a:p>
            <a:pPr marL="628650" lvl="1" indent="-228600">
              <a:spcBef>
                <a:spcPct val="0"/>
              </a:spcBef>
              <a:spcAft>
                <a:spcPct val="50000"/>
              </a:spcAft>
              <a:buFontTx/>
              <a:buChar char="•"/>
            </a:pPr>
            <a:r>
              <a:rPr lang="en-US" dirty="0" smtClean="0"/>
              <a:t>Absolute monarchs believed they ruled by </a:t>
            </a:r>
            <a:r>
              <a:rPr lang="en-US" b="1" dirty="0" smtClean="0"/>
              <a:t>divine right</a:t>
            </a:r>
            <a:endParaRPr lang="en-US" dirty="0" smtClean="0"/>
          </a:p>
          <a:p>
            <a:r>
              <a:rPr lang="en-US" sz="2800" dirty="0" smtClean="0">
                <a:cs typeface="FrankRuehl" pitchFamily="34" charset="-79"/>
              </a:rPr>
              <a:t>Remember Louis XIV – the ultimate absolute monarch???</a:t>
            </a:r>
          </a:p>
          <a:p>
            <a:pPr eaLnBrk="1" hangingPunct="1">
              <a:buFont typeface="Arial" charset="0"/>
              <a:buNone/>
            </a:pPr>
            <a:endParaRPr lang="en-US" sz="2800" b="1" dirty="0" smtClean="0">
              <a:solidFill>
                <a:srgbClr val="2006BA"/>
              </a:solidFill>
            </a:endParaRPr>
          </a:p>
          <a:p>
            <a:pPr eaLnBrk="1" hangingPunct="1">
              <a:buFont typeface="Arial" charset="0"/>
              <a:buNone/>
            </a:pPr>
            <a:endParaRPr lang="en-US" dirty="0" smtClean="0"/>
          </a:p>
          <a:p>
            <a:pPr eaLnBrk="1" hangingPunct="1"/>
            <a:endParaRPr lang="en-US" dirty="0" smtClean="0"/>
          </a:p>
        </p:txBody>
      </p:sp>
      <p:pic>
        <p:nvPicPr>
          <p:cNvPr id="6" name="Picture 5" descr="Louis XIV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67680" y="1295400"/>
            <a:ext cx="3265311" cy="495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600" dirty="0" smtClean="0"/>
              <a:t>Declaration of the Rights of Man and the Citizen (August 26, 1789)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Afraid of the violence in France, Nobles and members of the clergy in the National Assembly responded to the uprisings.</a:t>
            </a:r>
            <a:endParaRPr lang="en-US" dirty="0"/>
          </a:p>
          <a:p>
            <a:pPr lvl="1"/>
            <a:r>
              <a:rPr lang="en-US" dirty="0" smtClean="0"/>
              <a:t>Declared their love for liberty and equality.</a:t>
            </a:r>
          </a:p>
          <a:p>
            <a:r>
              <a:rPr lang="en-US" dirty="0" smtClean="0"/>
              <a:t>Wrote the </a:t>
            </a:r>
            <a:r>
              <a:rPr lang="en-US" b="1" dirty="0" smtClean="0"/>
              <a:t>Declaration of the Rights of Man and the Citizen</a:t>
            </a:r>
          </a:p>
          <a:p>
            <a:pPr lvl="1"/>
            <a:r>
              <a:rPr lang="en-US" dirty="0" smtClean="0"/>
              <a:t>Modeled after American Declaration of Independence</a:t>
            </a:r>
          </a:p>
          <a:p>
            <a:r>
              <a:rPr lang="en-US" dirty="0" smtClean="0"/>
              <a:t>Guaranteed: </a:t>
            </a:r>
          </a:p>
          <a:p>
            <a:pPr lvl="1"/>
            <a:r>
              <a:rPr lang="en-US" dirty="0" smtClean="0"/>
              <a:t>Freedom of religion</a:t>
            </a:r>
          </a:p>
          <a:p>
            <a:pPr lvl="1"/>
            <a:r>
              <a:rPr lang="en-US" dirty="0" smtClean="0"/>
              <a:t>Equality for all male citizens before the law</a:t>
            </a:r>
          </a:p>
          <a:p>
            <a:pPr lvl="1"/>
            <a:r>
              <a:rPr lang="en-US" dirty="0" smtClean="0"/>
              <a:t>Freedom of speech</a:t>
            </a:r>
          </a:p>
          <a:p>
            <a:pPr lvl="1"/>
            <a:r>
              <a:rPr lang="en-US" dirty="0" smtClean="0"/>
              <a:t>Right of liberty, property, security &amp; resistance to oppression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Bellringer!French</a:t>
            </a:r>
            <a:r>
              <a:rPr lang="en-US" dirty="0" smtClean="0"/>
              <a:t> Revolution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were the four causes of the French Revolution? (Explain each) </a:t>
            </a:r>
          </a:p>
          <a:p>
            <a:r>
              <a:rPr lang="en-US" dirty="0" smtClean="0"/>
              <a:t>Why did the Tennis Court Oath happened? </a:t>
            </a:r>
          </a:p>
          <a:p>
            <a:r>
              <a:rPr lang="en-US" dirty="0" smtClean="0"/>
              <a:t>Why did angry mobs storm the Bastille? </a:t>
            </a:r>
          </a:p>
          <a:p>
            <a:r>
              <a:rPr lang="en-US" dirty="0" smtClean="0"/>
              <a:t>What was the declaration of rights of Man and Citizen?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Paris Bread Riots</a:t>
            </a:r>
            <a:endParaRPr lang="en-US" dirty="0"/>
          </a:p>
        </p:txBody>
      </p:sp>
      <p:pic>
        <p:nvPicPr>
          <p:cNvPr id="4" name="Picture 5" descr="march%20to%20Versailles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438877"/>
            <a:ext cx="8077200" cy="494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Paris Bread Riots (October 1789)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638800"/>
          </a:xfrm>
        </p:spPr>
        <p:txBody>
          <a:bodyPr>
            <a:normAutofit/>
          </a:bodyPr>
          <a:lstStyle/>
          <a:p>
            <a:r>
              <a:rPr lang="en-US" dirty="0" smtClean="0"/>
              <a:t>In October 1789, thousands of Parisian women rioted over the rising price of bread.  </a:t>
            </a:r>
          </a:p>
          <a:p>
            <a:pPr lvl="1"/>
            <a:r>
              <a:rPr lang="en-US" dirty="0" smtClean="0"/>
              <a:t>Peasants consumed about 3-4 loaves of bread a day!</a:t>
            </a:r>
          </a:p>
          <a:p>
            <a:pPr lvl="1"/>
            <a:r>
              <a:rPr lang="en-US" dirty="0" smtClean="0"/>
              <a:t>Took about ½ of their income</a:t>
            </a:r>
          </a:p>
          <a:p>
            <a:pPr lvl="1"/>
            <a:r>
              <a:rPr lang="en-US" dirty="0" smtClean="0"/>
              <a:t>People faced starvation</a:t>
            </a:r>
          </a:p>
          <a:p>
            <a:r>
              <a:rPr lang="en-US" dirty="0" smtClean="0"/>
              <a:t>Women marched to Versailles carrying knives, axes, and any other weapon they could find</a:t>
            </a:r>
            <a:r>
              <a:rPr lang="en-US" dirty="0" smtClean="0"/>
              <a:t>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Louis’ Escape!</a:t>
            </a:r>
            <a:endParaRPr lang="en-US" dirty="0"/>
          </a:p>
        </p:txBody>
      </p:sp>
      <p:pic>
        <p:nvPicPr>
          <p:cNvPr id="4" name="Picture 5" descr="18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2450" y="1704181"/>
            <a:ext cx="549910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Louis’ Escape (June 1791)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the National Assembly reformed the French government, Louis XVI began to panic.</a:t>
            </a:r>
          </a:p>
          <a:p>
            <a:pPr lvl="1"/>
            <a:r>
              <a:rPr lang="en-US" dirty="0" smtClean="0"/>
              <a:t>Warned that he and his family were in danger</a:t>
            </a:r>
          </a:p>
          <a:p>
            <a:r>
              <a:rPr lang="en-US" dirty="0" smtClean="0"/>
              <a:t>In June 1791, the royal family tried to escape from France to the Netherlands.</a:t>
            </a:r>
          </a:p>
          <a:p>
            <a:pPr lvl="1"/>
            <a:r>
              <a:rPr lang="en-US" dirty="0" smtClean="0"/>
              <a:t>Caught at the border!</a:t>
            </a:r>
          </a:p>
          <a:p>
            <a:pPr lvl="1"/>
            <a:r>
              <a:rPr lang="en-US" dirty="0" smtClean="0"/>
              <a:t>Returned to Paris and imprisoned…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Constitution of 1791</a:t>
            </a:r>
            <a:endParaRPr lang="en-US" dirty="0"/>
          </a:p>
        </p:txBody>
      </p:sp>
      <p:pic>
        <p:nvPicPr>
          <p:cNvPr id="4" name="Picture 5" descr="Image5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158" y="1600200"/>
            <a:ext cx="785968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Constitution of 1791 (October 1, 1791)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dirty="0" smtClean="0"/>
              <a:t>Reforms Made by the National Assembly:</a:t>
            </a:r>
          </a:p>
          <a:p>
            <a:pPr lvl="1">
              <a:defRPr/>
            </a:pPr>
            <a:r>
              <a:rPr lang="en-US" sz="2400" dirty="0" smtClean="0"/>
              <a:t>Abolished Feudalism finally!!</a:t>
            </a:r>
            <a:endParaRPr lang="en-US" sz="2400" dirty="0"/>
          </a:p>
          <a:p>
            <a:pPr lvl="1">
              <a:defRPr/>
            </a:pPr>
            <a:r>
              <a:rPr lang="en-US" sz="2800" dirty="0" smtClean="0"/>
              <a:t>Nobles </a:t>
            </a:r>
            <a:r>
              <a:rPr lang="en-US" sz="2800" dirty="0"/>
              <a:t>agreed to end their special privileges (including giving up exemption from </a:t>
            </a:r>
            <a:r>
              <a:rPr lang="en-US" sz="2800" dirty="0" smtClean="0"/>
              <a:t>taxes)</a:t>
            </a:r>
          </a:p>
          <a:p>
            <a:pPr lvl="1">
              <a:defRPr/>
            </a:pPr>
            <a:r>
              <a:rPr lang="en-US" sz="2800" dirty="0" smtClean="0"/>
              <a:t>Church </a:t>
            </a:r>
            <a:r>
              <a:rPr lang="en-US" sz="2800" dirty="0"/>
              <a:t>placed under state control</a:t>
            </a:r>
          </a:p>
          <a:p>
            <a:pPr>
              <a:defRPr/>
            </a:pPr>
            <a:r>
              <a:rPr lang="en-US" sz="2800" b="1" dirty="0" smtClean="0"/>
              <a:t>Constitution </a:t>
            </a:r>
            <a:r>
              <a:rPr lang="en-US" sz="2800" b="1" dirty="0"/>
              <a:t>of 1791 </a:t>
            </a:r>
            <a:r>
              <a:rPr lang="en-US" sz="2800" dirty="0"/>
              <a:t>(established a new government)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b="1" dirty="0"/>
              <a:t>Limited Monarchy </a:t>
            </a:r>
            <a:r>
              <a:rPr lang="en-US" dirty="0"/>
              <a:t>created in place of an absolute monarchy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France Declares War</a:t>
            </a:r>
            <a:endParaRPr lang="en-US" dirty="0"/>
          </a:p>
        </p:txBody>
      </p:sp>
      <p:pic>
        <p:nvPicPr>
          <p:cNvPr id="4" name="Picture 6" descr="300px-Varoux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52600" y="1676400"/>
            <a:ext cx="5334000" cy="47472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France Declares War (April 1792)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915400" cy="48307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Monarchs and nobles all over Europe watched frightened as changes were made in France.</a:t>
            </a:r>
          </a:p>
          <a:p>
            <a:pPr lvl="1"/>
            <a:r>
              <a:rPr lang="en-US" dirty="0" smtClean="0"/>
              <a:t>Feared similar revolts in their countries</a:t>
            </a:r>
          </a:p>
          <a:p>
            <a:pPr lvl="1"/>
            <a:r>
              <a:rPr lang="en-US" dirty="0" smtClean="0"/>
              <a:t>Austria and Prussia wanted Louis XVI back as monarch.</a:t>
            </a:r>
          </a:p>
          <a:p>
            <a:r>
              <a:rPr lang="en-US" dirty="0" smtClean="0"/>
              <a:t>Legislative Assembly declared war on Austria and Prussia in April 1792.</a:t>
            </a:r>
          </a:p>
          <a:p>
            <a:r>
              <a:rPr lang="en-US" b="1" dirty="0" smtClean="0"/>
              <a:t>August 10, 1792 ~ </a:t>
            </a:r>
            <a:r>
              <a:rPr lang="en-US" dirty="0" smtClean="0"/>
              <a:t>20,000 people invaded the palace where the royal family was staying.</a:t>
            </a:r>
          </a:p>
          <a:p>
            <a:pPr lvl="1"/>
            <a:r>
              <a:rPr lang="en-US" dirty="0" smtClean="0"/>
              <a:t>Mob massacred the royal guards</a:t>
            </a:r>
          </a:p>
          <a:p>
            <a:pPr lvl="1"/>
            <a:r>
              <a:rPr lang="en-US" dirty="0" smtClean="0"/>
              <a:t>Imprisoned Louis, Marie Antoinette, and kids.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dirty="0" smtClean="0"/>
              <a:t>Cause #1:  The French Monarchy</a:t>
            </a:r>
            <a:r>
              <a:rPr lang="en-US" sz="4800" b="1" dirty="0" smtClean="0"/>
              <a:t/>
            </a:r>
            <a:br>
              <a:rPr lang="en-US" sz="4800" b="1" dirty="0" smtClean="0"/>
            </a:br>
            <a:r>
              <a:rPr lang="en-US" sz="4800" dirty="0" smtClean="0"/>
              <a:t>(1775-1793)</a:t>
            </a:r>
          </a:p>
        </p:txBody>
      </p:sp>
      <p:sp>
        <p:nvSpPr>
          <p:cNvPr id="4101" name="TextBox 7"/>
          <p:cNvSpPr txBox="1">
            <a:spLocks noChangeArrowheads="1"/>
          </p:cNvSpPr>
          <p:nvPr/>
        </p:nvSpPr>
        <p:spPr bwMode="auto">
          <a:xfrm>
            <a:off x="1066800" y="1524000"/>
            <a:ext cx="3733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 dirty="0"/>
              <a:t>King Louis </a:t>
            </a:r>
            <a:r>
              <a:rPr lang="en-US" sz="2000" b="1" dirty="0" smtClean="0"/>
              <a:t>XVI</a:t>
            </a:r>
            <a:endParaRPr lang="en-US" sz="2000" b="1" dirty="0"/>
          </a:p>
        </p:txBody>
      </p:sp>
      <p:pic>
        <p:nvPicPr>
          <p:cNvPr id="4102" name="Picture 10" descr="Louis XVI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957356"/>
            <a:ext cx="3574880" cy="4748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2" descr="File:Marie Antoinette Adult4.jpg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953000" y="1931829"/>
            <a:ext cx="3352800" cy="4734084"/>
          </a:xfrm>
        </p:spPr>
      </p:pic>
      <p:sp>
        <p:nvSpPr>
          <p:cNvPr id="8" name="Rectangle 7"/>
          <p:cNvSpPr/>
          <p:nvPr/>
        </p:nvSpPr>
        <p:spPr>
          <a:xfrm>
            <a:off x="5029200" y="1524000"/>
            <a:ext cx="304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2006BA"/>
                </a:solidFill>
                <a:latin typeface="Lucida Handwriting" pitchFamily="66" charset="0"/>
              </a:rPr>
              <a:t> </a:t>
            </a:r>
            <a:r>
              <a:rPr lang="en-US" b="1" dirty="0" smtClean="0"/>
              <a:t>Queen Marie Antoinette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Jean-Paul Marat and the Jacobins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1223963"/>
            <a:ext cx="3810000" cy="490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Jean-Paul Marat and the Jacobins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86800" cy="5334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As chaos broke out in Paris again, a radical group called the</a:t>
            </a:r>
            <a:r>
              <a:rPr lang="en-US" b="1" dirty="0" smtClean="0"/>
              <a:t> Jacobins </a:t>
            </a:r>
            <a:r>
              <a:rPr lang="en-US" dirty="0" smtClean="0"/>
              <a:t>took charge.</a:t>
            </a:r>
          </a:p>
          <a:p>
            <a:pPr lvl="1"/>
            <a:r>
              <a:rPr lang="en-US" dirty="0" smtClean="0"/>
              <a:t>Led by </a:t>
            </a:r>
            <a:r>
              <a:rPr lang="en-US" b="1" dirty="0" smtClean="0"/>
              <a:t>Jean-Paul Marat</a:t>
            </a:r>
          </a:p>
          <a:p>
            <a:pPr lvl="1"/>
            <a:r>
              <a:rPr lang="en-US" b="1" dirty="0" smtClean="0"/>
              <a:t>Marat is killed…</a:t>
            </a:r>
          </a:p>
          <a:p>
            <a:r>
              <a:rPr lang="en-US" dirty="0" smtClean="0"/>
              <a:t>Created a new governing body called the </a:t>
            </a:r>
            <a:r>
              <a:rPr lang="en-US" b="1" dirty="0" smtClean="0"/>
              <a:t>National Convention (September 21, 1792).</a:t>
            </a:r>
          </a:p>
          <a:p>
            <a:pPr lvl="1"/>
            <a:r>
              <a:rPr lang="en-US" dirty="0" smtClean="0"/>
              <a:t>Abolished the monarchy</a:t>
            </a:r>
          </a:p>
          <a:p>
            <a:pPr lvl="1"/>
            <a:r>
              <a:rPr lang="en-US" dirty="0" smtClean="0"/>
              <a:t>Made France a Republic</a:t>
            </a:r>
          </a:p>
          <a:p>
            <a:pPr lvl="1"/>
            <a:r>
              <a:rPr lang="en-US" dirty="0" smtClean="0"/>
              <a:t>All male citizens given right to vote.</a:t>
            </a:r>
          </a:p>
          <a:p>
            <a:r>
              <a:rPr lang="en-US" dirty="0" smtClean="0"/>
              <a:t>Now Louis XVI was a common citizen and a prisoner.</a:t>
            </a:r>
          </a:p>
          <a:p>
            <a:pPr lvl="1"/>
            <a:r>
              <a:rPr lang="en-US" dirty="0" smtClean="0"/>
              <a:t>Jacobins tried Louis for Treason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Louis XVI Beheaded</a:t>
            </a:r>
            <a:endParaRPr lang="en-US" dirty="0"/>
          </a:p>
        </p:txBody>
      </p:sp>
      <p:pic>
        <p:nvPicPr>
          <p:cNvPr id="4" name="Picture 5" descr="ME0000065072_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447800"/>
            <a:ext cx="6593217" cy="5227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Louis XVI Beheaded (January 21, 1792)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81600"/>
          </a:xfrm>
        </p:spPr>
        <p:txBody>
          <a:bodyPr/>
          <a:lstStyle/>
          <a:p>
            <a:r>
              <a:rPr lang="en-US" dirty="0" smtClean="0"/>
              <a:t>The National Convention found Louis guilty!</a:t>
            </a:r>
          </a:p>
          <a:p>
            <a:pPr lvl="1"/>
            <a:r>
              <a:rPr lang="en-US" dirty="0" smtClean="0"/>
              <a:t>Sentenced to death</a:t>
            </a:r>
          </a:p>
          <a:p>
            <a:pPr lvl="1"/>
            <a:r>
              <a:rPr lang="en-US" dirty="0" smtClean="0"/>
              <a:t>January 21, 1792 the former King was beheaded by the </a:t>
            </a:r>
            <a:r>
              <a:rPr lang="en-US" b="1" dirty="0" smtClean="0"/>
              <a:t>Guillotine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Reign of Terror</a:t>
            </a:r>
            <a:endParaRPr lang="en-US" dirty="0"/>
          </a:p>
        </p:txBody>
      </p:sp>
      <p:pic>
        <p:nvPicPr>
          <p:cNvPr id="4" name="Picture 5" descr="1793Paris-guillotin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447800"/>
            <a:ext cx="3048000" cy="5234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Robespier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1371600"/>
            <a:ext cx="36957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Reign of Terror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458200" cy="5486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 Jacobins had many enemies through France and they needed a way to contain and control these enemies.</a:t>
            </a:r>
          </a:p>
          <a:p>
            <a:r>
              <a:rPr lang="en-US" dirty="0" smtClean="0"/>
              <a:t>Beginning in 1793, </a:t>
            </a:r>
            <a:r>
              <a:rPr lang="en-US" b="1" dirty="0" smtClean="0"/>
              <a:t>Maximilien Robespierre </a:t>
            </a:r>
            <a:r>
              <a:rPr lang="en-US" dirty="0" smtClean="0"/>
              <a:t>gained power and control of the </a:t>
            </a:r>
            <a:r>
              <a:rPr lang="en-US" b="1" dirty="0" smtClean="0"/>
              <a:t>Committee of Public Safety.</a:t>
            </a:r>
          </a:p>
          <a:p>
            <a:pPr lvl="1"/>
            <a:r>
              <a:rPr lang="en-US" dirty="0" smtClean="0"/>
              <a:t>Committee of Public Safety – responsible for protecting the Revolution from its enemies.</a:t>
            </a:r>
          </a:p>
          <a:p>
            <a:pPr lvl="1"/>
            <a:r>
              <a:rPr lang="en-US" dirty="0" smtClean="0"/>
              <a:t>Governed as a dictator</a:t>
            </a:r>
          </a:p>
          <a:p>
            <a:r>
              <a:rPr lang="en-US" dirty="0" smtClean="0"/>
              <a:t>The Rule of Robespierre became known as the Reign of Terror.</a:t>
            </a:r>
          </a:p>
          <a:p>
            <a:pPr lvl="1"/>
            <a:r>
              <a:rPr lang="en-US" dirty="0" smtClean="0"/>
              <a:t>Committee had “enemies” tried and the morning and guillotined in the afternoon.</a:t>
            </a:r>
          </a:p>
          <a:p>
            <a:pPr lvl="2"/>
            <a:r>
              <a:rPr lang="en-US" dirty="0" smtClean="0"/>
              <a:t>18 year old was sentenced to death for cutting down a tree that had been planted as a symbol of liberty.</a:t>
            </a:r>
          </a:p>
          <a:p>
            <a:pPr lvl="1"/>
            <a:r>
              <a:rPr lang="en-US" dirty="0" smtClean="0"/>
              <a:t>40,000 people were executed (including Marie Antoinette)</a:t>
            </a:r>
          </a:p>
          <a:p>
            <a:pPr lvl="2"/>
            <a:r>
              <a:rPr lang="en-US" dirty="0" smtClean="0"/>
              <a:t>85% were peasants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Napoleon Bonaparte</a:t>
            </a:r>
            <a:endParaRPr lang="en-US" dirty="0"/>
          </a:p>
        </p:txBody>
      </p:sp>
      <p:pic>
        <p:nvPicPr>
          <p:cNvPr id="4" name="Picture 5" descr="Napoleon%20Bonapart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371600"/>
            <a:ext cx="4114800" cy="528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of the Terror (July 28, 1794)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7630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 July 1794, members of the National Convention turned on Robespierre and had him arrested and executed.  </a:t>
            </a:r>
          </a:p>
          <a:p>
            <a:pPr lvl="1"/>
            <a:r>
              <a:rPr lang="en-US" dirty="0" smtClean="0"/>
              <a:t>Reign of Terror ended on July 28, 1794 when Robespierre was executed.</a:t>
            </a:r>
          </a:p>
          <a:p>
            <a:r>
              <a:rPr lang="en-US" b="1" dirty="0" smtClean="0"/>
              <a:t>The Directory (1795) </a:t>
            </a:r>
            <a:r>
              <a:rPr lang="en-US" dirty="0" smtClean="0"/>
              <a:t>~ new plan of government that put power in the hands of the middle class.</a:t>
            </a:r>
          </a:p>
          <a:p>
            <a:pPr lvl="1"/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government since 1789</a:t>
            </a:r>
          </a:p>
          <a:p>
            <a:pPr lvl="1"/>
            <a:r>
              <a:rPr lang="en-US" dirty="0" smtClean="0"/>
              <a:t>2 house legislature</a:t>
            </a:r>
          </a:p>
          <a:p>
            <a:pPr lvl="1"/>
            <a:r>
              <a:rPr lang="en-US" dirty="0" smtClean="0"/>
              <a:t>Executive Body of 5 men (called the Directory)</a:t>
            </a:r>
          </a:p>
          <a:p>
            <a:r>
              <a:rPr lang="en-US" dirty="0" smtClean="0"/>
              <a:t>But soon, </a:t>
            </a:r>
            <a:r>
              <a:rPr lang="en-US" b="1" dirty="0" smtClean="0"/>
              <a:t>Napoleon Bonaparte</a:t>
            </a:r>
            <a:r>
              <a:rPr lang="en-US" dirty="0" smtClean="0"/>
              <a:t>, a commander the French armies would seize power…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Napoleon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 the army(1795) what side was Napoleon fighting on?</a:t>
            </a:r>
          </a:p>
          <a:p>
            <a:r>
              <a:rPr lang="en-US" dirty="0" smtClean="0"/>
              <a:t>What is a coup </a:t>
            </a:r>
            <a:r>
              <a:rPr lang="en-US" dirty="0" err="1" smtClean="0"/>
              <a:t>d</a:t>
            </a:r>
            <a:r>
              <a:rPr lang="en-US" dirty="0" smtClean="0"/>
              <a:t>’ </a:t>
            </a:r>
            <a:r>
              <a:rPr lang="en-US" dirty="0" err="1" smtClean="0"/>
              <a:t>etat</a:t>
            </a:r>
            <a:r>
              <a:rPr lang="en-US" dirty="0" smtClean="0"/>
              <a:t>?</a:t>
            </a:r>
          </a:p>
          <a:p>
            <a:r>
              <a:rPr lang="en-US" dirty="0" smtClean="0"/>
              <a:t>When Napoleon came to power, </a:t>
            </a:r>
            <a:r>
              <a:rPr lang="en-US" dirty="0" smtClean="0"/>
              <a:t>w</a:t>
            </a:r>
            <a:r>
              <a:rPr lang="en-US" dirty="0" smtClean="0"/>
              <a:t>hat were some things he did to build on the revolutions ideas? </a:t>
            </a:r>
          </a:p>
          <a:p>
            <a:r>
              <a:rPr lang="en-US" dirty="0" smtClean="0"/>
              <a:t>What was the Napoleonic Code? </a:t>
            </a:r>
          </a:p>
          <a:p>
            <a:r>
              <a:rPr lang="en-US" dirty="0" smtClean="0"/>
              <a:t>How was Napoleon a conqueror? </a:t>
            </a:r>
          </a:p>
          <a:p>
            <a:r>
              <a:rPr lang="en-US" dirty="0" smtClean="0"/>
              <a:t>Describe the downfall </a:t>
            </a:r>
            <a:r>
              <a:rPr lang="en-US" smtClean="0"/>
              <a:t>of Napoleon.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dirty="0" smtClean="0"/>
              <a:t>King Louis XVI</a:t>
            </a:r>
          </a:p>
        </p:txBody>
      </p:sp>
      <p:pic>
        <p:nvPicPr>
          <p:cNvPr id="5126" name="Content Placeholder 10" descr="240px-Louis16-177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447800"/>
            <a:ext cx="3886200" cy="4938713"/>
          </a:xfrm>
        </p:spPr>
      </p:pic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en-US" dirty="0">
                <a:latin typeface="Calibri" pitchFamily="34" charset="0"/>
              </a:rPr>
              <a:t>Became King of France at age </a:t>
            </a:r>
            <a:r>
              <a:rPr lang="en-US" dirty="0" smtClean="0">
                <a:latin typeface="Calibri" pitchFamily="34" charset="0"/>
              </a:rPr>
              <a:t>20.</a:t>
            </a:r>
          </a:p>
          <a:p>
            <a:pPr>
              <a:buFont typeface="Arial" charset="0"/>
              <a:buChar char="•"/>
            </a:pPr>
            <a:r>
              <a:rPr lang="en-US" dirty="0" smtClean="0">
                <a:latin typeface="Calibri" pitchFamily="34" charset="0"/>
              </a:rPr>
              <a:t>Married </a:t>
            </a:r>
            <a:r>
              <a:rPr lang="en-US" dirty="0">
                <a:latin typeface="Calibri" pitchFamily="34" charset="0"/>
              </a:rPr>
              <a:t>to Marie Antoinette (of Austria</a:t>
            </a:r>
            <a:r>
              <a:rPr lang="en-US" dirty="0" smtClean="0">
                <a:latin typeface="Calibri" pitchFamily="34" charset="0"/>
              </a:rPr>
              <a:t>).</a:t>
            </a:r>
          </a:p>
          <a:p>
            <a:pPr>
              <a:buFont typeface="Arial" charset="0"/>
              <a:buChar char="•"/>
            </a:pPr>
            <a:r>
              <a:rPr lang="en-US" b="1" dirty="0" smtClean="0">
                <a:latin typeface="Calibri" pitchFamily="34" charset="0"/>
              </a:rPr>
              <a:t>Weak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>
                <a:latin typeface="Calibri" pitchFamily="34" charset="0"/>
              </a:rPr>
              <a:t>and </a:t>
            </a:r>
            <a:r>
              <a:rPr lang="en-US" b="1" dirty="0">
                <a:latin typeface="Calibri" pitchFamily="34" charset="0"/>
              </a:rPr>
              <a:t>indecisive </a:t>
            </a:r>
            <a:r>
              <a:rPr lang="en-US" dirty="0" smtClean="0">
                <a:latin typeface="Calibri" pitchFamily="34" charset="0"/>
              </a:rPr>
              <a:t>ruler.</a:t>
            </a:r>
          </a:p>
          <a:p>
            <a:pPr>
              <a:buFont typeface="Arial" charset="0"/>
              <a:buChar char="•"/>
            </a:pPr>
            <a:r>
              <a:rPr lang="en-US" dirty="0" smtClean="0">
                <a:latin typeface="Calibri" pitchFamily="34" charset="0"/>
              </a:rPr>
              <a:t>Easily </a:t>
            </a:r>
            <a:r>
              <a:rPr lang="en-US" dirty="0">
                <a:latin typeface="Calibri" pitchFamily="34" charset="0"/>
              </a:rPr>
              <a:t>influenced by his </a:t>
            </a:r>
            <a:r>
              <a:rPr lang="en-US" dirty="0" smtClean="0">
                <a:latin typeface="Calibri" pitchFamily="34" charset="0"/>
              </a:rPr>
              <a:t>wife.</a:t>
            </a:r>
          </a:p>
          <a:p>
            <a:pPr>
              <a:buFont typeface="Arial" charset="0"/>
              <a:buChar char="•"/>
            </a:pPr>
            <a:r>
              <a:rPr lang="en-US" dirty="0" smtClean="0">
                <a:latin typeface="Calibri" pitchFamily="34" charset="0"/>
              </a:rPr>
              <a:t>No </a:t>
            </a:r>
            <a:r>
              <a:rPr lang="en-US" dirty="0">
                <a:latin typeface="Calibri" pitchFamily="34" charset="0"/>
              </a:rPr>
              <a:t>leadership skills.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dirty="0" smtClean="0"/>
              <a:t>Queen Marie Antoinette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Calibri" pitchFamily="34" charset="0"/>
              </a:rPr>
              <a:t>Married Louis XVI at age 14.</a:t>
            </a:r>
          </a:p>
          <a:p>
            <a:r>
              <a:rPr lang="en-US" dirty="0" smtClean="0">
                <a:latin typeface="Calibri" pitchFamily="34" charset="0"/>
              </a:rPr>
              <a:t>Daughter of Austrian Emperor Francis I and </a:t>
            </a:r>
            <a:r>
              <a:rPr lang="en-US" b="1" dirty="0" smtClean="0">
                <a:latin typeface="Calibri" pitchFamily="34" charset="0"/>
              </a:rPr>
              <a:t>Maria Theresa</a:t>
            </a:r>
            <a:r>
              <a:rPr lang="en-US" dirty="0" smtClean="0">
                <a:latin typeface="Calibri" pitchFamily="34" charset="0"/>
              </a:rPr>
              <a:t>.</a:t>
            </a:r>
          </a:p>
          <a:p>
            <a:r>
              <a:rPr lang="en-US" dirty="0" smtClean="0">
                <a:latin typeface="Calibri" pitchFamily="34" charset="0"/>
              </a:rPr>
              <a:t>Marriage was an </a:t>
            </a:r>
            <a:r>
              <a:rPr lang="en-US" u="sng" dirty="0" smtClean="0">
                <a:latin typeface="Calibri" pitchFamily="34" charset="0"/>
              </a:rPr>
              <a:t>alliance</a:t>
            </a:r>
            <a:r>
              <a:rPr lang="en-US" dirty="0" smtClean="0">
                <a:latin typeface="Calibri" pitchFamily="34" charset="0"/>
              </a:rPr>
              <a:t> between France and Austria.</a:t>
            </a:r>
          </a:p>
          <a:p>
            <a:r>
              <a:rPr lang="en-US" dirty="0" smtClean="0">
                <a:latin typeface="Calibri" pitchFamily="34" charset="0"/>
              </a:rPr>
              <a:t>Big spender and spoiled brat.</a:t>
            </a:r>
          </a:p>
          <a:p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pic>
        <p:nvPicPr>
          <p:cNvPr id="6150" name="Picture 7" descr="180px-Marie_Antoinette_by_Joseph_Ducreux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371600"/>
            <a:ext cx="3798888" cy="521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ea typeface="+mj-ea"/>
                <a:cs typeface="+mj-cs"/>
              </a:rPr>
              <a:t>Society under the Old Regime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000"/>
              <a:t>In France, people were divided into three estates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600" b="1"/>
              <a:t>First Estate</a:t>
            </a:r>
            <a:r>
              <a:rPr lang="en-US" sz="2600"/>
              <a:t>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200"/>
              <a:t>High-ranking members of the Church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200"/>
              <a:t>Privileged class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600" b="1"/>
              <a:t>Second Estate</a:t>
            </a:r>
            <a:endParaRPr lang="en-US" sz="2600"/>
          </a:p>
          <a:p>
            <a:pPr lvl="2" eaLnBrk="1" hangingPunct="1">
              <a:lnSpc>
                <a:spcPct val="90000"/>
              </a:lnSpc>
            </a:pPr>
            <a:r>
              <a:rPr lang="en-US" sz="2200"/>
              <a:t>Nobility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200"/>
              <a:t>Privileged class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600" b="1"/>
              <a:t>Third Estate</a:t>
            </a:r>
            <a:endParaRPr lang="en-US" sz="2600"/>
          </a:p>
          <a:p>
            <a:pPr lvl="2" eaLnBrk="1" hangingPunct="1">
              <a:lnSpc>
                <a:spcPct val="90000"/>
              </a:lnSpc>
            </a:pPr>
            <a:r>
              <a:rPr lang="en-US" sz="2200"/>
              <a:t>Everyone else – from peasants in the countryside to wealthy bourgeoisie merchants in the cities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200"/>
              <a:t>Unprivileged class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ea typeface="+mj-ea"/>
                <a:cs typeface="+mj-cs"/>
              </a:rPr>
              <a:t>The Three Estates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914400"/>
          <a:ext cx="8686800" cy="5583555"/>
        </p:xfrm>
        <a:graphic>
          <a:graphicData uri="http://schemas.openxmlformats.org/drawingml/2006/table">
            <a:tbl>
              <a:tblPr/>
              <a:tblGrid>
                <a:gridCol w="914400"/>
                <a:gridCol w="1371600"/>
                <a:gridCol w="2362200"/>
                <a:gridCol w="1447800"/>
                <a:gridCol w="25908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charset="0"/>
                        </a:rPr>
                        <a:t>Estate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charset="0"/>
                        </a:rPr>
                        <a:t>Population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charset="0"/>
                        </a:rPr>
                        <a:t>Privileges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charset="0"/>
                        </a:rPr>
                        <a:t>Exemptions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charset="0"/>
                        </a:rPr>
                        <a:t>Burdens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First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Circa 130,000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 MT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High-ranking clergy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Collected the tithe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Censorship of the press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Control of education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Kept records of births, deaths, marriages, etc.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Catholic faith held honored position of being the state religion (practiced by monarch and nobility)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Owned 20% of the land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Paid no taxes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Subject to Church law rather than civil law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Moral obligation (rather than legal obligation) to assist the poor and needy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Support the monarchy and Old Regime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Second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Circa 110,000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 MT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Nobles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Collected taxes in the form of feudal dues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Monopolized military and state appointments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Owned 20% of the land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Paid no taxes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Support the monarchy and Old Regime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Third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Circa 25,000,000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 MT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Everyone else:  artisans, bourgeoisie, city workers, merchants, peasants, etc., along with many parish priests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None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None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Paid all taxes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Tithe (Church tax)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2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Octrot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 (tax on goods brought into cities)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2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ill Sans MT" charset="0"/>
                        </a:rPr>
                        <a:t>Corv</a:t>
                      </a:r>
                      <a:r>
                        <a:rPr kumimoji="0" lang="en-US" sz="12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ée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(forced road work)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2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Capitation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(poll tax)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2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Vingtiéme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(income tax)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2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Gabelle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(salt tax)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200" b="0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Taille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(land tax)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Feudal dues for use of local manor’s winepress, oven, etc.</a:t>
                      </a:r>
                      <a:endParaRPr kumimoji="0" lang="en-US" sz="12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endParaRPr kumimoji="0" lang="en-US" sz="1200" b="0" i="1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ill Sans MT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Cause #3: Economic </a:t>
            </a:r>
            <a:r>
              <a:rPr lang="en-US" dirty="0"/>
              <a:t>Problems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686800" cy="48307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The biggest problem:  Debt!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The French debt was due to: 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The French and Indian War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The </a:t>
            </a:r>
            <a:r>
              <a:rPr lang="en-US" dirty="0"/>
              <a:t>American </a:t>
            </a:r>
            <a:r>
              <a:rPr lang="en-US" dirty="0" smtClean="0"/>
              <a:t>Revolution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 The </a:t>
            </a:r>
            <a:r>
              <a:rPr lang="en-US" dirty="0"/>
              <a:t>tax </a:t>
            </a:r>
            <a:r>
              <a:rPr lang="en-US" dirty="0" smtClean="0"/>
              <a:t>system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Economic decline 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And </a:t>
            </a:r>
            <a:r>
              <a:rPr lang="en-US" dirty="0"/>
              <a:t>poor </a:t>
            </a:r>
            <a:r>
              <a:rPr lang="en-US" dirty="0" smtClean="0"/>
              <a:t>harvests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b="1" dirty="0"/>
              <a:t>The results were high bread prices and high unemployment.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ea typeface="+mj-ea"/>
                <a:cs typeface="+mj-cs"/>
              </a:rPr>
              <a:t>France Is Bankrupt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3000"/>
              <a:t>The king (Louis XVI) lavished money on himself and residences like Versailles</a:t>
            </a:r>
          </a:p>
          <a:p>
            <a:pPr eaLnBrk="1" hangingPunct="1">
              <a:lnSpc>
                <a:spcPct val="80000"/>
              </a:lnSpc>
            </a:pPr>
            <a:r>
              <a:rPr lang="en-US" sz="3000"/>
              <a:t>Queen Marie Antoinette was seen as a wasteful spender</a:t>
            </a:r>
          </a:p>
          <a:p>
            <a:pPr eaLnBrk="1" hangingPunct="1">
              <a:lnSpc>
                <a:spcPct val="80000"/>
              </a:lnSpc>
            </a:pPr>
            <a:r>
              <a:rPr lang="en-US" sz="3000"/>
              <a:t>Government found its funds depleted as a result of wars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600"/>
              <a:t>Including the funding of the American Revolution</a:t>
            </a:r>
          </a:p>
          <a:p>
            <a:pPr eaLnBrk="1" hangingPunct="1">
              <a:lnSpc>
                <a:spcPct val="80000"/>
              </a:lnSpc>
            </a:pPr>
            <a:r>
              <a:rPr lang="en-US" sz="3000" b="1"/>
              <a:t>Deficit spending</a:t>
            </a:r>
            <a:r>
              <a:rPr lang="en-US" sz="3000"/>
              <a:t> – a government spending more money than it takes in from tax revenues</a:t>
            </a:r>
          </a:p>
          <a:p>
            <a:pPr eaLnBrk="1" hangingPunct="1">
              <a:lnSpc>
                <a:spcPct val="80000"/>
              </a:lnSpc>
            </a:pPr>
            <a:r>
              <a:rPr lang="en-US" sz="3000"/>
              <a:t>Privileged classes would not submit to being taxed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</TotalTime>
  <Words>1721</Words>
  <Application>Microsoft Macintosh PowerPoint</Application>
  <PresentationFormat>On-screen Show (4:3)</PresentationFormat>
  <Paragraphs>224</Paragraphs>
  <Slides>38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The French Revolution </vt:lpstr>
      <vt:lpstr>France Before the Revolution</vt:lpstr>
      <vt:lpstr>Cause #1:  The French Monarchy (1775-1793)</vt:lpstr>
      <vt:lpstr>King Louis XVI</vt:lpstr>
      <vt:lpstr>Queen Marie Antoinette</vt:lpstr>
      <vt:lpstr>Society under the Old Regime</vt:lpstr>
      <vt:lpstr>The Three Estates</vt:lpstr>
      <vt:lpstr>Cause #3: Economic Problems</vt:lpstr>
      <vt:lpstr>France Is Bankrupt</vt:lpstr>
      <vt:lpstr>Cause #4 Enlightenment Ideas</vt:lpstr>
      <vt:lpstr>Preparing for the Estates-General</vt:lpstr>
      <vt:lpstr>Meeting of the Estates-General: May 5, 1789</vt:lpstr>
      <vt:lpstr>Tennis Court Oath</vt:lpstr>
      <vt:lpstr>The National Assembly (May 5, 1789)</vt:lpstr>
      <vt:lpstr>Storming of the Bastille</vt:lpstr>
      <vt:lpstr>Storming of the Bastille (July 14, 1789)</vt:lpstr>
      <vt:lpstr>The Great Fear</vt:lpstr>
      <vt:lpstr>Great Fear (Summer/Fall 1789)</vt:lpstr>
      <vt:lpstr>Declaration of the Rights of Man and the Citizen</vt:lpstr>
      <vt:lpstr>Declaration of the Rights of Man and the Citizen (August 26, 1789)</vt:lpstr>
      <vt:lpstr>Bellringer!French Revolution Review</vt:lpstr>
      <vt:lpstr>The Paris Bread Riots</vt:lpstr>
      <vt:lpstr>Paris Bread Riots (October 1789)</vt:lpstr>
      <vt:lpstr>Louis’ Escape!</vt:lpstr>
      <vt:lpstr>Louis’ Escape (June 1791)</vt:lpstr>
      <vt:lpstr>Constitution of 1791</vt:lpstr>
      <vt:lpstr>Constitution of 1791 (October 1, 1791)</vt:lpstr>
      <vt:lpstr>France Declares War</vt:lpstr>
      <vt:lpstr>France Declares War (April 1792)</vt:lpstr>
      <vt:lpstr>Jean-Paul Marat and the Jacobins</vt:lpstr>
      <vt:lpstr>Jean-Paul Marat and the Jacobins</vt:lpstr>
      <vt:lpstr>Louis XVI Beheaded</vt:lpstr>
      <vt:lpstr>Louis XVI Beheaded (January 21, 1792)</vt:lpstr>
      <vt:lpstr>The Reign of Terror</vt:lpstr>
      <vt:lpstr>Reign of Terror</vt:lpstr>
      <vt:lpstr>Napoleon Bonaparte</vt:lpstr>
      <vt:lpstr>End of the Terror (July 28, 1794)</vt:lpstr>
      <vt:lpstr>Napoleon Questions</vt:lpstr>
    </vt:vector>
  </TitlesOfParts>
  <Company>North Carolina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French Revolution </dc:title>
  <dc:creator>Jessica Taylor</dc:creator>
  <cp:lastModifiedBy>Jessica Taylor</cp:lastModifiedBy>
  <cp:revision>4</cp:revision>
  <dcterms:created xsi:type="dcterms:W3CDTF">2013-04-22T11:06:19Z</dcterms:created>
  <dcterms:modified xsi:type="dcterms:W3CDTF">2013-04-22T16:35:36Z</dcterms:modified>
</cp:coreProperties>
</file>