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74" r:id="rId2"/>
    <p:sldId id="273" r:id="rId3"/>
    <p:sldId id="256" r:id="rId4"/>
    <p:sldId id="257" r:id="rId5"/>
    <p:sldId id="258" r:id="rId6"/>
    <p:sldId id="265" r:id="rId7"/>
    <p:sldId id="260" r:id="rId8"/>
    <p:sldId id="259" r:id="rId9"/>
    <p:sldId id="269" r:id="rId10"/>
    <p:sldId id="266" r:id="rId11"/>
    <p:sldId id="271" r:id="rId12"/>
    <p:sldId id="272" r:id="rId13"/>
    <p:sldId id="267" r:id="rId14"/>
    <p:sldId id="270" r:id="rId15"/>
    <p:sldId id="268" r:id="rId16"/>
    <p:sldId id="276" r:id="rId17"/>
    <p:sldId id="261" r:id="rId18"/>
    <p:sldId id="26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3" d="100"/>
          <a:sy n="63" d="100"/>
        </p:scale>
        <p:origin x="-154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E22B76-1ECF-4748-96CB-FE0494D780DB}" type="datetimeFigureOut">
              <a:rPr lang="en-US" smtClean="0"/>
              <a:t>5/14/14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D7165F-055D-144D-8F61-AED2635323F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a:p>
        </p:txBody>
      </p:sp>
      <p:sp>
        <p:nvSpPr>
          <p:cNvPr id="18435" name="Slide Number Placeholder 3"/>
          <p:cNvSpPr>
            <a:spLocks noGrp="1"/>
          </p:cNvSpPr>
          <p:nvPr>
            <p:ph type="sldNum" sz="quarter" idx="5"/>
          </p:nvPr>
        </p:nvSpPr>
        <p:spPr bwMode="auto">
          <a:noFill/>
          <a:ln>
            <a:miter lim="800000"/>
            <a:headEnd/>
            <a:tailEnd/>
          </a:ln>
        </p:spPr>
        <p:txBody>
          <a:bodyPr/>
          <a:lstStyle/>
          <a:p>
            <a:fld id="{26A81CDB-1A33-414A-8692-E4293DB254F3}" type="slidenum">
              <a:rPr lang="en-US"/>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a:p>
        </p:txBody>
      </p:sp>
      <p:sp>
        <p:nvSpPr>
          <p:cNvPr id="19459" name="Slide Number Placeholder 3"/>
          <p:cNvSpPr>
            <a:spLocks noGrp="1"/>
          </p:cNvSpPr>
          <p:nvPr>
            <p:ph type="sldNum" sz="quarter" idx="5"/>
          </p:nvPr>
        </p:nvSpPr>
        <p:spPr bwMode="auto">
          <a:noFill/>
          <a:ln>
            <a:miter lim="800000"/>
            <a:headEnd/>
            <a:tailEnd/>
          </a:ln>
        </p:spPr>
        <p:txBody>
          <a:bodyPr/>
          <a:lstStyle/>
          <a:p>
            <a:fld id="{34D16DE5-C24C-DA47-A306-A20C7FA39B71}" type="slidenum">
              <a:rPr lang="en-US"/>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ES_tradnl"/>
          </a:p>
        </p:txBody>
      </p:sp>
      <p:sp>
        <p:nvSpPr>
          <p:cNvPr id="20483" name="Slide Number Placeholder 3"/>
          <p:cNvSpPr>
            <a:spLocks noGrp="1"/>
          </p:cNvSpPr>
          <p:nvPr>
            <p:ph type="sldNum" sz="quarter" idx="5"/>
          </p:nvPr>
        </p:nvSpPr>
        <p:spPr bwMode="auto">
          <a:noFill/>
          <a:ln>
            <a:miter lim="800000"/>
            <a:headEnd/>
            <a:tailEnd/>
          </a:ln>
        </p:spPr>
        <p:txBody>
          <a:bodyPr/>
          <a:lstStyle/>
          <a:p>
            <a:fld id="{18A78164-0E67-5C4C-865F-E83645E9BCEC}" type="slidenum">
              <a:rPr lang="en-US"/>
              <a:pPr/>
              <a:t>13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a:t>
            </a:r>
            <a:r>
              <a:rPr lang="en-US" dirty="0" err="1" smtClean="0"/>
              <a:t>www.youtube.com/watch?v</a:t>
            </a:r>
            <a:r>
              <a:rPr lang="en-US" dirty="0" smtClean="0"/>
              <a:t>=y9HjvHZfCUI&amp;list=PLBDA2E52FB1EF80C9&amp;index=39</a:t>
            </a:r>
            <a:endParaRPr lang="en-US" dirty="0"/>
          </a:p>
        </p:txBody>
      </p:sp>
      <p:sp>
        <p:nvSpPr>
          <p:cNvPr id="4" name="Slide Number Placeholder 3"/>
          <p:cNvSpPr>
            <a:spLocks noGrp="1"/>
          </p:cNvSpPr>
          <p:nvPr>
            <p:ph type="sldNum" sz="quarter" idx="10"/>
          </p:nvPr>
        </p:nvSpPr>
        <p:spPr/>
        <p:txBody>
          <a:bodyPr/>
          <a:lstStyle/>
          <a:p>
            <a:fld id="{44593236-507A-8643-BD54-CEBB828C3ECC}"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146001-6038-1543-97D8-7C1D4B0EF7A8}" type="datetimeFigureOut">
              <a:rPr lang="en-US" smtClean="0"/>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146001-6038-1543-97D8-7C1D4B0EF7A8}" type="datetimeFigureOut">
              <a:rPr lang="en-US" smtClean="0"/>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146001-6038-1543-97D8-7C1D4B0EF7A8}" type="datetimeFigureOut">
              <a:rPr lang="en-US" smtClean="0"/>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ransition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924243" y="3475843"/>
            <a:ext cx="7061200" cy="709612"/>
          </a:xfrm>
          <a:prstGeom prst="rect">
            <a:avLst/>
          </a:prstGeom>
        </p:spPr>
        <p:txBody>
          <a:bodyPr vert="horz"/>
          <a:lstStyle>
            <a:lvl1pPr marL="0" indent="0" algn="ctr">
              <a:buNone/>
              <a:defRPr sz="4000" b="1" baseline="0">
                <a:solidFill>
                  <a:schemeClr val="bg1"/>
                </a:solidFill>
                <a:latin typeface="Helvetica"/>
                <a:cs typeface="Helvetica"/>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146001-6038-1543-97D8-7C1D4B0EF7A8}" type="datetimeFigureOut">
              <a:rPr lang="en-US" smtClean="0"/>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146001-6038-1543-97D8-7C1D4B0EF7A8}" type="datetimeFigureOut">
              <a:rPr lang="en-US" smtClean="0"/>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146001-6038-1543-97D8-7C1D4B0EF7A8}" type="datetimeFigureOut">
              <a:rPr lang="en-US" smtClean="0"/>
              <a:t>5/14/14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146001-6038-1543-97D8-7C1D4B0EF7A8}" type="datetimeFigureOut">
              <a:rPr lang="en-US" smtClean="0"/>
              <a:t>5/14/14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146001-6038-1543-97D8-7C1D4B0EF7A8}" type="datetimeFigureOut">
              <a:rPr lang="en-US" smtClean="0"/>
              <a:t>5/14/14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146001-6038-1543-97D8-7C1D4B0EF7A8}" type="datetimeFigureOut">
              <a:rPr lang="en-US" smtClean="0"/>
              <a:t>5/14/14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146001-6038-1543-97D8-7C1D4B0EF7A8}" type="datetimeFigureOut">
              <a:rPr lang="en-US" smtClean="0"/>
              <a:t>5/14/14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146001-6038-1543-97D8-7C1D4B0EF7A8}" type="datetimeFigureOut">
              <a:rPr lang="en-US" smtClean="0"/>
              <a:t>5/14/14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DB8BA5-F2F5-FB45-BCFC-D0C0C8610E4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146001-6038-1543-97D8-7C1D4B0EF7A8}" type="datetimeFigureOut">
              <a:rPr lang="en-US" smtClean="0"/>
              <a:t>5/14/14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DB8BA5-F2F5-FB45-BCFC-D0C0C8610E4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jvax5VUvjWQ"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Newspaper Project</a:t>
            </a:r>
            <a:endParaRPr lang="en-US" dirty="0"/>
          </a:p>
        </p:txBody>
      </p:sp>
      <p:sp>
        <p:nvSpPr>
          <p:cNvPr id="5" name="Content Placeholder 4"/>
          <p:cNvSpPr>
            <a:spLocks noGrp="1"/>
          </p:cNvSpPr>
          <p:nvPr>
            <p:ph idx="1"/>
          </p:nvPr>
        </p:nvSpPr>
        <p:spPr/>
        <p:txBody>
          <a:bodyPr/>
          <a:lstStyle/>
          <a:p>
            <a:r>
              <a:rPr lang="en-US" dirty="0" smtClean="0"/>
              <a:t>Have your newspaper project out on your desk</a:t>
            </a:r>
          </a:p>
          <a:p>
            <a:r>
              <a:rPr lang="en-US" dirty="0" smtClean="0"/>
              <a:t>Also, your research packet</a:t>
            </a:r>
          </a:p>
          <a:p>
            <a:r>
              <a:rPr lang="en-US" dirty="0" smtClean="0"/>
              <a:t>Make sure your name is on BOTH!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Title 1"/>
          <p:cNvSpPr>
            <a:spLocks noGrp="1"/>
          </p:cNvSpPr>
          <p:nvPr>
            <p:ph type="title"/>
          </p:nvPr>
        </p:nvSpPr>
        <p:spPr bwMode="auto">
          <a:xfrm>
            <a:off x="701675" y="554038"/>
            <a:ext cx="7658100" cy="563562"/>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a:latin typeface="Helvetica" charset="0"/>
                <a:ea typeface="Helvetica" charset="0"/>
                <a:cs typeface="Helvetica" charset="0"/>
              </a:rPr>
              <a:t>The Truman Doctrine, 1947</a:t>
            </a:r>
          </a:p>
        </p:txBody>
      </p:sp>
      <p:pic>
        <p:nvPicPr>
          <p:cNvPr id="10" name="Picture 7" descr="Picture 8"/>
          <p:cNvPicPr>
            <a:picLocks noChangeAspect="1" noChangeArrowheads="1"/>
          </p:cNvPicPr>
          <p:nvPr/>
        </p:nvPicPr>
        <p:blipFill>
          <a:blip r:embed="rId3"/>
          <a:srcRect/>
          <a:stretch>
            <a:fillRect/>
          </a:stretch>
        </p:blipFill>
        <p:spPr bwMode="auto">
          <a:xfrm>
            <a:off x="2235200" y="1467391"/>
            <a:ext cx="4748372" cy="39298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315" name="TextBox 2"/>
          <p:cNvSpPr txBox="1">
            <a:spLocks noChangeArrowheads="1"/>
          </p:cNvSpPr>
          <p:nvPr/>
        </p:nvSpPr>
        <p:spPr bwMode="auto">
          <a:xfrm>
            <a:off x="2733675" y="5570538"/>
            <a:ext cx="3870325" cy="923925"/>
          </a:xfrm>
          <a:prstGeom prst="rect">
            <a:avLst/>
          </a:prstGeom>
          <a:noFill/>
          <a:ln w="9525">
            <a:noFill/>
            <a:miter lim="800000"/>
            <a:headEnd/>
            <a:tailEnd/>
          </a:ln>
        </p:spPr>
        <p:txBody>
          <a:bodyPr>
            <a:prstTxWarp prst="textNoShape">
              <a:avLst/>
            </a:prstTxWarp>
            <a:spAutoFit/>
          </a:bodyPr>
          <a:lstStyle/>
          <a:p>
            <a:pPr algn="ctr"/>
            <a:r>
              <a:rPr lang="en-US">
                <a:latin typeface="Helvetica" charset="0"/>
                <a:ea typeface="Helvetica" charset="0"/>
                <a:cs typeface="Helvetica" charset="0"/>
              </a:rPr>
              <a:t>President Truman outlined the Truman Doctrine to a joint session of Congress in March of 1947</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Truman Doctrine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President </a:t>
            </a:r>
            <a:r>
              <a:rPr lang="en-US" dirty="0"/>
              <a:t>Harry S. Truman established that the United States would </a:t>
            </a:r>
            <a:r>
              <a:rPr lang="en-US" b="1" dirty="0"/>
              <a:t>provide political, military and economic assistance to all democratic nations under threat from external or internal authoritarian forces</a:t>
            </a:r>
            <a:r>
              <a:rPr lang="en-US" b="1" dirty="0" smtClean="0"/>
              <a:t>.</a:t>
            </a:r>
          </a:p>
          <a:p>
            <a:endParaRPr lang="en-US" b="1" dirty="0" smtClean="0"/>
          </a:p>
          <a:p>
            <a:endParaRPr lang="en-US" b="1" dirty="0" smtClean="0"/>
          </a:p>
          <a:p>
            <a:r>
              <a:rPr lang="en-US" dirty="0"/>
              <a:t>The Truman Doctrine effectively reoriented U.S. foreign policy, away from its usual stance of withdrawal from regional conflicts not directly involving the United States, to one of possible intervention in far away conflicts.</a:t>
            </a:r>
            <a:endParaRPr lang="en-US"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Marshall Plan</a:t>
            </a:r>
            <a:endParaRPr lang="en-US" dirty="0"/>
          </a:p>
        </p:txBody>
      </p:sp>
      <p:sp>
        <p:nvSpPr>
          <p:cNvPr id="3" name="Content Placeholder 2"/>
          <p:cNvSpPr>
            <a:spLocks noGrp="1"/>
          </p:cNvSpPr>
          <p:nvPr>
            <p:ph idx="1"/>
          </p:nvPr>
        </p:nvSpPr>
        <p:spPr/>
        <p:txBody>
          <a:bodyPr wrap="square">
            <a:normAutofit/>
          </a:bodyPr>
          <a:lstStyle/>
          <a:p>
            <a:r>
              <a:rPr lang="en-US" dirty="0" smtClean="0"/>
              <a:t>AKA (The European Recovery Program, ERP) </a:t>
            </a:r>
          </a:p>
          <a:p>
            <a:pPr>
              <a:buNone/>
            </a:pPr>
            <a:endParaRPr lang="en-US" dirty="0" smtClean="0"/>
          </a:p>
          <a:p>
            <a:pPr>
              <a:buNone/>
            </a:pPr>
            <a:r>
              <a:rPr lang="en-US" dirty="0" smtClean="0"/>
              <a:t>	</a:t>
            </a:r>
            <a:r>
              <a:rPr lang="en-US" b="1" dirty="0" smtClean="0"/>
              <a:t>The United States gave economic support to help rebuild European economies after the end of World War II in order to prevent the spread of Soviet Communism.</a:t>
            </a:r>
            <a:endParaRPr lang="en-US"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Title 1"/>
          <p:cNvSpPr>
            <a:spLocks noGrp="1"/>
          </p:cNvSpPr>
          <p:nvPr>
            <p:ph type="title"/>
          </p:nvPr>
        </p:nvSpPr>
        <p:spPr bwMode="auto">
          <a:xfrm>
            <a:off x="701675" y="554038"/>
            <a:ext cx="7658100" cy="563562"/>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a:latin typeface="Helvetica" charset="0"/>
                <a:ea typeface="Helvetica" charset="0"/>
                <a:cs typeface="Helvetica" charset="0"/>
              </a:rPr>
              <a:t>The Marshall Plan, 1947</a:t>
            </a:r>
          </a:p>
        </p:txBody>
      </p:sp>
      <p:sp>
        <p:nvSpPr>
          <p:cNvPr id="14338" name="TextBox 5"/>
          <p:cNvSpPr txBox="1">
            <a:spLocks noChangeArrowheads="1"/>
          </p:cNvSpPr>
          <p:nvPr/>
        </p:nvSpPr>
        <p:spPr bwMode="auto">
          <a:xfrm>
            <a:off x="1123950" y="5645150"/>
            <a:ext cx="2501900" cy="831850"/>
          </a:xfrm>
          <a:prstGeom prst="rect">
            <a:avLst/>
          </a:prstGeom>
          <a:noFill/>
          <a:ln w="9525">
            <a:noFill/>
            <a:miter lim="800000"/>
            <a:headEnd/>
            <a:tailEnd/>
          </a:ln>
        </p:spPr>
        <p:txBody>
          <a:bodyPr>
            <a:prstTxWarp prst="textNoShape">
              <a:avLst/>
            </a:prstTxWarp>
            <a:spAutoFit/>
          </a:bodyPr>
          <a:lstStyle/>
          <a:p>
            <a:pPr algn="ctr"/>
            <a:r>
              <a:rPr lang="en-US" sz="1600">
                <a:latin typeface="Helvetica" charset="0"/>
                <a:ea typeface="Helvetica" charset="0"/>
                <a:cs typeface="Helvetica" charset="0"/>
              </a:rPr>
              <a:t>A map showing how the plan’s $20B was distributed by country</a:t>
            </a:r>
          </a:p>
        </p:txBody>
      </p:sp>
      <p:sp>
        <p:nvSpPr>
          <p:cNvPr id="14339" name="TextBox 6"/>
          <p:cNvSpPr txBox="1">
            <a:spLocks noChangeArrowheads="1"/>
          </p:cNvSpPr>
          <p:nvPr/>
        </p:nvSpPr>
        <p:spPr bwMode="auto">
          <a:xfrm>
            <a:off x="5238750" y="5478463"/>
            <a:ext cx="2628900" cy="1077912"/>
          </a:xfrm>
          <a:prstGeom prst="rect">
            <a:avLst/>
          </a:prstGeom>
          <a:noFill/>
          <a:ln w="9525">
            <a:noFill/>
            <a:miter lim="800000"/>
            <a:headEnd/>
            <a:tailEnd/>
          </a:ln>
        </p:spPr>
        <p:txBody>
          <a:bodyPr>
            <a:prstTxWarp prst="textNoShape">
              <a:avLst/>
            </a:prstTxWarp>
            <a:spAutoFit/>
          </a:bodyPr>
          <a:lstStyle/>
          <a:p>
            <a:pPr algn="ctr"/>
            <a:r>
              <a:rPr lang="en-US" sz="1600">
                <a:latin typeface="Helvetica" charset="0"/>
                <a:ea typeface="Helvetica" charset="0"/>
                <a:cs typeface="Helvetica" charset="0"/>
              </a:rPr>
              <a:t>Photo shows a delivery of wheat from the U.S. being unloaded in Rotterdam, Netherlands</a:t>
            </a:r>
          </a:p>
        </p:txBody>
      </p:sp>
      <p:pic>
        <p:nvPicPr>
          <p:cNvPr id="8" name="Picture 6" descr="Picture 9"/>
          <p:cNvPicPr>
            <a:picLocks noChangeAspect="1" noChangeArrowheads="1"/>
          </p:cNvPicPr>
          <p:nvPr/>
        </p:nvPicPr>
        <p:blipFill>
          <a:blip r:embed="rId3"/>
          <a:srcRect/>
          <a:stretch>
            <a:fillRect/>
          </a:stretch>
        </p:blipFill>
        <p:spPr bwMode="auto">
          <a:xfrm>
            <a:off x="514773" y="1631337"/>
            <a:ext cx="3477424" cy="3815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3" descr="Picture 6"/>
          <p:cNvPicPr>
            <a:picLocks noChangeAspect="1" noChangeArrowheads="1"/>
          </p:cNvPicPr>
          <p:nvPr/>
        </p:nvPicPr>
        <p:blipFill rotWithShape="1">
          <a:blip r:embed="rId4">
            <a:extLst>
              <a:ext uri="{28A0092B-C50C-407E-A947-70E740481C1C}">
                <a14:useLocalDpi xmlns:a14="http://schemas.microsoft.com/office/drawing/2010/main" xmlns:r="http://schemas.openxmlformats.org/officeDocument/2006/relationships" xmlns:a="http://schemas.openxmlformats.org/drawingml/2006/main" xmlns:p="http://schemas.openxmlformats.org/presentationml/2006/main" xmlns="" val="0"/>
              </a:ext>
            </a:extLst>
          </a:blip>
          <a:srcRect b="18186"/>
          <a:stretch/>
        </p:blipFill>
        <p:spPr bwMode="auto">
          <a:xfrm>
            <a:off x="4407118" y="1631337"/>
            <a:ext cx="3952022" cy="34825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392113"/>
            <a:ext cx="8229600" cy="1143000"/>
          </a:xfrm>
        </p:spPr>
        <p:txBody>
          <a:bodyPr>
            <a:normAutofit/>
          </a:bodyPr>
          <a:lstStyle/>
          <a:p>
            <a:r>
              <a:rPr lang="en-US" dirty="0" smtClean="0"/>
              <a:t>Making Comparisons</a:t>
            </a:r>
            <a:endParaRPr lang="en-US" dirty="0"/>
          </a:p>
        </p:txBody>
      </p:sp>
      <p:sp>
        <p:nvSpPr>
          <p:cNvPr id="13" name="Text Placeholder 12"/>
          <p:cNvSpPr>
            <a:spLocks noGrp="1"/>
          </p:cNvSpPr>
          <p:nvPr>
            <p:ph type="body" idx="1"/>
          </p:nvPr>
        </p:nvSpPr>
        <p:spPr/>
        <p:txBody>
          <a:bodyPr/>
          <a:lstStyle/>
          <a:p>
            <a:r>
              <a:rPr lang="en-US" dirty="0" smtClean="0"/>
              <a:t>Communist Countries</a:t>
            </a:r>
            <a:endParaRPr lang="en-US" dirty="0"/>
          </a:p>
        </p:txBody>
      </p:sp>
      <p:sp>
        <p:nvSpPr>
          <p:cNvPr id="14" name="Content Placeholder 13"/>
          <p:cNvSpPr>
            <a:spLocks noGrp="1"/>
          </p:cNvSpPr>
          <p:nvPr>
            <p:ph sz="half" idx="2"/>
          </p:nvPr>
        </p:nvSpPr>
        <p:spPr/>
        <p:txBody>
          <a:bodyPr/>
          <a:lstStyle/>
          <a:p>
            <a:r>
              <a:rPr lang="en-US" dirty="0" smtClean="0"/>
              <a:t>The communist party makes all political decisions.</a:t>
            </a:r>
          </a:p>
          <a:p>
            <a:r>
              <a:rPr lang="en-US" dirty="0" smtClean="0"/>
              <a:t>Command economy where the government makes most economic decisions and owns most property</a:t>
            </a:r>
          </a:p>
          <a:p>
            <a:r>
              <a:rPr lang="en-US" dirty="0" smtClean="0"/>
              <a:t>The political leadership values obedience, discipline, and economic security. </a:t>
            </a:r>
            <a:endParaRPr lang="en-US" dirty="0"/>
          </a:p>
        </p:txBody>
      </p:sp>
      <p:sp>
        <p:nvSpPr>
          <p:cNvPr id="15" name="Text Placeholder 14"/>
          <p:cNvSpPr>
            <a:spLocks noGrp="1"/>
          </p:cNvSpPr>
          <p:nvPr>
            <p:ph type="body" sz="quarter" idx="3"/>
          </p:nvPr>
        </p:nvSpPr>
        <p:spPr/>
        <p:txBody>
          <a:bodyPr>
            <a:normAutofit fontScale="92500"/>
          </a:bodyPr>
          <a:lstStyle/>
          <a:p>
            <a:r>
              <a:rPr lang="en-US" dirty="0" smtClean="0"/>
              <a:t>Democratic Capitalism Countries</a:t>
            </a:r>
            <a:endParaRPr lang="en-US" dirty="0"/>
          </a:p>
        </p:txBody>
      </p:sp>
      <p:sp>
        <p:nvSpPr>
          <p:cNvPr id="16" name="Content Placeholder 15"/>
          <p:cNvSpPr>
            <a:spLocks noGrp="1"/>
          </p:cNvSpPr>
          <p:nvPr>
            <p:ph sz="quarter" idx="4"/>
          </p:nvPr>
        </p:nvSpPr>
        <p:spPr/>
        <p:txBody>
          <a:bodyPr>
            <a:normAutofit lnSpcReduction="10000"/>
          </a:bodyPr>
          <a:lstStyle/>
          <a:p>
            <a:r>
              <a:rPr lang="en-US" dirty="0" smtClean="0"/>
              <a:t>The people and their elected representative make decisions. </a:t>
            </a:r>
          </a:p>
          <a:p>
            <a:r>
              <a:rPr lang="en-US" dirty="0" smtClean="0"/>
              <a:t>Market economy where private consumers and producers make most economic decisions and own most property.</a:t>
            </a:r>
          </a:p>
          <a:p>
            <a:r>
              <a:rPr lang="en-US" dirty="0" smtClean="0"/>
              <a:t>The political leadership values freedom and prosperity.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Text Placeholder 3"/>
          <p:cNvSpPr txBox="1">
            <a:spLocks/>
          </p:cNvSpPr>
          <p:nvPr/>
        </p:nvSpPr>
        <p:spPr bwMode="auto">
          <a:xfrm>
            <a:off x="1046163" y="1833563"/>
            <a:ext cx="7183437" cy="1501775"/>
          </a:xfrm>
          <a:prstGeom prst="rect">
            <a:avLst/>
          </a:prstGeom>
          <a:noFill/>
          <a:ln w="9525">
            <a:noFill/>
            <a:miter lim="800000"/>
            <a:headEnd/>
            <a:tailEnd/>
          </a:ln>
        </p:spPr>
        <p:txBody>
          <a:bodyPr>
            <a:prstTxWarp prst="textNoShape">
              <a:avLst/>
            </a:prstTxWarp>
          </a:bodyPr>
          <a:lstStyle/>
          <a:p>
            <a:pPr algn="ctr">
              <a:spcBef>
                <a:spcPct val="20000"/>
              </a:spcBef>
              <a:buFont typeface="Arial" charset="0"/>
              <a:buNone/>
            </a:pPr>
            <a:r>
              <a:rPr lang="en-US" sz="4000" b="1" dirty="0">
                <a:solidFill>
                  <a:schemeClr val="bg1"/>
                </a:solidFill>
                <a:latin typeface="Helvetica" charset="0"/>
                <a:ea typeface="Helvetica" charset="0"/>
                <a:cs typeface="Helvetica" charset="0"/>
              </a:rPr>
              <a:t>Central Historical Question </a:t>
            </a:r>
          </a:p>
        </p:txBody>
      </p:sp>
      <p:sp>
        <p:nvSpPr>
          <p:cNvPr id="16386" name="Rectangle 4"/>
          <p:cNvSpPr>
            <a:spLocks noChangeArrowheads="1"/>
          </p:cNvSpPr>
          <p:nvPr/>
        </p:nvSpPr>
        <p:spPr bwMode="auto">
          <a:xfrm>
            <a:off x="774700" y="2905125"/>
            <a:ext cx="7708900" cy="646113"/>
          </a:xfrm>
          <a:prstGeom prst="rect">
            <a:avLst/>
          </a:prstGeom>
          <a:noFill/>
          <a:ln w="9525">
            <a:noFill/>
            <a:miter lim="800000"/>
            <a:headEnd/>
            <a:tailEnd/>
          </a:ln>
        </p:spPr>
        <p:txBody>
          <a:bodyPr>
            <a:prstTxWarp prst="textNoShape">
              <a:avLst/>
            </a:prstTxWarp>
            <a:spAutoFit/>
          </a:bodyPr>
          <a:lstStyle/>
          <a:p>
            <a:pPr algn="ctr"/>
            <a:r>
              <a:rPr lang="en-US" sz="3600" i="1">
                <a:solidFill>
                  <a:schemeClr val="bg1"/>
                </a:solidFill>
                <a:latin typeface="Helvetica" charset="0"/>
                <a:ea typeface="Helvetica" charset="0"/>
                <a:cs typeface="Helvetica" charset="0"/>
              </a:rPr>
              <a:t>Who started the Cold War?</a:t>
            </a:r>
          </a:p>
        </p:txBody>
      </p:sp>
      <p:sp>
        <p:nvSpPr>
          <p:cNvPr id="4" name="TextBox 3"/>
          <p:cNvSpPr txBox="1"/>
          <p:nvPr/>
        </p:nvSpPr>
        <p:spPr>
          <a:xfrm>
            <a:off x="1238671" y="1648897"/>
            <a:ext cx="6990929" cy="1754327"/>
          </a:xfrm>
          <a:prstGeom prst="rect">
            <a:avLst/>
          </a:prstGeom>
          <a:noFill/>
        </p:spPr>
        <p:txBody>
          <a:bodyPr wrap="square" rtlCol="0">
            <a:spAutoFit/>
          </a:bodyPr>
          <a:lstStyle/>
          <a:p>
            <a:pPr algn="ctr"/>
            <a:r>
              <a:rPr lang="en-US" sz="3600" dirty="0" smtClean="0"/>
              <a:t>Activity: </a:t>
            </a:r>
          </a:p>
          <a:p>
            <a:pPr algn="ctr"/>
            <a:endParaRPr lang="en-US" sz="3600" dirty="0"/>
          </a:p>
          <a:p>
            <a:pPr algn="ctr"/>
            <a:r>
              <a:rPr lang="en-US" sz="3600" dirty="0" smtClean="0"/>
              <a:t>Who Started the Cold War? </a:t>
            </a:r>
            <a:endParaRPr lang="en-US" sz="3600"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lstStyle/>
          <a:p>
            <a:r>
              <a:rPr lang="en-US" dirty="0" smtClean="0"/>
              <a:t>Who was responsible for the Cold war? </a:t>
            </a:r>
          </a:p>
          <a:p>
            <a:r>
              <a:rPr lang="en-US" dirty="0" smtClean="0"/>
              <a:t>Which documents did you think were most trustworthy? Why?</a:t>
            </a:r>
          </a:p>
          <a:p>
            <a:r>
              <a:rPr lang="en-US" dirty="0" smtClean="0"/>
              <a:t>Did anyone’s hypothesis change? How and Why?</a:t>
            </a:r>
          </a:p>
          <a:p>
            <a:r>
              <a:rPr lang="en-US" dirty="0" smtClean="0"/>
              <a:t>What other evidence do you need to strengthen your claim?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Wall divides Berlin</a:t>
            </a:r>
            <a:endParaRPr lang="en-US" dirty="0"/>
          </a:p>
        </p:txBody>
      </p:sp>
      <p:sp>
        <p:nvSpPr>
          <p:cNvPr id="3" name="Content Placeholder 2"/>
          <p:cNvSpPr>
            <a:spLocks noGrp="1"/>
          </p:cNvSpPr>
          <p:nvPr>
            <p:ph idx="1"/>
          </p:nvPr>
        </p:nvSpPr>
        <p:spPr/>
        <p:txBody>
          <a:bodyPr>
            <a:normAutofit fontScale="85000" lnSpcReduction="10000"/>
          </a:bodyPr>
          <a:lstStyle/>
          <a:p>
            <a:pPr marL="514350" indent="-514350">
              <a:buNone/>
            </a:pPr>
            <a:r>
              <a:rPr lang="en-US" dirty="0" smtClean="0"/>
              <a:t>In the 1950’s Berlin became a key focus of the Cold war. </a:t>
            </a:r>
          </a:p>
          <a:p>
            <a:r>
              <a:rPr lang="en-US" dirty="0" smtClean="0"/>
              <a:t>Berlin was split into the </a:t>
            </a:r>
            <a:r>
              <a:rPr lang="en-US" b="1" dirty="0" smtClean="0"/>
              <a:t>Democratic West </a:t>
            </a:r>
            <a:r>
              <a:rPr lang="en-US" dirty="0" smtClean="0"/>
              <a:t>Berlin and the </a:t>
            </a:r>
            <a:r>
              <a:rPr lang="en-US" b="1" dirty="0" smtClean="0"/>
              <a:t>Communist East </a:t>
            </a:r>
            <a:r>
              <a:rPr lang="en-US" dirty="0" smtClean="0"/>
              <a:t>Berlin. </a:t>
            </a:r>
          </a:p>
          <a:p>
            <a:pPr lvl="1"/>
            <a:r>
              <a:rPr lang="en-US" dirty="0" smtClean="0"/>
              <a:t>West Berlin became known for its peace and prosperity.</a:t>
            </a:r>
          </a:p>
          <a:p>
            <a:pPr lvl="1"/>
            <a:r>
              <a:rPr lang="en-US" dirty="0" smtClean="0"/>
              <a:t>Unhappy with communism and angry over low-wages, East Berlin workers decided to flee to West Berlin. </a:t>
            </a:r>
          </a:p>
          <a:p>
            <a:pPr lvl="1"/>
            <a:endParaRPr lang="en-US" dirty="0" smtClean="0"/>
          </a:p>
          <a:p>
            <a:r>
              <a:rPr lang="en-US" dirty="0" smtClean="0"/>
              <a:t>In order to stop the workers from leaving, East Berlin built a massive concrete barrier, topped with barbed wire and patrolled by guards, thus creating the </a:t>
            </a:r>
            <a:r>
              <a:rPr lang="en-US" b="1" dirty="0" smtClean="0"/>
              <a:t>Berlin Wall </a:t>
            </a:r>
            <a:endParaRPr lang="en-US"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8958" y="274638"/>
            <a:ext cx="4517668" cy="3819482"/>
          </a:xfrm>
          <a:prstGeom prst="rect">
            <a:avLst/>
          </a:prstGeom>
        </p:spPr>
      </p:pic>
      <p:pic>
        <p:nvPicPr>
          <p:cNvPr id="5" name="Picture 4"/>
          <p:cNvPicPr>
            <a:picLocks noChangeAspect="1"/>
          </p:cNvPicPr>
          <p:nvPr/>
        </p:nvPicPr>
        <p:blipFill>
          <a:blip r:embed="rId3"/>
          <a:stretch>
            <a:fillRect/>
          </a:stretch>
        </p:blipFill>
        <p:spPr>
          <a:xfrm>
            <a:off x="4666626" y="3402800"/>
            <a:ext cx="4265874" cy="314241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TOC</a:t>
            </a:r>
            <a:endParaRPr lang="en-US" dirty="0"/>
          </a:p>
        </p:txBody>
      </p:sp>
      <p:sp>
        <p:nvSpPr>
          <p:cNvPr id="5" name="Content Placeholder 4"/>
          <p:cNvSpPr>
            <a:spLocks noGrp="1"/>
          </p:cNvSpPr>
          <p:nvPr>
            <p:ph idx="1"/>
          </p:nvPr>
        </p:nvSpPr>
        <p:spPr/>
        <p:txBody>
          <a:bodyPr/>
          <a:lstStyle/>
          <a:p>
            <a:r>
              <a:rPr lang="en-US" dirty="0" smtClean="0"/>
              <a:t>39 – Vocabulary Unit 11- Cold War</a:t>
            </a:r>
          </a:p>
          <a:p>
            <a:r>
              <a:rPr lang="en-US" dirty="0" smtClean="0"/>
              <a:t>40- </a:t>
            </a:r>
            <a:r>
              <a:rPr lang="en-US" dirty="0"/>
              <a:t>Notes: Intro to the Cold War (Superpowers, the iron curtain, containment)</a:t>
            </a:r>
            <a:endParaRPr lang="en-US" dirty="0" smtClean="0"/>
          </a:p>
          <a:p>
            <a:r>
              <a:rPr lang="en-US" dirty="0" smtClean="0"/>
              <a:t>41 -</a:t>
            </a:r>
            <a:r>
              <a:rPr lang="en-US" dirty="0"/>
              <a:t>Who started the Cold War? reading activity</a:t>
            </a:r>
            <a:r>
              <a:rPr lang="en-US" dirty="0" smtClean="0"/>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Cold War </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Superpowers: </a:t>
            </a:r>
            <a:br>
              <a:rPr lang="en-US" dirty="0" smtClean="0"/>
            </a:br>
            <a:r>
              <a:rPr lang="en-US" dirty="0" smtClean="0"/>
              <a:t>United States   vs.   Soviet Union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After WWII devastated much of Europe, two great powers remained: The U.S. and Soviet Union. These nations were known as Superpowers. </a:t>
            </a:r>
          </a:p>
          <a:p>
            <a:pPr lvl="1"/>
            <a:r>
              <a:rPr lang="en-US" b="1" dirty="0" smtClean="0"/>
              <a:t>Superpower: </a:t>
            </a:r>
            <a:r>
              <a:rPr lang="en-US" dirty="0" smtClean="0"/>
              <a:t>nations stronger than other powerful nations. </a:t>
            </a:r>
          </a:p>
          <a:p>
            <a:pPr lvl="1"/>
            <a:endParaRPr lang="en-US" b="1" dirty="0" smtClean="0"/>
          </a:p>
          <a:p>
            <a:r>
              <a:rPr lang="en-US" dirty="0" smtClean="0"/>
              <a:t>The Cold War between these two nations will cast a shadow over the world for more than 40 years. </a:t>
            </a:r>
          </a:p>
          <a:p>
            <a:pPr lvl="1"/>
            <a:r>
              <a:rPr lang="en-US" b="1" dirty="0" smtClean="0"/>
              <a:t>Cold War</a:t>
            </a:r>
            <a:r>
              <a:rPr lang="en-US" dirty="0" smtClean="0"/>
              <a:t>: A state of political tension and military rivalry between nations that stops short of full-scale war.</a:t>
            </a:r>
          </a:p>
          <a:p>
            <a:pPr lvl="1"/>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Iron Curtain</a:t>
            </a:r>
            <a:endParaRPr lang="en-US" dirty="0"/>
          </a:p>
        </p:txBody>
      </p:sp>
      <p:sp>
        <p:nvSpPr>
          <p:cNvPr id="3" name="Content Placeholder 2"/>
          <p:cNvSpPr>
            <a:spLocks noGrp="1"/>
          </p:cNvSpPr>
          <p:nvPr>
            <p:ph idx="1"/>
          </p:nvPr>
        </p:nvSpPr>
        <p:spPr/>
        <p:txBody>
          <a:bodyPr>
            <a:normAutofit lnSpcReduction="10000"/>
          </a:bodyPr>
          <a:lstStyle/>
          <a:p>
            <a:r>
              <a:rPr lang="en-US" dirty="0" smtClean="0"/>
              <a:t>The tension began after WWII when each Superpower formed a military alliance made up of nations that it occupied or protected. </a:t>
            </a:r>
          </a:p>
          <a:p>
            <a:pPr lvl="1"/>
            <a:r>
              <a:rPr lang="en-US" sz="2195" dirty="0" smtClean="0"/>
              <a:t>The U.S. led up </a:t>
            </a:r>
            <a:r>
              <a:rPr lang="en-US" sz="2195" b="1" dirty="0" smtClean="0"/>
              <a:t>NATO</a:t>
            </a:r>
            <a:r>
              <a:rPr lang="en-US" sz="2195" dirty="0" smtClean="0"/>
              <a:t> (North Atlantic Treaty Organization) in western Europe. </a:t>
            </a:r>
          </a:p>
          <a:p>
            <a:pPr lvl="1"/>
            <a:r>
              <a:rPr lang="en-US" sz="2195" dirty="0" smtClean="0"/>
              <a:t>The Soviet Union led the </a:t>
            </a:r>
            <a:r>
              <a:rPr lang="en-US" sz="2195" b="1" dirty="0" smtClean="0"/>
              <a:t>Warsaw pact </a:t>
            </a:r>
            <a:r>
              <a:rPr lang="en-US" sz="2195" dirty="0" smtClean="0"/>
              <a:t>in </a:t>
            </a:r>
            <a:r>
              <a:rPr lang="en-US" sz="2195" dirty="0" smtClean="0"/>
              <a:t>Eastern </a:t>
            </a:r>
            <a:r>
              <a:rPr lang="en-US" sz="2195" dirty="0" smtClean="0"/>
              <a:t>Europe. </a:t>
            </a:r>
          </a:p>
          <a:p>
            <a:pPr lvl="1"/>
            <a:endParaRPr lang="en-US" sz="2195" dirty="0" smtClean="0"/>
          </a:p>
          <a:p>
            <a:r>
              <a:rPr lang="en-US" dirty="0" smtClean="0"/>
              <a:t>These two alliance systems faced each other along the </a:t>
            </a:r>
            <a:r>
              <a:rPr lang="en-US" b="1" dirty="0" smtClean="0"/>
              <a:t>Iron Curtain</a:t>
            </a:r>
            <a:r>
              <a:rPr lang="en-US" dirty="0" smtClean="0"/>
              <a:t>, a tense line between the democratic west and the communist east.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Title 1"/>
          <p:cNvSpPr>
            <a:spLocks noGrp="1"/>
          </p:cNvSpPr>
          <p:nvPr>
            <p:ph type="title"/>
          </p:nvPr>
        </p:nvSpPr>
        <p:spPr bwMode="auto">
          <a:xfrm>
            <a:off x="701675" y="554038"/>
            <a:ext cx="7658100" cy="563562"/>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a:latin typeface="Helvetica" charset="0"/>
                <a:ea typeface="Helvetica" charset="0"/>
                <a:cs typeface="Helvetica" charset="0"/>
              </a:rPr>
              <a:t>The Iron Curtain</a:t>
            </a:r>
          </a:p>
        </p:txBody>
      </p:sp>
      <p:sp>
        <p:nvSpPr>
          <p:cNvPr id="12290" name="TextBox 5"/>
          <p:cNvSpPr txBox="1">
            <a:spLocks noChangeArrowheads="1"/>
          </p:cNvSpPr>
          <p:nvPr/>
        </p:nvSpPr>
        <p:spPr bwMode="auto">
          <a:xfrm>
            <a:off x="981075" y="5449888"/>
            <a:ext cx="3606800" cy="708025"/>
          </a:xfrm>
          <a:prstGeom prst="rect">
            <a:avLst/>
          </a:prstGeom>
          <a:noFill/>
          <a:ln w="9525">
            <a:noFill/>
            <a:miter lim="800000"/>
            <a:headEnd/>
            <a:tailEnd/>
          </a:ln>
        </p:spPr>
        <p:txBody>
          <a:bodyPr>
            <a:prstTxWarp prst="textNoShape">
              <a:avLst/>
            </a:prstTxWarp>
            <a:spAutoFit/>
          </a:bodyPr>
          <a:lstStyle/>
          <a:p>
            <a:pPr algn="ctr"/>
            <a:r>
              <a:rPr lang="en-US" sz="2000">
                <a:latin typeface="Helvetica" charset="0"/>
                <a:ea typeface="Helvetica" charset="0"/>
                <a:cs typeface="Helvetica" charset="0"/>
              </a:rPr>
              <a:t>Winston Churchill gave the Iron Curtain speech in 1946</a:t>
            </a:r>
          </a:p>
        </p:txBody>
      </p:sp>
      <p:sp>
        <p:nvSpPr>
          <p:cNvPr id="12291" name="TextBox 6"/>
          <p:cNvSpPr txBox="1">
            <a:spLocks noChangeArrowheads="1"/>
          </p:cNvSpPr>
          <p:nvPr/>
        </p:nvSpPr>
        <p:spPr bwMode="auto">
          <a:xfrm>
            <a:off x="5291138" y="5480050"/>
            <a:ext cx="2628900" cy="708025"/>
          </a:xfrm>
          <a:prstGeom prst="rect">
            <a:avLst/>
          </a:prstGeom>
          <a:noFill/>
          <a:ln w="9525">
            <a:noFill/>
            <a:miter lim="800000"/>
            <a:headEnd/>
            <a:tailEnd/>
          </a:ln>
        </p:spPr>
        <p:txBody>
          <a:bodyPr>
            <a:prstTxWarp prst="textNoShape">
              <a:avLst/>
            </a:prstTxWarp>
            <a:spAutoFit/>
          </a:bodyPr>
          <a:lstStyle/>
          <a:p>
            <a:pPr algn="ctr"/>
            <a:r>
              <a:rPr lang="en-US" sz="2000">
                <a:latin typeface="Helvetica" charset="0"/>
                <a:ea typeface="Helvetica" charset="0"/>
                <a:cs typeface="Helvetica" charset="0"/>
              </a:rPr>
              <a:t>Map of the Iron Curtain</a:t>
            </a:r>
          </a:p>
        </p:txBody>
      </p:sp>
      <p:pic>
        <p:nvPicPr>
          <p:cNvPr id="8" name="Picture 4" descr="Picture 4"/>
          <p:cNvPicPr>
            <a:picLocks noChangeAspect="1" noChangeArrowheads="1"/>
          </p:cNvPicPr>
          <p:nvPr/>
        </p:nvPicPr>
        <p:blipFill>
          <a:blip r:embed="rId3"/>
          <a:srcRect/>
          <a:stretch>
            <a:fillRect/>
          </a:stretch>
        </p:blipFill>
        <p:spPr bwMode="auto">
          <a:xfrm>
            <a:off x="1005840" y="1868850"/>
            <a:ext cx="3581400" cy="2895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6" descr="Picture 2"/>
          <p:cNvPicPr>
            <a:picLocks noChangeAspect="1" noChangeArrowheads="1"/>
          </p:cNvPicPr>
          <p:nvPr/>
        </p:nvPicPr>
        <p:blipFill>
          <a:blip r:embed="rId4"/>
          <a:srcRect/>
          <a:stretch>
            <a:fillRect/>
          </a:stretch>
        </p:blipFill>
        <p:spPr bwMode="auto">
          <a:xfrm>
            <a:off x="5200900" y="1472617"/>
            <a:ext cx="2719665" cy="38075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91680" y="1417638"/>
            <a:ext cx="6460482" cy="419120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http://www.youtube.com/watch?v=jvax5VUvjWQ</a:t>
            </a:r>
            <a:endParaRPr lang="en-US" dirty="0" smtClean="0"/>
          </a:p>
          <a:p>
            <a:endParaRPr lang="en-US" dirty="0" smtClean="0"/>
          </a:p>
          <a:p>
            <a:r>
              <a:rPr lang="en-US" dirty="0" smtClean="0"/>
              <a:t>http://</a:t>
            </a:r>
            <a:r>
              <a:rPr lang="en-US" dirty="0" err="1" smtClean="0"/>
              <a:t>www.youtube.com/watch?v</a:t>
            </a:r>
            <a:r>
              <a:rPr lang="en-US" dirty="0" smtClean="0"/>
              <a:t>=S2PUIQpAEAQ</a:t>
            </a:r>
          </a:p>
          <a:p>
            <a:endParaRPr lang="en-US" dirty="0" smtClean="0"/>
          </a:p>
          <a:p>
            <a:endParaRPr lang="en-US" dirty="0"/>
          </a:p>
        </p:txBody>
      </p:sp>
      <p:sp>
        <p:nvSpPr>
          <p:cNvPr id="4" name="TextBox 3"/>
          <p:cNvSpPr txBox="1"/>
          <p:nvPr/>
        </p:nvSpPr>
        <p:spPr>
          <a:xfrm>
            <a:off x="-685359" y="2519471"/>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Policy of Containment</a:t>
            </a:r>
            <a:endParaRPr lang="en-US" dirty="0"/>
          </a:p>
        </p:txBody>
      </p:sp>
      <p:sp>
        <p:nvSpPr>
          <p:cNvPr id="3" name="Content Placeholder 2"/>
          <p:cNvSpPr>
            <a:spLocks noGrp="1"/>
          </p:cNvSpPr>
          <p:nvPr>
            <p:ph idx="1"/>
          </p:nvPr>
        </p:nvSpPr>
        <p:spPr/>
        <p:txBody>
          <a:bodyPr/>
          <a:lstStyle/>
          <a:p>
            <a:r>
              <a:rPr lang="en-US" dirty="0" smtClean="0"/>
              <a:t>The United States practiced Containment strategy toward communism. </a:t>
            </a:r>
          </a:p>
          <a:p>
            <a:pPr lvl="1"/>
            <a:r>
              <a:rPr lang="en-US" b="1" dirty="0" smtClean="0"/>
              <a:t>Containment - </a:t>
            </a:r>
            <a:r>
              <a:rPr lang="en-US" dirty="0" smtClean="0"/>
              <a:t>This was a strategy or policy of containing communism by keeping it within its existing boundaries and preventing further expansion. </a:t>
            </a:r>
          </a:p>
          <a:p>
            <a:r>
              <a:rPr lang="en-US" dirty="0" smtClean="0"/>
              <a:t>This strategy meant supporting any government facing invasion or internal rebellion by communists.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407</TotalTime>
  <Words>726</Words>
  <Application>Microsoft Macintosh PowerPoint</Application>
  <PresentationFormat>On-screen Show (4:3)</PresentationFormat>
  <Paragraphs>75</Paragraphs>
  <Slides>18</Slides>
  <Notes>4</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Newspaper Project</vt:lpstr>
      <vt:lpstr>TOC</vt:lpstr>
      <vt:lpstr>The Cold War </vt:lpstr>
      <vt:lpstr>Superpowers:  United States   vs.   Soviet Union</vt:lpstr>
      <vt:lpstr>The Iron Curtain</vt:lpstr>
      <vt:lpstr>The Iron Curtain</vt:lpstr>
      <vt:lpstr>Slide 7</vt:lpstr>
      <vt:lpstr>Slide 8</vt:lpstr>
      <vt:lpstr>America’s Policy of Containment</vt:lpstr>
      <vt:lpstr>The Truman Doctrine, 1947</vt:lpstr>
      <vt:lpstr>The Truman Doctrine</vt:lpstr>
      <vt:lpstr>The Marshall Plan</vt:lpstr>
      <vt:lpstr>The Marshall Plan, 1947</vt:lpstr>
      <vt:lpstr>Making Comparisons</vt:lpstr>
      <vt:lpstr>Slide 15</vt:lpstr>
      <vt:lpstr>Slide 16</vt:lpstr>
      <vt:lpstr>A Wall divides Berlin</vt:lpstr>
      <vt:lpstr>Slide 18</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Jessica Taylor</dc:creator>
  <cp:lastModifiedBy>Jessica Taylor</cp:lastModifiedBy>
  <cp:revision>4</cp:revision>
  <dcterms:created xsi:type="dcterms:W3CDTF">2014-05-14T11:27:23Z</dcterms:created>
  <dcterms:modified xsi:type="dcterms:W3CDTF">2014-05-14T18:14:28Z</dcterms:modified>
</cp:coreProperties>
</file>