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slides/slide25.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s/slide23.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s/slide24.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s/slide20.xml" ContentType="application/vnd.openxmlformats-officedocument.presentationml.slid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71" r:id="rId2"/>
    <p:sldId id="270" r:id="rId3"/>
    <p:sldId id="268" r:id="rId4"/>
    <p:sldId id="256" r:id="rId5"/>
    <p:sldId id="258" r:id="rId6"/>
    <p:sldId id="257" r:id="rId7"/>
    <p:sldId id="259" r:id="rId8"/>
    <p:sldId id="261" r:id="rId9"/>
    <p:sldId id="262" r:id="rId10"/>
    <p:sldId id="263" r:id="rId11"/>
    <p:sldId id="264" r:id="rId12"/>
    <p:sldId id="265" r:id="rId13"/>
    <p:sldId id="278" r:id="rId14"/>
    <p:sldId id="272" r:id="rId15"/>
    <p:sldId id="273" r:id="rId16"/>
    <p:sldId id="274" r:id="rId17"/>
    <p:sldId id="275" r:id="rId18"/>
    <p:sldId id="276" r:id="rId19"/>
    <p:sldId id="277" r:id="rId20"/>
    <p:sldId id="279" r:id="rId21"/>
    <p:sldId id="281" r:id="rId22"/>
    <p:sldId id="280" r:id="rId23"/>
    <p:sldId id="283" r:id="rId24"/>
    <p:sldId id="284" r:id="rId25"/>
    <p:sldId id="285"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67" d="100"/>
          <a:sy n="67" d="100"/>
        </p:scale>
        <p:origin x="-143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83C23E-58A0-4D44-B100-0F09489A6A71}" type="datetimeFigureOut">
              <a:rPr lang="en-US" smtClean="0"/>
              <a:pPr/>
              <a:t>3/19/15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758C7E-CC61-407B-90FB-421283D4AA0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83C23E-58A0-4D44-B100-0F09489A6A71}" type="datetimeFigureOut">
              <a:rPr lang="en-US" smtClean="0"/>
              <a:pPr/>
              <a:t>3/19/15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758C7E-CC61-407B-90FB-421283D4AA0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83C23E-58A0-4D44-B100-0F09489A6A71}" type="datetimeFigureOut">
              <a:rPr lang="en-US" smtClean="0"/>
              <a:pPr/>
              <a:t>3/19/15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758C7E-CC61-407B-90FB-421283D4AA0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83C23E-58A0-4D44-B100-0F09489A6A71}" type="datetimeFigureOut">
              <a:rPr lang="en-US" smtClean="0"/>
              <a:pPr/>
              <a:t>3/19/15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758C7E-CC61-407B-90FB-421283D4AA0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83C23E-58A0-4D44-B100-0F09489A6A71}" type="datetimeFigureOut">
              <a:rPr lang="en-US" smtClean="0"/>
              <a:pPr/>
              <a:t>3/19/15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758C7E-CC61-407B-90FB-421283D4AA0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A83C23E-58A0-4D44-B100-0F09489A6A71}" type="datetimeFigureOut">
              <a:rPr lang="en-US" smtClean="0"/>
              <a:pPr/>
              <a:t>3/19/15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758C7E-CC61-407B-90FB-421283D4AA0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A83C23E-58A0-4D44-B100-0F09489A6A71}" type="datetimeFigureOut">
              <a:rPr lang="en-US" smtClean="0"/>
              <a:pPr/>
              <a:t>3/19/15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758C7E-CC61-407B-90FB-421283D4AA0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83C23E-58A0-4D44-B100-0F09489A6A71}" type="datetimeFigureOut">
              <a:rPr lang="en-US" smtClean="0"/>
              <a:pPr/>
              <a:t>3/19/15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758C7E-CC61-407B-90FB-421283D4AA0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83C23E-58A0-4D44-B100-0F09489A6A71}" type="datetimeFigureOut">
              <a:rPr lang="en-US" smtClean="0"/>
              <a:pPr/>
              <a:t>3/19/15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758C7E-CC61-407B-90FB-421283D4AA0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83C23E-58A0-4D44-B100-0F09489A6A71}" type="datetimeFigureOut">
              <a:rPr lang="en-US" smtClean="0"/>
              <a:pPr/>
              <a:t>3/19/15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758C7E-CC61-407B-90FB-421283D4AA0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83C23E-58A0-4D44-B100-0F09489A6A71}" type="datetimeFigureOut">
              <a:rPr lang="en-US" smtClean="0"/>
              <a:pPr/>
              <a:t>3/19/15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758C7E-CC61-407B-90FB-421283D4AA0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83C23E-58A0-4D44-B100-0F09489A6A71}" type="datetimeFigureOut">
              <a:rPr lang="en-US" smtClean="0"/>
              <a:pPr/>
              <a:t>3/19/15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758C7E-CC61-407B-90FB-421283D4AA0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openxmlformats.org/officeDocument/2006/relationships/image" Target="../media/image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jpeg"/><Relationship Id="rId5" Type="http://schemas.openxmlformats.org/officeDocument/2006/relationships/image" Target="../media/image6.png"/><Relationship Id="rId6" Type="http://schemas.openxmlformats.org/officeDocument/2006/relationships/image" Target="../media/image7.jpeg"/><Relationship Id="rId7"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image" Target="../media/image3.gif"/></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hyperlink" Target="http://en.wikipedia.org/wiki/Image:CristobalColon.jp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Agenda 3-19</a:t>
            </a:r>
            <a:endParaRPr lang="en-US" dirty="0"/>
          </a:p>
        </p:txBody>
      </p:sp>
      <p:sp>
        <p:nvSpPr>
          <p:cNvPr id="5" name="Content Placeholder 4"/>
          <p:cNvSpPr>
            <a:spLocks noGrp="1"/>
          </p:cNvSpPr>
          <p:nvPr>
            <p:ph idx="1"/>
          </p:nvPr>
        </p:nvSpPr>
        <p:spPr/>
        <p:txBody>
          <a:bodyPr/>
          <a:lstStyle/>
          <a:p>
            <a:r>
              <a:rPr lang="en-US" dirty="0" smtClean="0"/>
              <a:t>1. Daily Warm up! (review yesterday) </a:t>
            </a:r>
          </a:p>
          <a:p>
            <a:r>
              <a:rPr lang="en-US" dirty="0" smtClean="0"/>
              <a:t>2. Go over yesterday’s map activity</a:t>
            </a:r>
          </a:p>
          <a:p>
            <a:r>
              <a:rPr lang="en-US" dirty="0" smtClean="0"/>
              <a:t>3</a:t>
            </a:r>
            <a:r>
              <a:rPr lang="en-US" dirty="0" smtClean="0"/>
              <a:t>. Update TOC (Need more copies!) </a:t>
            </a:r>
          </a:p>
          <a:p>
            <a:r>
              <a:rPr lang="en-US" dirty="0" smtClean="0"/>
              <a:t>4</a:t>
            </a:r>
            <a:r>
              <a:rPr lang="en-US" dirty="0" smtClean="0"/>
              <a:t>. Quick Notes: Conquistadors</a:t>
            </a:r>
          </a:p>
          <a:p>
            <a:r>
              <a:rPr lang="en-US" dirty="0" smtClean="0"/>
              <a:t>5. Activity: Should we celebrate Columbus day?  </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Cortés Conquers Mexico</a:t>
            </a:r>
            <a:endParaRPr lang="en-US" dirty="0"/>
          </a:p>
        </p:txBody>
      </p:sp>
      <p:sp>
        <p:nvSpPr>
          <p:cNvPr id="3" name="Content Placeholder 2"/>
          <p:cNvSpPr>
            <a:spLocks noGrp="1"/>
          </p:cNvSpPr>
          <p:nvPr>
            <p:ph idx="1"/>
          </p:nvPr>
        </p:nvSpPr>
        <p:spPr>
          <a:xfrm>
            <a:off x="152400" y="1219200"/>
            <a:ext cx="5943600" cy="5638800"/>
          </a:xfrm>
        </p:spPr>
        <p:txBody>
          <a:bodyPr>
            <a:normAutofit fontScale="77500" lnSpcReduction="20000"/>
          </a:bodyPr>
          <a:lstStyle/>
          <a:p>
            <a:r>
              <a:rPr lang="en-US" dirty="0" smtClean="0"/>
              <a:t>Moctezuma welcomed Cortés to his capital, but their relationship soon grew strained.</a:t>
            </a:r>
          </a:p>
          <a:p>
            <a:r>
              <a:rPr lang="en-US" dirty="0" smtClean="0"/>
              <a:t>Cortés imprisoned Moctezuma</a:t>
            </a:r>
          </a:p>
          <a:p>
            <a:pPr lvl="1"/>
            <a:r>
              <a:rPr lang="en-US" dirty="0" smtClean="0"/>
              <a:t>Forced Moctezuma to sign over his land and treasure to the Spanish</a:t>
            </a:r>
          </a:p>
          <a:p>
            <a:pPr lvl="1"/>
            <a:r>
              <a:rPr lang="en-US" dirty="0" smtClean="0"/>
              <a:t>Fighting began between the Aztecs, Native Americans, and Spanish.</a:t>
            </a:r>
          </a:p>
          <a:p>
            <a:pPr lvl="2"/>
            <a:r>
              <a:rPr lang="en-US" dirty="0" smtClean="0"/>
              <a:t>Many Spanish were killed </a:t>
            </a:r>
          </a:p>
          <a:p>
            <a:pPr lvl="2"/>
            <a:r>
              <a:rPr lang="en-US" dirty="0" smtClean="0"/>
              <a:t>Many Aztec were killed in battle and because of small pox.  </a:t>
            </a:r>
          </a:p>
          <a:p>
            <a:r>
              <a:rPr lang="en-US" dirty="0" smtClean="0"/>
              <a:t>In 1521, Cortés captured and demolished Tenochtitlan.</a:t>
            </a:r>
          </a:p>
          <a:p>
            <a:pPr lvl="1"/>
            <a:r>
              <a:rPr lang="en-US" dirty="0" smtClean="0"/>
              <a:t>Built Mexico City on the ruins of Tenochtitlan.  </a:t>
            </a:r>
          </a:p>
          <a:p>
            <a:pPr lvl="1"/>
            <a:r>
              <a:rPr lang="en-US" dirty="0" smtClean="0"/>
              <a:t>This marked the end of the Aztec Empire.  </a:t>
            </a:r>
            <a:endParaRPr lang="en-US" dirty="0"/>
          </a:p>
        </p:txBody>
      </p:sp>
      <p:pic>
        <p:nvPicPr>
          <p:cNvPr id="4" name="Picture 3" descr="Cortez and Montezuma.jpg"/>
          <p:cNvPicPr>
            <a:picLocks noChangeAspect="1"/>
          </p:cNvPicPr>
          <p:nvPr/>
        </p:nvPicPr>
        <p:blipFill>
          <a:blip r:embed="rId2" cstate="print"/>
          <a:stretch>
            <a:fillRect/>
          </a:stretch>
        </p:blipFill>
        <p:spPr>
          <a:xfrm>
            <a:off x="6158653" y="1219200"/>
            <a:ext cx="2985347" cy="46863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Pizarro Takes Peru</a:t>
            </a:r>
            <a:endParaRPr lang="en-US" dirty="0"/>
          </a:p>
        </p:txBody>
      </p:sp>
      <p:sp>
        <p:nvSpPr>
          <p:cNvPr id="3" name="Content Placeholder 2"/>
          <p:cNvSpPr>
            <a:spLocks noGrp="1"/>
          </p:cNvSpPr>
          <p:nvPr>
            <p:ph idx="1"/>
          </p:nvPr>
        </p:nvSpPr>
        <p:spPr>
          <a:xfrm>
            <a:off x="3429000" y="1295400"/>
            <a:ext cx="5715000" cy="5334000"/>
          </a:xfrm>
        </p:spPr>
        <p:txBody>
          <a:bodyPr>
            <a:normAutofit fontScale="77500" lnSpcReduction="20000"/>
          </a:bodyPr>
          <a:lstStyle/>
          <a:p>
            <a:r>
              <a:rPr lang="en-US" dirty="0" smtClean="0"/>
              <a:t>Cortés's success inspired other adventurers, such as </a:t>
            </a:r>
            <a:r>
              <a:rPr lang="en-US" b="1" dirty="0" smtClean="0"/>
              <a:t>Francisco Pizarro</a:t>
            </a:r>
            <a:r>
              <a:rPr lang="en-US" dirty="0" smtClean="0"/>
              <a:t>. </a:t>
            </a:r>
          </a:p>
          <a:p>
            <a:r>
              <a:rPr lang="en-US" dirty="0" smtClean="0"/>
              <a:t>Pizarro arrived in </a:t>
            </a:r>
            <a:r>
              <a:rPr lang="en-US" b="1" dirty="0" smtClean="0"/>
              <a:t>Peru</a:t>
            </a:r>
            <a:r>
              <a:rPr lang="en-US" dirty="0" smtClean="0"/>
              <a:t> in 1532, just after the Incan ruler </a:t>
            </a:r>
            <a:r>
              <a:rPr lang="en-US" b="1" dirty="0" smtClean="0"/>
              <a:t>Atahualpa </a:t>
            </a:r>
            <a:r>
              <a:rPr lang="en-US" dirty="0" smtClean="0"/>
              <a:t>had won the throne from  his brother.</a:t>
            </a:r>
          </a:p>
          <a:p>
            <a:pPr lvl="1"/>
            <a:r>
              <a:rPr lang="en-US" dirty="0" smtClean="0"/>
              <a:t>Pizaro was interested in the Incan Empire because they supposedly had many riches (silver and gold)  </a:t>
            </a:r>
          </a:p>
          <a:p>
            <a:r>
              <a:rPr lang="en-US" dirty="0" smtClean="0"/>
              <a:t>Atahualpa refused to become a Spanish vassal or convert to Christianity.</a:t>
            </a:r>
          </a:p>
          <a:p>
            <a:pPr lvl="1"/>
            <a:r>
              <a:rPr lang="en-US" dirty="0" smtClean="0"/>
              <a:t>So Pizarro captured him and slaughtered thousands of Ica.  </a:t>
            </a:r>
          </a:p>
          <a:p>
            <a:pPr lvl="1"/>
            <a:r>
              <a:rPr lang="en-US" dirty="0" smtClean="0"/>
              <a:t>Spanish demanded a huge ransom for Atahualpa and the Inca paid it, but they killed Atahualpa anyway.   </a:t>
            </a:r>
            <a:endParaRPr lang="en-US" dirty="0"/>
          </a:p>
        </p:txBody>
      </p:sp>
      <p:pic>
        <p:nvPicPr>
          <p:cNvPr id="4" name="Picture 3" descr="Pizarro.jpg"/>
          <p:cNvPicPr>
            <a:picLocks noChangeAspect="1"/>
          </p:cNvPicPr>
          <p:nvPr/>
        </p:nvPicPr>
        <p:blipFill>
          <a:blip r:embed="rId2" cstate="print"/>
          <a:stretch>
            <a:fillRect/>
          </a:stretch>
        </p:blipFill>
        <p:spPr>
          <a:xfrm>
            <a:off x="228600" y="1219200"/>
            <a:ext cx="3108960" cy="2743200"/>
          </a:xfrm>
          <a:prstGeom prst="rect">
            <a:avLst/>
          </a:prstGeom>
        </p:spPr>
      </p:pic>
      <p:pic>
        <p:nvPicPr>
          <p:cNvPr id="5" name="Picture 4" descr="Pizarro and Inca.jpg"/>
          <p:cNvPicPr>
            <a:picLocks noChangeAspect="1"/>
          </p:cNvPicPr>
          <p:nvPr/>
        </p:nvPicPr>
        <p:blipFill>
          <a:blip r:embed="rId3" cstate="print"/>
          <a:stretch>
            <a:fillRect/>
          </a:stretch>
        </p:blipFill>
        <p:spPr>
          <a:xfrm>
            <a:off x="228600" y="4038600"/>
            <a:ext cx="3048000" cy="206333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linds(horizontal)">
                                      <p:cBhvr>
                                        <p:cTn id="21" dur="500"/>
                                        <p:tgtEl>
                                          <p:spTgt spid="3">
                                            <p:txEl>
                                              <p:pRg st="4" end="4"/>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blinds(horizontal)">
                                      <p:cBhvr>
                                        <p:cTn id="2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of the Conquistadors</a:t>
            </a:r>
            <a:endParaRPr lang="en-US" dirty="0"/>
          </a:p>
        </p:txBody>
      </p:sp>
      <p:sp>
        <p:nvSpPr>
          <p:cNvPr id="3" name="Content Placeholder 2"/>
          <p:cNvSpPr>
            <a:spLocks noGrp="1"/>
          </p:cNvSpPr>
          <p:nvPr>
            <p:ph idx="1"/>
          </p:nvPr>
        </p:nvSpPr>
        <p:spPr>
          <a:xfrm>
            <a:off x="228600" y="1219200"/>
            <a:ext cx="8458200" cy="4906963"/>
          </a:xfrm>
        </p:spPr>
        <p:txBody>
          <a:bodyPr>
            <a:normAutofit fontScale="85000" lnSpcReduction="20000"/>
          </a:bodyPr>
          <a:lstStyle/>
          <a:p>
            <a:r>
              <a:rPr lang="en-US" dirty="0" smtClean="0"/>
              <a:t>Within a few decades, a few hundred Europeans had conquered millions of Native Americans.  </a:t>
            </a:r>
          </a:p>
          <a:p>
            <a:r>
              <a:rPr lang="en-US" dirty="0" smtClean="0"/>
              <a:t>This success would change the pattern of exploration to </a:t>
            </a:r>
            <a:r>
              <a:rPr lang="en-US" b="1" dirty="0" smtClean="0"/>
              <a:t>exploitation</a:t>
            </a:r>
            <a:r>
              <a:rPr lang="en-US" dirty="0" smtClean="0"/>
              <a:t> for years to come.</a:t>
            </a:r>
          </a:p>
          <a:p>
            <a:r>
              <a:rPr lang="en-US" dirty="0" smtClean="0"/>
              <a:t>Good for Conquistadors/Europeans </a:t>
            </a:r>
            <a:r>
              <a:rPr lang="en-US" dirty="0" smtClean="0">
                <a:sym typeface="Wingdings" pitchFamily="2" charset="2"/>
              </a:rPr>
              <a:t></a:t>
            </a:r>
            <a:endParaRPr lang="en-US" dirty="0" smtClean="0"/>
          </a:p>
          <a:p>
            <a:pPr lvl="1"/>
            <a:r>
              <a:rPr lang="en-US" dirty="0" smtClean="0"/>
              <a:t>Sent treasure fleets to Spain from “New World”</a:t>
            </a:r>
          </a:p>
          <a:p>
            <a:pPr lvl="1"/>
            <a:r>
              <a:rPr lang="en-US" dirty="0" smtClean="0"/>
              <a:t>Tons of slaves</a:t>
            </a:r>
          </a:p>
          <a:p>
            <a:pPr lvl="1"/>
            <a:r>
              <a:rPr lang="en-US" dirty="0" smtClean="0"/>
              <a:t>Spain became the richest and greatest European power</a:t>
            </a:r>
          </a:p>
          <a:p>
            <a:r>
              <a:rPr lang="en-US" dirty="0" smtClean="0"/>
              <a:t>Bad for Native Americans </a:t>
            </a:r>
            <a:r>
              <a:rPr lang="en-US" dirty="0" smtClean="0">
                <a:sym typeface="Wingdings" pitchFamily="2" charset="2"/>
              </a:rPr>
              <a:t></a:t>
            </a:r>
          </a:p>
          <a:p>
            <a:pPr lvl="1"/>
            <a:r>
              <a:rPr lang="en-US" dirty="0" smtClean="0">
                <a:sym typeface="Wingdings" pitchFamily="2" charset="2"/>
              </a:rPr>
              <a:t>Thousands of Native Americans were killed and enslaved.</a:t>
            </a:r>
          </a:p>
          <a:p>
            <a:pPr lvl="1"/>
            <a:r>
              <a:rPr lang="en-US" dirty="0" smtClean="0">
                <a:sym typeface="Wingdings" pitchFamily="2" charset="2"/>
              </a:rPr>
              <a:t>Many were converted to Christianity by Missionaries.</a:t>
            </a:r>
          </a:p>
          <a:p>
            <a:pPr lvl="1"/>
            <a:r>
              <a:rPr lang="en-US" dirty="0" smtClean="0">
                <a:sym typeface="Wingdings" pitchFamily="2" charset="2"/>
              </a:rPr>
              <a:t>Many assimilated to Spanish culture (language and customs)</a:t>
            </a:r>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blinds(horizontal)">
                                      <p:cBhvr>
                                        <p:cTn id="20" dur="500"/>
                                        <p:tgtEl>
                                          <p:spTgt spid="3">
                                            <p:txEl>
                                              <p:pRg st="3" end="3"/>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blinds(horizontal)">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blinds(horizontal)">
                                      <p:cBhvr>
                                        <p:cTn id="31" dur="500"/>
                                        <p:tgtEl>
                                          <p:spTgt spid="3">
                                            <p:txEl>
                                              <p:pRg st="6" end="6"/>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blinds(horizontal)">
                                      <p:cBhvr>
                                        <p:cTn id="34" dur="500"/>
                                        <p:tgtEl>
                                          <p:spTgt spid="3">
                                            <p:txEl>
                                              <p:pRg st="7" end="7"/>
                                            </p:txEl>
                                          </p:spTgt>
                                        </p:tgtEl>
                                      </p:cBhvr>
                                    </p:animEffect>
                                  </p:childTnLst>
                                </p:cTn>
                              </p:par>
                              <p:par>
                                <p:cTn id="35" presetID="3" presetClass="entr" presetSubtype="1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blinds(horizontal)">
                                      <p:cBhvr>
                                        <p:cTn id="37" dur="500"/>
                                        <p:tgtEl>
                                          <p:spTgt spid="3">
                                            <p:txEl>
                                              <p:pRg st="8" end="8"/>
                                            </p:txEl>
                                          </p:spTgt>
                                        </p:tgtEl>
                                      </p:cBhvr>
                                    </p:animEffect>
                                  </p:childTnLst>
                                </p:cTn>
                              </p:par>
                              <p:par>
                                <p:cTn id="38" presetID="3" presetClass="entr" presetSubtype="10" fill="hold" nodeType="with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blinds(horizontal)">
                                      <p:cBhvr>
                                        <p:cTn id="40"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Initial reaction </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Should we Celebrate Christopher Columbus Day? </a:t>
            </a:r>
            <a:endParaRPr lang="en-US" dirty="0"/>
          </a:p>
        </p:txBody>
      </p:sp>
      <p:sp>
        <p:nvSpPr>
          <p:cNvPr id="3" name="Content Placeholder 2"/>
          <p:cNvSpPr>
            <a:spLocks noGrp="1"/>
          </p:cNvSpPr>
          <p:nvPr>
            <p:ph idx="1"/>
          </p:nvPr>
        </p:nvSpPr>
        <p:spPr/>
        <p:txBody>
          <a:bodyPr/>
          <a:lstStyle/>
          <a:p>
            <a:r>
              <a:rPr lang="en-US" dirty="0" smtClean="0"/>
              <a:t>Background: </a:t>
            </a:r>
          </a:p>
          <a:p>
            <a:pPr>
              <a:buNone/>
            </a:pPr>
            <a:r>
              <a:rPr lang="en-US" dirty="0" smtClean="0"/>
              <a:t>Columbus </a:t>
            </a:r>
            <a:r>
              <a:rPr lang="en-US" dirty="0" smtClean="0"/>
              <a:t>Day is a U.S. holiday </a:t>
            </a:r>
            <a:r>
              <a:rPr lang="en-US" dirty="0" smtClean="0"/>
              <a:t>that commemorates </a:t>
            </a:r>
            <a:r>
              <a:rPr lang="en-US" dirty="0" smtClean="0"/>
              <a:t>the landing of Christopher Columbus in the New World on </a:t>
            </a:r>
            <a:r>
              <a:rPr lang="en-US" b="1" dirty="0" smtClean="0"/>
              <a:t>October 12, </a:t>
            </a:r>
            <a:r>
              <a:rPr lang="en-US" dirty="0" smtClean="0"/>
              <a:t>1492. It was unofficially celebrated in a number of cities and states as early as the 18th century but did not become a federal holiday until the 1937.</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Opposition to Columbus Day </a:t>
            </a:r>
            <a:endParaRPr lang="en-US" dirty="0"/>
          </a:p>
        </p:txBody>
      </p:sp>
      <p:sp>
        <p:nvSpPr>
          <p:cNvPr id="3" name="Content Placeholder 2"/>
          <p:cNvSpPr>
            <a:spLocks noGrp="1"/>
          </p:cNvSpPr>
          <p:nvPr>
            <p:ph idx="1"/>
          </p:nvPr>
        </p:nvSpPr>
        <p:spPr>
          <a:xfrm>
            <a:off x="457200" y="1447800"/>
            <a:ext cx="8229600" cy="4525963"/>
          </a:xfrm>
        </p:spPr>
        <p:txBody>
          <a:bodyPr>
            <a:noAutofit/>
          </a:bodyPr>
          <a:lstStyle/>
          <a:p>
            <a:r>
              <a:rPr lang="en-US" sz="2300" dirty="0" smtClean="0"/>
              <a:t>Opposition to Columbus Day dates back to the 19th century, when anti-immigrant groups in the United States rejected the holiday because of its association with Catholicism. In recent decades, Native Americans and other groups have protested the celebration of an event that indirectly resulted in the colonization of the Americas and the death of millions: European settlers brought a host of infectious diseases, including smallpox and influenza, that decimated indigenous populations; warfare between Native Americans and the colonists claimed many lives as well. The image of Christopher Columbus as an intrepid hero has also been called into question. Upon arriving in the Bahamas, the explorer and his men forced the native peoples they found there into slavery; later, while serving as the governor of Hispaniola, he allegedly imposed barbaric forms of punishment, including torture.</a:t>
            </a:r>
            <a:endParaRPr lang="en-US" sz="23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Articles </a:t>
            </a:r>
            <a:endParaRPr lang="en-US" dirty="0"/>
          </a:p>
        </p:txBody>
      </p:sp>
      <p:sp>
        <p:nvSpPr>
          <p:cNvPr id="3" name="Content Placeholder 2"/>
          <p:cNvSpPr>
            <a:spLocks noGrp="1"/>
          </p:cNvSpPr>
          <p:nvPr>
            <p:ph idx="1"/>
          </p:nvPr>
        </p:nvSpPr>
        <p:spPr>
          <a:xfrm>
            <a:off x="381000" y="1371600"/>
            <a:ext cx="8382000" cy="4754563"/>
          </a:xfrm>
        </p:spPr>
        <p:txBody>
          <a:bodyPr>
            <a:normAutofit/>
          </a:bodyPr>
          <a:lstStyle/>
          <a:p>
            <a:r>
              <a:rPr lang="en-US" sz="2900" dirty="0" smtClean="0"/>
              <a:t>Why we </a:t>
            </a:r>
            <a:r>
              <a:rPr lang="en-US" sz="2900" u="sng" dirty="0" smtClean="0"/>
              <a:t>should</a:t>
            </a:r>
            <a:r>
              <a:rPr lang="en-US" sz="2900" dirty="0" smtClean="0"/>
              <a:t> celebrate Columbus Day – </a:t>
            </a:r>
            <a:r>
              <a:rPr lang="en-US" sz="2900" b="1" dirty="0" smtClean="0"/>
              <a:t>Black</a:t>
            </a:r>
          </a:p>
          <a:p>
            <a:pPr>
              <a:buNone/>
            </a:pPr>
            <a:r>
              <a:rPr lang="en-US" sz="2900" dirty="0" smtClean="0"/>
              <a:t>(</a:t>
            </a:r>
            <a:r>
              <a:rPr lang="en-US" sz="2900" dirty="0" err="1" smtClean="0"/>
              <a:t>america’s</a:t>
            </a:r>
            <a:r>
              <a:rPr lang="en-US" sz="2900" dirty="0" smtClean="0"/>
              <a:t> federal holidays)</a:t>
            </a:r>
          </a:p>
          <a:p>
            <a:endParaRPr lang="en-US" sz="2900" dirty="0" smtClean="0"/>
          </a:p>
          <a:p>
            <a:r>
              <a:rPr lang="en-US" sz="2900" dirty="0" smtClean="0"/>
              <a:t>Why we </a:t>
            </a:r>
            <a:r>
              <a:rPr lang="en-US" sz="2900" u="sng" dirty="0" smtClean="0"/>
              <a:t>should NOT </a:t>
            </a:r>
            <a:r>
              <a:rPr lang="en-US" sz="2900" dirty="0" smtClean="0"/>
              <a:t>celebrate Columbus Day- </a:t>
            </a:r>
            <a:r>
              <a:rPr lang="en-US" sz="2900" dirty="0" smtClean="0">
                <a:solidFill>
                  <a:srgbClr val="008000"/>
                </a:solidFill>
              </a:rPr>
              <a:t>Green</a:t>
            </a:r>
          </a:p>
          <a:p>
            <a:endParaRPr lang="en-US" sz="2900" dirty="0" smtClean="0"/>
          </a:p>
          <a:p>
            <a:r>
              <a:rPr lang="en-US" sz="2900" u="sng" dirty="0" smtClean="0"/>
              <a:t>Vikings</a:t>
            </a:r>
            <a:r>
              <a:rPr lang="en-US" sz="2900" dirty="0" smtClean="0"/>
              <a:t> in America </a:t>
            </a:r>
            <a:r>
              <a:rPr lang="en-US" sz="2900" dirty="0" smtClean="0">
                <a:solidFill>
                  <a:srgbClr val="FF0000"/>
                </a:solidFill>
              </a:rPr>
              <a:t>- Red</a:t>
            </a:r>
          </a:p>
          <a:p>
            <a:endParaRPr lang="en-US" sz="2900" dirty="0" smtClean="0"/>
          </a:p>
          <a:p>
            <a:r>
              <a:rPr lang="en-US" sz="2900" dirty="0" smtClean="0"/>
              <a:t>Celebrate </a:t>
            </a:r>
            <a:r>
              <a:rPr lang="en-US" sz="2900" u="sng" dirty="0" smtClean="0"/>
              <a:t>Indigenous peoples </a:t>
            </a:r>
            <a:r>
              <a:rPr lang="en-US" sz="2900" dirty="0" smtClean="0"/>
              <a:t>day </a:t>
            </a:r>
            <a:r>
              <a:rPr lang="en-US" sz="2900" dirty="0" smtClean="0">
                <a:solidFill>
                  <a:srgbClr val="3366FF"/>
                </a:solidFill>
              </a:rPr>
              <a:t>- Blue</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a:t>
            </a:r>
            <a:endParaRPr lang="en-US" dirty="0"/>
          </a:p>
        </p:txBody>
      </p:sp>
      <p:sp>
        <p:nvSpPr>
          <p:cNvPr id="3" name="Content Placeholder 2"/>
          <p:cNvSpPr>
            <a:spLocks noGrp="1"/>
          </p:cNvSpPr>
          <p:nvPr>
            <p:ph idx="1"/>
          </p:nvPr>
        </p:nvSpPr>
        <p:spPr/>
        <p:txBody>
          <a:bodyPr/>
          <a:lstStyle/>
          <a:p>
            <a:r>
              <a:rPr lang="en-US" dirty="0" smtClean="0"/>
              <a:t>1. Read the Article that you were assigned. </a:t>
            </a:r>
          </a:p>
          <a:p>
            <a:r>
              <a:rPr lang="en-US" dirty="0" smtClean="0"/>
              <a:t>2. Use the literacy strategies we used with the “prince”</a:t>
            </a:r>
          </a:p>
          <a:p>
            <a:r>
              <a:rPr lang="en-US" dirty="0" smtClean="0"/>
              <a:t>3. Highlight the parts of the article that provide evidence to show that we SHOULD or SHOULD NOT celebrate </a:t>
            </a:r>
            <a:r>
              <a:rPr lang="en-US" dirty="0" smtClean="0"/>
              <a:t>C</a:t>
            </a:r>
            <a:r>
              <a:rPr lang="en-US" dirty="0" smtClean="0"/>
              <a:t>olumbus day. </a:t>
            </a:r>
          </a:p>
          <a:p>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dirty="0" smtClean="0"/>
              <a:t>Share-out</a:t>
            </a:r>
            <a:endParaRPr lang="en-US" dirty="0"/>
          </a:p>
        </p:txBody>
      </p:sp>
      <p:sp>
        <p:nvSpPr>
          <p:cNvPr id="3" name="Content Placeholder 2"/>
          <p:cNvSpPr>
            <a:spLocks noGrp="1"/>
          </p:cNvSpPr>
          <p:nvPr>
            <p:ph idx="1"/>
          </p:nvPr>
        </p:nvSpPr>
        <p:spPr>
          <a:xfrm>
            <a:off x="304800" y="1143000"/>
            <a:ext cx="8382000" cy="5440363"/>
          </a:xfrm>
        </p:spPr>
        <p:txBody>
          <a:bodyPr>
            <a:normAutofit fontScale="70000" lnSpcReduction="20000"/>
          </a:bodyPr>
          <a:lstStyle/>
          <a:p>
            <a:r>
              <a:rPr lang="en-US" dirty="0" smtClean="0"/>
              <a:t>5 – 10  minutes- share out with your group a summary of your article. You are TALKING to your group! </a:t>
            </a:r>
          </a:p>
          <a:p>
            <a:pPr>
              <a:buNone/>
            </a:pPr>
            <a:endParaRPr lang="en-US" dirty="0" smtClean="0"/>
          </a:p>
          <a:p>
            <a:pPr>
              <a:buNone/>
            </a:pPr>
            <a:r>
              <a:rPr lang="en-US" b="1" u="sng" dirty="0" smtClean="0"/>
              <a:t>GROUP ROLES: </a:t>
            </a:r>
          </a:p>
          <a:p>
            <a:pPr>
              <a:buNone/>
            </a:pPr>
            <a:r>
              <a:rPr lang="en-US" dirty="0" smtClean="0">
                <a:solidFill>
                  <a:srgbClr val="008000"/>
                </a:solidFill>
              </a:rPr>
              <a:t>Green</a:t>
            </a:r>
            <a:r>
              <a:rPr lang="en-US" dirty="0" smtClean="0"/>
              <a:t>- </a:t>
            </a:r>
            <a:r>
              <a:rPr lang="en-US" b="1" u="sng" dirty="0" smtClean="0"/>
              <a:t>Group leader </a:t>
            </a:r>
            <a:r>
              <a:rPr lang="en-US" dirty="0" smtClean="0"/>
              <a:t>– guide the discussion, make sure everyone is taking turns talking. Moderate in the event of an argument.</a:t>
            </a:r>
          </a:p>
          <a:p>
            <a:pPr>
              <a:buNone/>
            </a:pPr>
            <a:endParaRPr lang="en-US" dirty="0" smtClean="0"/>
          </a:p>
          <a:p>
            <a:pPr>
              <a:buNone/>
            </a:pPr>
            <a:r>
              <a:rPr lang="en-US" b="1" dirty="0" smtClean="0"/>
              <a:t>Black- </a:t>
            </a:r>
            <a:r>
              <a:rPr lang="en-US" b="1" u="sng" dirty="0" smtClean="0"/>
              <a:t>questioner – </a:t>
            </a:r>
            <a:r>
              <a:rPr lang="en-US" dirty="0" smtClean="0"/>
              <a:t>What questions do you have about the articles? What questions do you have for your group members? Ask questions to your group to help the conversation continue. </a:t>
            </a:r>
          </a:p>
          <a:p>
            <a:pPr>
              <a:buNone/>
            </a:pPr>
            <a:endParaRPr lang="en-US" b="1" dirty="0" smtClean="0"/>
          </a:p>
          <a:p>
            <a:pPr>
              <a:buNone/>
            </a:pPr>
            <a:r>
              <a:rPr lang="en-US" dirty="0" smtClean="0">
                <a:solidFill>
                  <a:srgbClr val="FF0000"/>
                </a:solidFill>
              </a:rPr>
              <a:t>Red</a:t>
            </a:r>
            <a:r>
              <a:rPr lang="en-US" dirty="0" smtClean="0"/>
              <a:t>- </a:t>
            </a:r>
            <a:r>
              <a:rPr lang="en-US" b="1" u="sng" dirty="0" smtClean="0"/>
              <a:t>summarizer </a:t>
            </a:r>
            <a:r>
              <a:rPr lang="en-US" dirty="0" smtClean="0"/>
              <a:t>– you will actively listen to the discussion and summarize your group members thoughts. </a:t>
            </a:r>
          </a:p>
          <a:p>
            <a:pPr>
              <a:buNone/>
            </a:pPr>
            <a:endParaRPr lang="en-US" dirty="0" smtClean="0"/>
          </a:p>
          <a:p>
            <a:pPr>
              <a:buNone/>
            </a:pPr>
            <a:r>
              <a:rPr lang="en-US" dirty="0" smtClean="0">
                <a:solidFill>
                  <a:srgbClr val="3366FF"/>
                </a:solidFill>
              </a:rPr>
              <a:t>Blue- </a:t>
            </a:r>
            <a:r>
              <a:rPr lang="en-US" b="1" u="sng" dirty="0" smtClean="0">
                <a:solidFill>
                  <a:srgbClr val="000000"/>
                </a:solidFill>
              </a:rPr>
              <a:t>Connector</a:t>
            </a:r>
            <a:r>
              <a:rPr lang="en-US" dirty="0" smtClean="0">
                <a:solidFill>
                  <a:srgbClr val="3366FF"/>
                </a:solidFill>
              </a:rPr>
              <a:t>- </a:t>
            </a:r>
            <a:r>
              <a:rPr lang="en-US" dirty="0" smtClean="0"/>
              <a:t>How does the discussion relate to world history topics? How does the discussion relate to the 21st century, today?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Collecting Evidence</a:t>
            </a:r>
            <a:endParaRPr lang="en-US" dirty="0"/>
          </a:p>
        </p:txBody>
      </p:sp>
      <p:sp>
        <p:nvSpPr>
          <p:cNvPr id="3" name="Content Placeholder 2"/>
          <p:cNvSpPr>
            <a:spLocks noGrp="1"/>
          </p:cNvSpPr>
          <p:nvPr>
            <p:ph idx="1"/>
          </p:nvPr>
        </p:nvSpPr>
        <p:spPr/>
        <p:txBody>
          <a:bodyPr/>
          <a:lstStyle/>
          <a:p>
            <a:r>
              <a:rPr lang="en-US" dirty="0" smtClean="0"/>
              <a:t>10-15 minutes- together, record evidence on your chart. Using the quotes that have been highlighted. </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3-19</a:t>
            </a:r>
            <a:endParaRPr lang="en-US" dirty="0"/>
          </a:p>
        </p:txBody>
      </p:sp>
      <p:sp>
        <p:nvSpPr>
          <p:cNvPr id="3" name="Content Placeholder 2"/>
          <p:cNvSpPr>
            <a:spLocks noGrp="1"/>
          </p:cNvSpPr>
          <p:nvPr>
            <p:ph idx="1"/>
          </p:nvPr>
        </p:nvSpPr>
        <p:spPr/>
        <p:txBody>
          <a:bodyPr>
            <a:normAutofit fontScale="92500" lnSpcReduction="20000"/>
          </a:bodyPr>
          <a:lstStyle/>
          <a:p>
            <a:pPr marL="514350" indent="-514350">
              <a:buFont typeface="+mj-lt"/>
              <a:buAutoNum type="arabicPeriod"/>
            </a:pPr>
            <a:r>
              <a:rPr lang="en-US" dirty="0" smtClean="0"/>
              <a:t>What were the 3 motives of exploration? (G)</a:t>
            </a:r>
          </a:p>
          <a:p>
            <a:pPr marL="514350" indent="-514350">
              <a:buFont typeface="+mj-lt"/>
              <a:buAutoNum type="arabicPeriod"/>
            </a:pPr>
            <a:r>
              <a:rPr lang="en-US" dirty="0" smtClean="0"/>
              <a:t>Name one new technology that allowed for exploration. </a:t>
            </a:r>
          </a:p>
          <a:p>
            <a:pPr marL="514350" indent="-514350">
              <a:buFont typeface="+mj-lt"/>
              <a:buAutoNum type="arabicPeriod"/>
            </a:pPr>
            <a:r>
              <a:rPr lang="en-US" dirty="0" smtClean="0"/>
              <a:t>Which European nation formed colonies in North America, where we are located now??</a:t>
            </a:r>
          </a:p>
          <a:p>
            <a:pPr marL="514350" indent="-514350">
              <a:buFont typeface="+mj-lt"/>
              <a:buAutoNum type="arabicPeriod"/>
            </a:pPr>
            <a:r>
              <a:rPr lang="en-US" dirty="0" smtClean="0"/>
              <a:t>Magellan was the first person to _______________ the globe. </a:t>
            </a:r>
          </a:p>
          <a:p>
            <a:pPr marL="514350" indent="-514350">
              <a:buFont typeface="+mj-lt"/>
              <a:buAutoNum type="arabicPeriod"/>
            </a:pPr>
            <a:r>
              <a:rPr lang="en-US" dirty="0" smtClean="0"/>
              <a:t>The line of demarcation divided the land that Spain and Portugal could explore. Spain got the land to the _________ (east or west)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Opinion</a:t>
            </a:r>
            <a:br>
              <a:rPr lang="en-US" dirty="0" smtClean="0"/>
            </a:br>
            <a:r>
              <a:rPr lang="en-US" i="1" dirty="0" smtClean="0"/>
              <a:t>The part you have been waiting for!</a:t>
            </a:r>
            <a:endParaRPr lang="en-US" i="1" dirty="0"/>
          </a:p>
        </p:txBody>
      </p:sp>
      <p:sp>
        <p:nvSpPr>
          <p:cNvPr id="3" name="Content Placeholder 2"/>
          <p:cNvSpPr>
            <a:spLocks noGrp="1"/>
          </p:cNvSpPr>
          <p:nvPr>
            <p:ph idx="1"/>
          </p:nvPr>
        </p:nvSpPr>
        <p:spPr/>
        <p:txBody>
          <a:bodyPr/>
          <a:lstStyle/>
          <a:p>
            <a:r>
              <a:rPr lang="en-US" dirty="0" smtClean="0"/>
              <a:t>Spend 5-10 minutes debating/discussing with your group.  What is your Opinion of the article? Do you agree or disagree with the article you were assigned? Do you think Columbus day should be a national holiday? </a:t>
            </a:r>
          </a:p>
          <a:p>
            <a:endParaRPr lang="en-US" dirty="0" smtClean="0"/>
          </a:p>
          <a:p>
            <a:r>
              <a:rPr lang="en-US" dirty="0" smtClean="0"/>
              <a:t>Remember group roles- the</a:t>
            </a:r>
            <a:r>
              <a:rPr lang="en-US" dirty="0" smtClean="0">
                <a:solidFill>
                  <a:srgbClr val="FF0000"/>
                </a:solidFill>
              </a:rPr>
              <a:t> summarizer </a:t>
            </a:r>
            <a:r>
              <a:rPr lang="en-US" dirty="0" smtClean="0"/>
              <a:t>will have to share out your groups opinion.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Post Activity Reflection</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Based on your research: Write a paragraph explaining if Columbus day should be celebrated in the United States. Use TEXTUAL EVIDENCE from your research chart to support your argument. </a:t>
            </a:r>
          </a:p>
          <a:p>
            <a:endParaRPr lang="en-US" dirty="0" smtClean="0"/>
          </a:p>
          <a:p>
            <a:pPr>
              <a:buNone/>
            </a:pPr>
            <a:r>
              <a:rPr lang="en-US" dirty="0" smtClean="0"/>
              <a:t>***using textual evidence is part of forming STRONGER arguments and STRONGER answers when writing! </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Creating Strong Answers Using Textual Evidence</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Machiavelli believed  _________________ because he refers to _________ when he says “(insert direct quote here.” </a:t>
            </a:r>
          </a:p>
          <a:p>
            <a:r>
              <a:rPr lang="en-US" dirty="0" smtClean="0"/>
              <a:t>When Machiavelli says “(insert direct quote here),” it shows that he believes __________________. </a:t>
            </a:r>
          </a:p>
          <a:p>
            <a:r>
              <a:rPr lang="en-US" dirty="0" smtClean="0"/>
              <a:t>Machiavelli believed ____________ as he says in the following quote, “(insert direct quote here).”</a:t>
            </a:r>
          </a:p>
          <a:p>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Eliminating “I” </a:t>
            </a:r>
            <a:endParaRPr lang="en-US" dirty="0"/>
          </a:p>
        </p:txBody>
      </p:sp>
      <p:sp>
        <p:nvSpPr>
          <p:cNvPr id="3" name="Content Placeholder 2"/>
          <p:cNvSpPr>
            <a:spLocks noGrp="1"/>
          </p:cNvSpPr>
          <p:nvPr>
            <p:ph idx="1"/>
          </p:nvPr>
        </p:nvSpPr>
        <p:spPr/>
        <p:txBody>
          <a:bodyPr>
            <a:normAutofit lnSpcReduction="10000"/>
          </a:bodyPr>
          <a:lstStyle/>
          <a:p>
            <a:r>
              <a:rPr lang="en-US" dirty="0" smtClean="0"/>
              <a:t>When writing an opinion/argumentative paragraph- “I” is not needed, it should be implied in your writing. </a:t>
            </a:r>
          </a:p>
          <a:p>
            <a:endParaRPr lang="en-US" dirty="0" smtClean="0"/>
          </a:p>
          <a:p>
            <a:r>
              <a:rPr lang="en-US" dirty="0" smtClean="0"/>
              <a:t>I believe Columbus day should not be celebrated because….. </a:t>
            </a:r>
          </a:p>
          <a:p>
            <a:pPr>
              <a:buNone/>
            </a:pPr>
            <a:r>
              <a:rPr lang="en-US" dirty="0" smtClean="0"/>
              <a:t>					VS</a:t>
            </a:r>
          </a:p>
          <a:p>
            <a:r>
              <a:rPr lang="en-US" dirty="0" smtClean="0"/>
              <a:t>Columbus day should not be celebrated because…..</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Creating Strong Answers Using Textual Evidence</a:t>
            </a:r>
            <a:endParaRPr lang="en-US" dirty="0"/>
          </a:p>
        </p:txBody>
      </p:sp>
      <p:sp>
        <p:nvSpPr>
          <p:cNvPr id="3" name="Content Placeholder 2"/>
          <p:cNvSpPr>
            <a:spLocks noGrp="1"/>
          </p:cNvSpPr>
          <p:nvPr>
            <p:ph sz="quarter" idx="1"/>
          </p:nvPr>
        </p:nvSpPr>
        <p:spPr/>
        <p:txBody>
          <a:bodyPr>
            <a:normAutofit/>
          </a:bodyPr>
          <a:lstStyle/>
          <a:p>
            <a:pPr>
              <a:buNone/>
            </a:pPr>
            <a:r>
              <a:rPr lang="en-US" dirty="0" smtClean="0"/>
              <a:t>Format – </a:t>
            </a:r>
          </a:p>
          <a:p>
            <a:r>
              <a:rPr lang="en-US" dirty="0" smtClean="0"/>
              <a:t>Columbus day should/should not be celebrated in the USA </a:t>
            </a:r>
            <a:r>
              <a:rPr lang="en-US" dirty="0" smtClean="0"/>
              <a:t>because of _____________ (insert reason). The in the Vikings article it says ________ (insert quote/evidence that supports your reason) </a:t>
            </a: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304800" y="-23813"/>
            <a:ext cx="8534400" cy="69056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 the Conquistadors!</a:t>
            </a:r>
            <a:endParaRPr lang="en-US" dirty="0"/>
          </a:p>
        </p:txBody>
      </p:sp>
      <p:pic>
        <p:nvPicPr>
          <p:cNvPr id="5" name="Content Placeholder 4" descr="Pizarro and Inca.jpg"/>
          <p:cNvPicPr>
            <a:picLocks noGrp="1" noChangeAspect="1"/>
          </p:cNvPicPr>
          <p:nvPr>
            <p:ph idx="1"/>
          </p:nvPr>
        </p:nvPicPr>
        <p:blipFill>
          <a:blip r:embed="rId2" cstate="print"/>
          <a:stretch>
            <a:fillRect/>
          </a:stretch>
        </p:blipFill>
        <p:spPr>
          <a:xfrm>
            <a:off x="914400" y="1219200"/>
            <a:ext cx="7248655" cy="4906963"/>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First Americans</a:t>
            </a:r>
            <a:endParaRPr lang="en-US" dirty="0"/>
          </a:p>
        </p:txBody>
      </p:sp>
      <p:sp>
        <p:nvSpPr>
          <p:cNvPr id="3" name="Content Placeholder 2"/>
          <p:cNvSpPr>
            <a:spLocks noGrp="1"/>
          </p:cNvSpPr>
          <p:nvPr>
            <p:ph idx="1"/>
          </p:nvPr>
        </p:nvSpPr>
        <p:spPr>
          <a:xfrm>
            <a:off x="152400" y="1219200"/>
            <a:ext cx="6400800" cy="5410200"/>
          </a:xfrm>
        </p:spPr>
        <p:txBody>
          <a:bodyPr>
            <a:normAutofit fontScale="92500" lnSpcReduction="10000"/>
          </a:bodyPr>
          <a:lstStyle/>
          <a:p>
            <a:r>
              <a:rPr lang="en-US" dirty="0" smtClean="0"/>
              <a:t>Many Native American developed highly advanced civilizations in the Americas long before the Age of Exploration.</a:t>
            </a:r>
          </a:p>
          <a:p>
            <a:pPr lvl="1"/>
            <a:r>
              <a:rPr lang="en-US" dirty="0" smtClean="0"/>
              <a:t>South American Civilizations</a:t>
            </a:r>
          </a:p>
          <a:p>
            <a:pPr lvl="2"/>
            <a:r>
              <a:rPr lang="en-US" dirty="0" smtClean="0"/>
              <a:t>Olmec = mother civilization</a:t>
            </a:r>
          </a:p>
          <a:p>
            <a:pPr lvl="2"/>
            <a:r>
              <a:rPr lang="en-US" dirty="0" smtClean="0"/>
              <a:t>Maya = Yucatan peninsula; calendar; human sacrifice</a:t>
            </a:r>
          </a:p>
          <a:p>
            <a:pPr lvl="2"/>
            <a:r>
              <a:rPr lang="en-US" dirty="0" smtClean="0"/>
              <a:t>Aztec = Mexico City; human sacrifice</a:t>
            </a:r>
          </a:p>
          <a:p>
            <a:pPr lvl="2"/>
            <a:r>
              <a:rPr lang="en-US" dirty="0" smtClean="0"/>
              <a:t>Inca = Andes Mountains; human sacrifice; silver and gold </a:t>
            </a:r>
          </a:p>
          <a:p>
            <a:pPr lvl="1"/>
            <a:r>
              <a:rPr lang="en-US" dirty="0" smtClean="0"/>
              <a:t>North American Civilizations</a:t>
            </a:r>
          </a:p>
          <a:p>
            <a:pPr lvl="2"/>
            <a:r>
              <a:rPr lang="en-US" dirty="0" smtClean="0"/>
              <a:t> Pueblo, Anasazi, Iroquois, Plains Indians, Cherokee, etc.  </a:t>
            </a:r>
          </a:p>
          <a:p>
            <a:endParaRPr lang="en-US" dirty="0"/>
          </a:p>
        </p:txBody>
      </p:sp>
      <p:pic>
        <p:nvPicPr>
          <p:cNvPr id="8" name="Picture 7" descr="Inca Empire.gif"/>
          <p:cNvPicPr>
            <a:picLocks noChangeAspect="1"/>
          </p:cNvPicPr>
          <p:nvPr/>
        </p:nvPicPr>
        <p:blipFill>
          <a:blip r:embed="rId2" cstate="print"/>
          <a:stretch>
            <a:fillRect/>
          </a:stretch>
        </p:blipFill>
        <p:spPr>
          <a:xfrm>
            <a:off x="6477000" y="1295400"/>
            <a:ext cx="2514600" cy="3932097"/>
          </a:xfrm>
          <a:prstGeom prst="rect">
            <a:avLst/>
          </a:prstGeom>
        </p:spPr>
      </p:pic>
      <p:pic>
        <p:nvPicPr>
          <p:cNvPr id="6" name="Picture 5" descr="aztecs40"/>
          <p:cNvPicPr>
            <a:picLocks noChangeAspect="1" noChangeArrowheads="1"/>
          </p:cNvPicPr>
          <p:nvPr/>
        </p:nvPicPr>
        <p:blipFill>
          <a:blip r:embed="rId3" cstate="print"/>
          <a:srcRect/>
          <a:stretch>
            <a:fillRect/>
          </a:stretch>
        </p:blipFill>
        <p:spPr bwMode="auto">
          <a:xfrm>
            <a:off x="6248400" y="3048000"/>
            <a:ext cx="1851422" cy="2597063"/>
          </a:xfrm>
          <a:prstGeom prst="rect">
            <a:avLst/>
          </a:prstGeom>
          <a:noFill/>
        </p:spPr>
      </p:pic>
      <p:pic>
        <p:nvPicPr>
          <p:cNvPr id="4" name="Picture 3" descr="Olmec Head.jpg"/>
          <p:cNvPicPr>
            <a:picLocks noChangeAspect="1"/>
          </p:cNvPicPr>
          <p:nvPr/>
        </p:nvPicPr>
        <p:blipFill>
          <a:blip r:embed="rId4" cstate="print"/>
          <a:stretch>
            <a:fillRect/>
          </a:stretch>
        </p:blipFill>
        <p:spPr>
          <a:xfrm>
            <a:off x="6369977" y="1295400"/>
            <a:ext cx="2774023" cy="1828800"/>
          </a:xfrm>
          <a:prstGeom prst="rect">
            <a:avLst/>
          </a:prstGeom>
        </p:spPr>
      </p:pic>
      <p:pic>
        <p:nvPicPr>
          <p:cNvPr id="5" name="Picture 2" descr="aztec2"/>
          <p:cNvPicPr>
            <a:picLocks noChangeAspect="1" noChangeArrowheads="1"/>
          </p:cNvPicPr>
          <p:nvPr/>
        </p:nvPicPr>
        <p:blipFill>
          <a:blip r:embed="rId5" cstate="print"/>
          <a:srcRect/>
          <a:stretch>
            <a:fillRect/>
          </a:stretch>
        </p:blipFill>
        <p:spPr bwMode="auto">
          <a:xfrm>
            <a:off x="7313023" y="2667000"/>
            <a:ext cx="1830977" cy="1835347"/>
          </a:xfrm>
          <a:prstGeom prst="rect">
            <a:avLst/>
          </a:prstGeom>
          <a:noFill/>
        </p:spPr>
      </p:pic>
      <p:pic>
        <p:nvPicPr>
          <p:cNvPr id="7" name="Picture 6" descr="Inca roads.jpg"/>
          <p:cNvPicPr>
            <a:picLocks noChangeAspect="1"/>
          </p:cNvPicPr>
          <p:nvPr/>
        </p:nvPicPr>
        <p:blipFill>
          <a:blip r:embed="rId6" cstate="print"/>
          <a:stretch>
            <a:fillRect/>
          </a:stretch>
        </p:blipFill>
        <p:spPr>
          <a:xfrm>
            <a:off x="6858000" y="3886200"/>
            <a:ext cx="2286000" cy="2115649"/>
          </a:xfrm>
          <a:prstGeom prst="rect">
            <a:avLst/>
          </a:prstGeom>
        </p:spPr>
      </p:pic>
      <p:pic>
        <p:nvPicPr>
          <p:cNvPr id="9" name="Picture 8" descr="Anasazi Cliff Palace.jpg"/>
          <p:cNvPicPr>
            <a:picLocks noChangeAspect="1"/>
          </p:cNvPicPr>
          <p:nvPr/>
        </p:nvPicPr>
        <p:blipFill>
          <a:blip r:embed="rId7" cstate="print"/>
          <a:stretch>
            <a:fillRect/>
          </a:stretch>
        </p:blipFill>
        <p:spPr>
          <a:xfrm>
            <a:off x="6248400" y="4963348"/>
            <a:ext cx="2895600" cy="18946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linds(horizontal)">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blinds(horizontal)">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blinds(horizontal)">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blinds(horizontal)">
                                      <p:cBhvr>
                                        <p:cTn id="42" dur="5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blinds(horizontal)">
                                      <p:cBhvr>
                                        <p:cTn id="47" dur="500"/>
                                        <p:tgtEl>
                                          <p:spTgt spid="6"/>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Effect transition="in" filter="blinds(horizontal)">
                                      <p:cBhvr>
                                        <p:cTn id="52" dur="500"/>
                                        <p:tgtEl>
                                          <p:spTgt spid="3">
                                            <p:txEl>
                                              <p:pRg st="5" end="5"/>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blinds(horizontal)">
                                      <p:cBhvr>
                                        <p:cTn id="57" dur="500"/>
                                        <p:tgtEl>
                                          <p:spTgt spid="7"/>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3">
                                            <p:txEl>
                                              <p:pRg st="6" end="6"/>
                                            </p:txEl>
                                          </p:spTgt>
                                        </p:tgtEl>
                                        <p:attrNameLst>
                                          <p:attrName>style.visibility</p:attrName>
                                        </p:attrNameLst>
                                      </p:cBhvr>
                                      <p:to>
                                        <p:strVal val="visible"/>
                                      </p:to>
                                    </p:set>
                                    <p:animEffect transition="in" filter="blinds(horizontal)">
                                      <p:cBhvr>
                                        <p:cTn id="62" dur="500"/>
                                        <p:tgtEl>
                                          <p:spTgt spid="3">
                                            <p:txEl>
                                              <p:pRg st="6" end="6"/>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3">
                                            <p:txEl>
                                              <p:pRg st="7" end="7"/>
                                            </p:txEl>
                                          </p:spTgt>
                                        </p:tgtEl>
                                        <p:attrNameLst>
                                          <p:attrName>style.visibility</p:attrName>
                                        </p:attrNameLst>
                                      </p:cBhvr>
                                      <p:to>
                                        <p:strVal val="visible"/>
                                      </p:to>
                                    </p:set>
                                    <p:animEffect transition="in" filter="blinds(horizontal)">
                                      <p:cBhvr>
                                        <p:cTn id="67" dur="500"/>
                                        <p:tgtEl>
                                          <p:spTgt spid="3">
                                            <p:txEl>
                                              <p:pRg st="7" end="7"/>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nodeType="clickEffect">
                                  <p:stCondLst>
                                    <p:cond delay="0"/>
                                  </p:stCondLst>
                                  <p:childTnLst>
                                    <p:set>
                                      <p:cBhvr>
                                        <p:cTn id="71" dur="1" fill="hold">
                                          <p:stCondLst>
                                            <p:cond delay="0"/>
                                          </p:stCondLst>
                                        </p:cTn>
                                        <p:tgtEl>
                                          <p:spTgt spid="9"/>
                                        </p:tgtEl>
                                        <p:attrNameLst>
                                          <p:attrName>style.visibility</p:attrName>
                                        </p:attrNameLst>
                                      </p:cBhvr>
                                      <p:to>
                                        <p:strVal val="visible"/>
                                      </p:to>
                                    </p:set>
                                    <p:animEffect transition="in" filter="blinds(horizontal)">
                                      <p:cBhvr>
                                        <p:cTn id="7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Encounters in the Americas</a:t>
            </a:r>
            <a:endParaRPr lang="en-US" dirty="0"/>
          </a:p>
        </p:txBody>
      </p:sp>
      <p:sp>
        <p:nvSpPr>
          <p:cNvPr id="3" name="Content Placeholder 2"/>
          <p:cNvSpPr>
            <a:spLocks noGrp="1"/>
          </p:cNvSpPr>
          <p:nvPr>
            <p:ph idx="1"/>
          </p:nvPr>
        </p:nvSpPr>
        <p:spPr>
          <a:xfrm>
            <a:off x="4114800" y="1295400"/>
            <a:ext cx="5029200" cy="4830763"/>
          </a:xfrm>
        </p:spPr>
        <p:txBody>
          <a:bodyPr>
            <a:normAutofit fontScale="77500" lnSpcReduction="20000"/>
          </a:bodyPr>
          <a:lstStyle/>
          <a:p>
            <a:r>
              <a:rPr lang="en-US" dirty="0" smtClean="0"/>
              <a:t>In 1492, explorer Christopher Columbus landed in the Caribbean islands that are now called the West Indies.  </a:t>
            </a:r>
          </a:p>
          <a:p>
            <a:r>
              <a:rPr lang="en-US" dirty="0" smtClean="0"/>
              <a:t>Columbus encountered the </a:t>
            </a:r>
            <a:r>
              <a:rPr lang="en-US" dirty="0" err="1" smtClean="0"/>
              <a:t>Taino</a:t>
            </a:r>
            <a:r>
              <a:rPr lang="en-US" dirty="0" smtClean="0"/>
              <a:t> people.  </a:t>
            </a:r>
          </a:p>
          <a:p>
            <a:pPr lvl="1"/>
            <a:r>
              <a:rPr lang="en-US" dirty="0" smtClean="0"/>
              <a:t>Lived in villages and grew corn, yams, and cotton</a:t>
            </a:r>
          </a:p>
          <a:p>
            <a:pPr lvl="1"/>
            <a:r>
              <a:rPr lang="en-US" dirty="0" smtClean="0"/>
              <a:t>Friendly and open towards Spanish</a:t>
            </a:r>
          </a:p>
          <a:p>
            <a:pPr lvl="1"/>
            <a:r>
              <a:rPr lang="en-US" dirty="0" smtClean="0"/>
              <a:t>However, things turned sour…</a:t>
            </a:r>
          </a:p>
          <a:p>
            <a:r>
              <a:rPr lang="en-US" dirty="0" smtClean="0"/>
              <a:t>Columbus claimed the land for the Spanish and took </a:t>
            </a:r>
            <a:r>
              <a:rPr lang="en-US" dirty="0" err="1" smtClean="0"/>
              <a:t>Tainos</a:t>
            </a:r>
            <a:r>
              <a:rPr lang="en-US" dirty="0" smtClean="0"/>
              <a:t> as prisoners.  </a:t>
            </a:r>
          </a:p>
        </p:txBody>
      </p:sp>
      <p:pic>
        <p:nvPicPr>
          <p:cNvPr id="5" name="Picture 5" descr="Christopher Columbus, conjectural image by Sebastiano del Piombo in the  Metropolitan Museum of Art, New York.">
            <a:hlinkClick r:id="rId2" tooltip="Christopher Columbus, conjectural image by Sebastiano del Piombo in the  Metropolitan Museum of Art, New York."/>
          </p:cNvPr>
          <p:cNvPicPr>
            <a:picLocks noChangeAspect="1" noChangeArrowheads="1"/>
          </p:cNvPicPr>
          <p:nvPr/>
        </p:nvPicPr>
        <p:blipFill>
          <a:blip r:embed="rId3" cstate="print"/>
          <a:srcRect/>
          <a:stretch>
            <a:fillRect/>
          </a:stretch>
        </p:blipFill>
        <p:spPr bwMode="auto">
          <a:xfrm>
            <a:off x="152400" y="1295400"/>
            <a:ext cx="2632075" cy="3276600"/>
          </a:xfrm>
          <a:prstGeom prst="rect">
            <a:avLst/>
          </a:prstGeom>
          <a:noFill/>
          <a:ln w="9525">
            <a:noFill/>
            <a:miter lim="800000"/>
            <a:headEnd/>
            <a:tailEnd/>
          </a:ln>
        </p:spPr>
      </p:pic>
      <p:pic>
        <p:nvPicPr>
          <p:cNvPr id="4" name="Picture 3" descr="Columbus 2.jpg"/>
          <p:cNvPicPr>
            <a:picLocks noChangeAspect="1"/>
          </p:cNvPicPr>
          <p:nvPr/>
        </p:nvPicPr>
        <p:blipFill>
          <a:blip r:embed="rId4" cstate="print"/>
          <a:stretch>
            <a:fillRect/>
          </a:stretch>
        </p:blipFill>
        <p:spPr>
          <a:xfrm>
            <a:off x="304800" y="3276600"/>
            <a:ext cx="3899532" cy="2971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blinds(horizontal)">
                                      <p:cBhvr>
                                        <p:cTn id="20" dur="500"/>
                                        <p:tgtEl>
                                          <p:spTgt spid="3">
                                            <p:txEl>
                                              <p:pRg st="2" end="2"/>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blinds(horizontal)">
                                      <p:cBhvr>
                                        <p:cTn id="23" dur="500"/>
                                        <p:tgtEl>
                                          <p:spTgt spid="3">
                                            <p:txEl>
                                              <p:pRg st="3" end="3"/>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blinds(horizontal)">
                                      <p:cBhvr>
                                        <p:cTn id="26" dur="5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blinds(horizontal)">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blinds(horizontal)">
                                      <p:cBhvr>
                                        <p:cTn id="3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The Conquistadors</a:t>
            </a:r>
            <a:endParaRPr lang="en-US" dirty="0"/>
          </a:p>
        </p:txBody>
      </p:sp>
      <p:sp>
        <p:nvSpPr>
          <p:cNvPr id="3" name="Content Placeholder 2"/>
          <p:cNvSpPr>
            <a:spLocks noGrp="1"/>
          </p:cNvSpPr>
          <p:nvPr>
            <p:ph idx="1"/>
          </p:nvPr>
        </p:nvSpPr>
        <p:spPr>
          <a:xfrm>
            <a:off x="228600" y="1066800"/>
            <a:ext cx="5029200" cy="5791200"/>
          </a:xfrm>
        </p:spPr>
        <p:txBody>
          <a:bodyPr>
            <a:normAutofit fontScale="70000" lnSpcReduction="20000"/>
          </a:bodyPr>
          <a:lstStyle/>
          <a:p>
            <a:r>
              <a:rPr lang="en-US" sz="3800" dirty="0" smtClean="0"/>
              <a:t>Columbus’s first meeting with Native Americans began a cycle of encounter, conquest, and death that would be repeated throughout the Western Hemisphere.  </a:t>
            </a:r>
          </a:p>
          <a:p>
            <a:pPr lvl="1"/>
            <a:r>
              <a:rPr lang="en-US" sz="3500" b="1" dirty="0" smtClean="0"/>
              <a:t>Conquistadors</a:t>
            </a:r>
            <a:r>
              <a:rPr lang="en-US" sz="3500" dirty="0" smtClean="0"/>
              <a:t> = Spanish conquerors who arrived in the Americas.</a:t>
            </a:r>
          </a:p>
          <a:p>
            <a:r>
              <a:rPr lang="en-US" sz="3800" dirty="0" smtClean="0"/>
              <a:t>The Conquistadors used </a:t>
            </a:r>
            <a:r>
              <a:rPr lang="en-US" sz="3800" b="1" dirty="0" smtClean="0"/>
              <a:t>guns</a:t>
            </a:r>
            <a:r>
              <a:rPr lang="en-US" sz="3800" dirty="0" smtClean="0"/>
              <a:t>, </a:t>
            </a:r>
            <a:r>
              <a:rPr lang="en-US" sz="3800" b="1" dirty="0" smtClean="0"/>
              <a:t>horses</a:t>
            </a:r>
            <a:r>
              <a:rPr lang="en-US" sz="3800" dirty="0" smtClean="0"/>
              <a:t>, and </a:t>
            </a:r>
            <a:r>
              <a:rPr lang="en-US" sz="3800" b="1" dirty="0" smtClean="0"/>
              <a:t>disease</a:t>
            </a:r>
            <a:r>
              <a:rPr lang="en-US" sz="3800" dirty="0" smtClean="0"/>
              <a:t> to take control of the Native Americans. </a:t>
            </a:r>
          </a:p>
          <a:p>
            <a:r>
              <a:rPr lang="en-US" sz="3800" dirty="0" smtClean="0"/>
              <a:t>As a result, the Native American population fell by </a:t>
            </a:r>
            <a:r>
              <a:rPr lang="en-US" sz="3800" b="1" dirty="0" smtClean="0"/>
              <a:t>90% </a:t>
            </a:r>
            <a:r>
              <a:rPr lang="en-US" sz="3800" dirty="0" smtClean="0"/>
              <a:t>during the 1500s.  </a:t>
            </a:r>
          </a:p>
          <a:p>
            <a:pPr lvl="1"/>
            <a:endParaRPr lang="en-US" dirty="0" smtClean="0"/>
          </a:p>
          <a:p>
            <a:pPr lvl="1"/>
            <a:endParaRPr lang="en-US" dirty="0" smtClean="0"/>
          </a:p>
        </p:txBody>
      </p:sp>
      <p:pic>
        <p:nvPicPr>
          <p:cNvPr id="5" name="Picture 4" descr="Cortez.jpg"/>
          <p:cNvPicPr>
            <a:picLocks noChangeAspect="1"/>
          </p:cNvPicPr>
          <p:nvPr/>
        </p:nvPicPr>
        <p:blipFill>
          <a:blip r:embed="rId2" cstate="print"/>
          <a:stretch>
            <a:fillRect/>
          </a:stretch>
        </p:blipFill>
        <p:spPr>
          <a:xfrm>
            <a:off x="5257800" y="1066800"/>
            <a:ext cx="3615866" cy="3276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Mayan’s Description before Spanish</a:t>
            </a:r>
            <a:endParaRPr lang="en-US" dirty="0"/>
          </a:p>
        </p:txBody>
      </p:sp>
      <p:sp>
        <p:nvSpPr>
          <p:cNvPr id="3" name="Content Placeholder 2"/>
          <p:cNvSpPr>
            <a:spLocks noGrp="1"/>
          </p:cNvSpPr>
          <p:nvPr>
            <p:ph idx="1"/>
          </p:nvPr>
        </p:nvSpPr>
        <p:spPr/>
        <p:txBody>
          <a:bodyPr>
            <a:normAutofit lnSpcReduction="10000"/>
          </a:bodyPr>
          <a:lstStyle/>
          <a:p>
            <a:pPr algn="ctr">
              <a:buNone/>
            </a:pPr>
            <a:r>
              <a:rPr lang="en-US" i="1" dirty="0" smtClean="0"/>
              <a:t>“There was then no sickness;</a:t>
            </a:r>
          </a:p>
          <a:p>
            <a:pPr algn="ctr">
              <a:buNone/>
            </a:pPr>
            <a:r>
              <a:rPr lang="en-US" i="1" dirty="0" smtClean="0"/>
              <a:t>They had the no aching bones;</a:t>
            </a:r>
          </a:p>
          <a:p>
            <a:pPr algn="ctr">
              <a:buNone/>
            </a:pPr>
            <a:r>
              <a:rPr lang="en-US" i="1" dirty="0" smtClean="0"/>
              <a:t>They had then no high fever;</a:t>
            </a:r>
          </a:p>
          <a:p>
            <a:pPr algn="ctr">
              <a:buNone/>
            </a:pPr>
            <a:r>
              <a:rPr lang="en-US" i="1" dirty="0" smtClean="0"/>
              <a:t>They had then no smallpox;</a:t>
            </a:r>
          </a:p>
          <a:p>
            <a:pPr algn="ctr">
              <a:buNone/>
            </a:pPr>
            <a:r>
              <a:rPr lang="en-US" i="1" dirty="0" smtClean="0"/>
              <a:t>They had then no burning chest…</a:t>
            </a:r>
          </a:p>
          <a:p>
            <a:pPr algn="ctr">
              <a:buNone/>
            </a:pPr>
            <a:r>
              <a:rPr lang="en-US" i="1" dirty="0" smtClean="0"/>
              <a:t>At that time the course of humanity was orderly.</a:t>
            </a:r>
          </a:p>
          <a:p>
            <a:pPr algn="ctr">
              <a:buNone/>
            </a:pPr>
            <a:r>
              <a:rPr lang="en-US" i="1" dirty="0" smtClean="0"/>
              <a:t>The foreigners made it otherwise when they arrived here…”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Gold in Mexico?</a:t>
            </a:r>
            <a:endParaRPr lang="en-US" dirty="0"/>
          </a:p>
        </p:txBody>
      </p:sp>
      <p:sp>
        <p:nvSpPr>
          <p:cNvPr id="3" name="Content Placeholder 2"/>
          <p:cNvSpPr>
            <a:spLocks noGrp="1"/>
          </p:cNvSpPr>
          <p:nvPr>
            <p:ph idx="1"/>
          </p:nvPr>
        </p:nvSpPr>
        <p:spPr>
          <a:xfrm>
            <a:off x="457200" y="1295400"/>
            <a:ext cx="8229600" cy="4830763"/>
          </a:xfrm>
        </p:spPr>
        <p:txBody>
          <a:bodyPr>
            <a:normAutofit fontScale="85000" lnSpcReduction="10000"/>
          </a:bodyPr>
          <a:lstStyle/>
          <a:p>
            <a:r>
              <a:rPr lang="en-US" dirty="0" smtClean="0"/>
              <a:t>Rumors spread that the Americas were rich in gold and many conquistadors set out on expeditions.  </a:t>
            </a:r>
          </a:p>
          <a:p>
            <a:r>
              <a:rPr lang="en-US" b="1" dirty="0" smtClean="0"/>
              <a:t>Hernan Cortés </a:t>
            </a:r>
            <a:r>
              <a:rPr lang="en-US" dirty="0" smtClean="0"/>
              <a:t>led an expedition to Mexico in 1519.</a:t>
            </a:r>
          </a:p>
          <a:p>
            <a:pPr lvl="1"/>
            <a:r>
              <a:rPr lang="en-US" dirty="0" smtClean="0"/>
              <a:t>He landed on the coast and began a trek towards </a:t>
            </a:r>
            <a:r>
              <a:rPr lang="en-US" b="1" dirty="0" smtClean="0"/>
              <a:t>Tenochtitlan</a:t>
            </a:r>
            <a:r>
              <a:rPr lang="en-US" dirty="0" smtClean="0"/>
              <a:t> the capital of the Aztec Empire.</a:t>
            </a:r>
          </a:p>
          <a:p>
            <a:pPr lvl="2"/>
            <a:r>
              <a:rPr lang="en-US" b="1" dirty="0" smtClean="0"/>
              <a:t>Malinche</a:t>
            </a:r>
            <a:r>
              <a:rPr lang="en-US" dirty="0" smtClean="0"/>
              <a:t> = young Indian woman who served as a translator for Cortes and his men.  </a:t>
            </a:r>
          </a:p>
          <a:p>
            <a:pPr lvl="1"/>
            <a:r>
              <a:rPr lang="en-US" dirty="0" smtClean="0"/>
              <a:t>Cortés formed alliances with other Native American civilizations to fight the Aztecs.  </a:t>
            </a:r>
          </a:p>
          <a:p>
            <a:r>
              <a:rPr lang="en-US" dirty="0" smtClean="0"/>
              <a:t>Moctezuma, the Aztec Emperor, thought Cortés was the Aztec god-king.</a:t>
            </a:r>
          </a:p>
          <a:p>
            <a:pPr lvl="1"/>
            <a:r>
              <a:rPr lang="en-US" dirty="0" smtClean="0"/>
              <a:t>Began sending Cortés gold and silver ornaments.</a:t>
            </a:r>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linds(horizontal)">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blinds(horizontal)">
                                      <p:cBhvr>
                                        <p:cTn id="26" dur="500"/>
                                        <p:tgtEl>
                                          <p:spTgt spid="3">
                                            <p:txEl>
                                              <p:pRg st="5" end="5"/>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blinds(horizontal)">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833</TotalTime>
  <Words>1507</Words>
  <Application>Microsoft Macintosh PowerPoint</Application>
  <PresentationFormat>On-screen Show (4:3)</PresentationFormat>
  <Paragraphs>132</Paragraphs>
  <Slides>25</Slides>
  <Notes>0</Notes>
  <HiddenSlides>0</HiddenSlides>
  <MMClips>0</MMClips>
  <ScaleCrop>false</ScaleCrop>
  <HeadingPairs>
    <vt:vector size="4" baseType="variant">
      <vt:variant>
        <vt:lpstr>Design Template</vt:lpstr>
      </vt:variant>
      <vt:variant>
        <vt:i4>1</vt:i4>
      </vt:variant>
      <vt:variant>
        <vt:lpstr>Slide Titles</vt:lpstr>
      </vt:variant>
      <vt:variant>
        <vt:i4>25</vt:i4>
      </vt:variant>
    </vt:vector>
  </HeadingPairs>
  <TitlesOfParts>
    <vt:vector size="26" baseType="lpstr">
      <vt:lpstr>Office Theme</vt:lpstr>
      <vt:lpstr>Agenda 3-19</vt:lpstr>
      <vt:lpstr>3-19</vt:lpstr>
      <vt:lpstr>Slide 3</vt:lpstr>
      <vt:lpstr>Meet the Conquistadors!</vt:lpstr>
      <vt:lpstr>The First Americans</vt:lpstr>
      <vt:lpstr>First Encounters in the Americas</vt:lpstr>
      <vt:lpstr>The Conquistadors</vt:lpstr>
      <vt:lpstr>Mayan’s Description before Spanish</vt:lpstr>
      <vt:lpstr>Gold in Mexico?</vt:lpstr>
      <vt:lpstr>Cortés Conquers Mexico</vt:lpstr>
      <vt:lpstr>Pizarro Takes Peru</vt:lpstr>
      <vt:lpstr>Effects of the Conquistadors</vt:lpstr>
      <vt:lpstr>Initial reaction </vt:lpstr>
      <vt:lpstr>Should we Celebrate Christopher Columbus Day? </vt:lpstr>
      <vt:lpstr>Opposition to Columbus Day </vt:lpstr>
      <vt:lpstr>Articles </vt:lpstr>
      <vt:lpstr>Steps </vt:lpstr>
      <vt:lpstr>Share-out</vt:lpstr>
      <vt:lpstr>Collecting Evidence</vt:lpstr>
      <vt:lpstr>Opinion The part you have been waiting for!</vt:lpstr>
      <vt:lpstr>Post Activity Reflection</vt:lpstr>
      <vt:lpstr>Writing </vt:lpstr>
      <vt:lpstr>Creating Strong Answers Using Textual Evidence</vt:lpstr>
      <vt:lpstr>Eliminating “I” </vt:lpstr>
      <vt:lpstr>Creating Strong Answers Using Textual Evidence</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Spain Builds an Empire</dc:title>
  <dc:creator>AlyssaMartin</dc:creator>
  <cp:lastModifiedBy>Jessica Taylor</cp:lastModifiedBy>
  <cp:revision>19</cp:revision>
  <dcterms:created xsi:type="dcterms:W3CDTF">2015-03-19T11:31:30Z</dcterms:created>
  <dcterms:modified xsi:type="dcterms:W3CDTF">2015-03-19T14:14:06Z</dcterms:modified>
</cp:coreProperties>
</file>