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handoutMasterIdLst>
    <p:handoutMasterId r:id="rId20"/>
  </p:handoutMasterIdLst>
  <p:sldIdLst>
    <p:sldId id="274" r:id="rId2"/>
    <p:sldId id="256" r:id="rId3"/>
    <p:sldId id="266" r:id="rId4"/>
    <p:sldId id="257" r:id="rId5"/>
    <p:sldId id="265" r:id="rId6"/>
    <p:sldId id="264" r:id="rId7"/>
    <p:sldId id="268" r:id="rId8"/>
    <p:sldId id="267" r:id="rId9"/>
    <p:sldId id="263" r:id="rId10"/>
    <p:sldId id="269" r:id="rId11"/>
    <p:sldId id="270" r:id="rId12"/>
    <p:sldId id="271" r:id="rId13"/>
    <p:sldId id="262" r:id="rId14"/>
    <p:sldId id="261" r:id="rId15"/>
    <p:sldId id="272" r:id="rId16"/>
    <p:sldId id="273" r:id="rId17"/>
    <p:sldId id="260" r:id="rId18"/>
    <p:sldId id="25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767EE-57A4-9B4E-884A-92428A893200}" type="datetimeFigureOut">
              <a:rPr lang="en-US" smtClean="0"/>
              <a:t>9/14/12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28ABC-0827-EA4B-8605-FF442E7CDE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918447"/>
            <a:ext cx="7583488" cy="1470025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478306"/>
            <a:ext cx="7583487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3959352" cy="1691640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4608" y="264907"/>
            <a:ext cx="3959352" cy="6328186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0801"/>
            <a:ext cx="3959352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70048" y="6356350"/>
            <a:ext cx="162763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2808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38129"/>
            <a:ext cx="758952" cy="57607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038600"/>
            <a:ext cx="7620000" cy="99060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36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 typeface="Calisto MT" pitchFamily="18" charset="0"/>
              <a:buNone/>
            </a:pPr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2900" y="265176"/>
            <a:ext cx="8458200" cy="3697224"/>
          </a:xfrm>
          <a:solidFill>
            <a:schemeClr val="tx1">
              <a:lumMod val="50000"/>
            </a:schemeClr>
          </a:solidFill>
          <a:effectLst>
            <a:outerShdw blurRad="50800" dir="2700000" algn="tl" rotWithShape="0">
              <a:schemeClr val="tx1">
                <a:alpha val="40000"/>
              </a:scheme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000"/>
              </a:spcBef>
              <a:buFont typeface="Calisto MT" pitchFamily="18" charset="0"/>
              <a:buNone/>
              <a:defRPr sz="24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5042647"/>
            <a:ext cx="7620000" cy="1129553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spcBef>
                <a:spcPct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2"/>
          <a:srcRect r="14719"/>
          <a:stretch>
            <a:fillRect/>
          </a:stretch>
        </p:blipFill>
        <p:spPr>
          <a:xfrm>
            <a:off x="0" y="4482"/>
            <a:ext cx="7798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457200"/>
            <a:ext cx="1219200" cy="5668963"/>
          </a:xfrm>
        </p:spPr>
        <p:txBody>
          <a:bodyPr vert="eaVert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457200"/>
            <a:ext cx="6383337" cy="5668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4800" y="6356350"/>
            <a:ext cx="1066800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5400000" flipH="1">
            <a:off x="4421262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789081"/>
            <a:ext cx="7583488" cy="1470025"/>
          </a:xfrm>
        </p:spPr>
        <p:txBody>
          <a:bodyPr anchor="ctr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4724400"/>
            <a:ext cx="7583487" cy="1385047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overlay-ruleShado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03984"/>
            <a:ext cx="9144000" cy="125016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677371" y="2564085"/>
            <a:ext cx="1789259" cy="1729830"/>
          </a:xfrm>
          <a:prstGeom prst="ellipse">
            <a:avLst/>
          </a:prstGeom>
          <a:noFill/>
          <a:ln w="127000">
            <a:solidFill>
              <a:schemeClr val="tx2"/>
            </a:solidFill>
          </a:ln>
          <a:effectLst>
            <a:innerShdw blurRad="101600" dist="76200" dir="13500000">
              <a:prstClr val="black">
                <a:alpha val="57000"/>
              </a:prstClr>
            </a:innerShdw>
          </a:effectLst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6984"/>
            <a:ext cx="9144000" cy="125016"/>
          </a:xfrm>
          <a:prstGeom prst="rect">
            <a:avLst/>
          </a:prstGeom>
        </p:spPr>
      </p:pic>
      <p:pic>
        <p:nvPicPr>
          <p:cNvPr id="7" name="Picture 6" descr="Overlay-FullBackground.jpg"/>
          <p:cNvPicPr>
            <a:picLocks noChangeAspect="1"/>
          </p:cNvPicPr>
          <p:nvPr/>
        </p:nvPicPr>
        <p:blipFill>
          <a:blip r:embed="rId3"/>
          <a:srcRect t="66667"/>
          <a:stretch>
            <a:fillRect/>
          </a:stretch>
        </p:blipFill>
        <p:spPr>
          <a:xfrm>
            <a:off x="0" y="4572000"/>
            <a:ext cx="9144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971800"/>
            <a:ext cx="7583487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4724400"/>
            <a:ext cx="7583487" cy="139849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Font typeface="Calisto MT" pitchFamily="18" charset="0"/>
              <a:buNone/>
              <a:defRPr sz="1800" kern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1" name="Picture 10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3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791" y="1828800"/>
            <a:ext cx="3566160" cy="42973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pic>
        <p:nvPicPr>
          <p:cNvPr id="13" name="Picture 12" descr="Overlay-FullBackground.jpg"/>
          <p:cNvPicPr>
            <a:picLocks noChangeAspect="1"/>
          </p:cNvPicPr>
          <p:nvPr/>
        </p:nvPicPr>
        <p:blipFill>
          <a:blip r:embed="rId3"/>
          <a:srcRect t="23333"/>
          <a:stretch>
            <a:fillRect/>
          </a:stretch>
        </p:blipFill>
        <p:spPr>
          <a:xfrm>
            <a:off x="0" y="1425388"/>
            <a:ext cx="9144000" cy="54326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6791" y="1524000"/>
            <a:ext cx="3566160" cy="838200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ct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6791" y="2393576"/>
            <a:ext cx="3566160" cy="373258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ruleShado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592"/>
            <a:ext cx="9144000" cy="12501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FullBackground.jpg"/>
          <p:cNvPicPr>
            <a:picLocks noChangeAspect="1"/>
          </p:cNvPicPr>
          <p:nvPr/>
        </p:nvPicPr>
        <p:blipFill>
          <a:blip r:embed="rId3"/>
          <a:srcRect t="21046"/>
          <a:stretch>
            <a:fillRect/>
          </a:stretch>
        </p:blipFill>
        <p:spPr>
          <a:xfrm>
            <a:off x="0" y="1447800"/>
            <a:ext cx="9144000" cy="541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FullBack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2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FullBackground.jpg"/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4572000" y="4482"/>
            <a:ext cx="457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73049"/>
            <a:ext cx="3962400" cy="1690221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401" y="273050"/>
            <a:ext cx="3959352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1975104"/>
            <a:ext cx="3962400" cy="32004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67000" y="6356350"/>
            <a:ext cx="1622612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2047" y="6356350"/>
            <a:ext cx="1891553" cy="3651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6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92808" y="5748338"/>
            <a:ext cx="762000" cy="576262"/>
          </a:xfrm>
        </p:spPr>
        <p:txBody>
          <a:bodyPr vert="horz" lIns="91440" tIns="45720" rIns="91440" bIns="45720" rtlCol="0" anchor="ctr"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defRPr sz="3600" kern="1200">
                <a:solidFill>
                  <a:schemeClr val="tx1"/>
                </a:solidFill>
                <a:effectLst>
                  <a:outerShdw blurRad="50800" dist="12700" dir="2700000" sx="100500" sy="100500" algn="tl" rotWithShape="0">
                    <a:prstClr val="black">
                      <a:alpha val="6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overlay-ruleShadow.png"/>
          <p:cNvPicPr>
            <a:picLocks noChangeAspect="1"/>
          </p:cNvPicPr>
          <p:nvPr/>
        </p:nvPicPr>
        <p:blipFill>
          <a:blip r:embed="rId3"/>
          <a:srcRect r="25031"/>
          <a:stretch>
            <a:fillRect/>
          </a:stretch>
        </p:blipFill>
        <p:spPr>
          <a:xfrm rot="16200000">
            <a:off x="1086391" y="3365075"/>
            <a:ext cx="6855164" cy="12501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62753"/>
            <a:ext cx="7583488" cy="1283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8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3249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1983764A-26EB-4F4D-ABFC-C7F902EB9EFE}" type="datetimeFigureOut">
              <a:rPr lang="en-US" smtClean="0"/>
              <a:pPr/>
              <a:t>9/14/12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047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  <a:effectLst>
                  <a:outerShdw blurRad="63500" dir="2700000" algn="tl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AFB78BA1-109F-EA41-A94A-A5D2219F3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12700" dir="2700000" sx="100500" sy="100500" algn="tl" rotWithShape="0">
              <a:prstClr val="black">
                <a:alpha val="6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Calisto MT" pitchFamily="18" charset="0"/>
        <a:buChar char="•"/>
        <a:defRPr sz="24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22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20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Calisto MT" pitchFamily="18" charset="0"/>
        <a:buChar char="•"/>
        <a:defRPr sz="1800" kern="1200">
          <a:solidFill>
            <a:schemeClr val="bg2"/>
          </a:solidFill>
          <a:effectLst>
            <a:outerShdw blurRad="63500" dir="2700000" algn="tl" rotWithShape="0">
              <a:schemeClr val="tx1"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9-14-12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Review questions! </a:t>
            </a:r>
            <a:endParaRPr lang="en-US" sz="2800" dirty="0" smtClean="0"/>
          </a:p>
          <a:p>
            <a:pPr marL="342900" indent="-342900" algn="l">
              <a:buAutoNum type="arabicPeriod"/>
            </a:pPr>
            <a:r>
              <a:rPr lang="en-US" sz="2800" dirty="0" smtClean="0"/>
              <a:t>What are the four ancient river valley civilizations we have studied? </a:t>
            </a:r>
          </a:p>
          <a:p>
            <a:pPr marL="342900" indent="-342900" algn="l">
              <a:buAutoNum type="arabicPeriod"/>
            </a:pPr>
            <a:r>
              <a:rPr lang="en-US" sz="2800" dirty="0" smtClean="0"/>
              <a:t>Identify the following geographic terms - a peninsula, plateau, valley, mountain, and desert.</a:t>
            </a:r>
          </a:p>
          <a:p>
            <a:pPr marL="342900" indent="-342900" algn="l">
              <a:buAutoNum type="arabicPeriod"/>
            </a:pPr>
            <a:r>
              <a:rPr lang="en-US" sz="2800" dirty="0" smtClean="0"/>
              <a:t>How does geography affect a civilization? </a:t>
            </a:r>
          </a:p>
          <a:p>
            <a:pPr marL="342900" indent="-342900" algn="l">
              <a:buAutoNum type="arabicPeriod"/>
            </a:pPr>
            <a:r>
              <a:rPr lang="en-US" sz="2800" dirty="0" smtClean="0"/>
              <a:t>What is social structure? </a:t>
            </a:r>
          </a:p>
          <a:p>
            <a:pPr marL="342900" indent="-342900" algn="l">
              <a:buAutoNum type="arabicPeriod"/>
            </a:pPr>
            <a:r>
              <a:rPr lang="en-US" sz="2800" dirty="0" smtClean="0"/>
              <a:t>Why is it important for a civilization to a government or form of rule?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9684" y="1600062"/>
            <a:ext cx="9333684" cy="4882665"/>
          </a:xfrm>
        </p:spPr>
        <p:txBody>
          <a:bodyPr/>
          <a:lstStyle/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400" dirty="0" smtClean="0"/>
              <a:t>Only </a:t>
            </a:r>
            <a:r>
              <a:rPr lang="en-US" sz="2400" b="1" u="sng" dirty="0" smtClean="0">
                <a:solidFill>
                  <a:srgbClr val="0000FF"/>
                </a:solidFill>
              </a:rPr>
              <a:t>10%</a:t>
            </a:r>
            <a:r>
              <a:rPr lang="en-US" sz="2400" dirty="0" smtClean="0"/>
              <a:t> of China’s land is suitable for farming</a:t>
            </a:r>
            <a:endParaRPr lang="en-US" sz="2000" dirty="0" smtClean="0"/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1850" dirty="0" smtClean="0"/>
              <a:t>Most of farmable land is on </a:t>
            </a:r>
            <a:r>
              <a:rPr lang="en-US" sz="1850" b="1" u="sng" dirty="0" smtClean="0">
                <a:solidFill>
                  <a:srgbClr val="0000FF"/>
                </a:solidFill>
              </a:rPr>
              <a:t>North China Plain</a:t>
            </a:r>
            <a:r>
              <a:rPr lang="en-US" sz="1850" dirty="0" smtClean="0"/>
              <a:t> between Yellow River and Yangtze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29" y="2517116"/>
            <a:ext cx="5047720" cy="418014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5632786" y="2976987"/>
            <a:ext cx="2647328" cy="1451385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Earliest Dynasties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79" y="1662043"/>
            <a:ext cx="7829504" cy="47161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4759" y="62753"/>
            <a:ext cx="8139330" cy="1283167"/>
          </a:xfrm>
        </p:spPr>
        <p:txBody>
          <a:bodyPr/>
          <a:lstStyle/>
          <a:p>
            <a:r>
              <a:rPr lang="en-US" dirty="0" smtClean="0"/>
              <a:t>Zhou &amp; Shang Culture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1935456"/>
            <a:ext cx="59690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 startAt="3"/>
            </a:pPr>
            <a:r>
              <a:rPr lang="en-US" dirty="0" smtClean="0"/>
              <a:t>The Development of Chinese Culture</a:t>
            </a:r>
            <a:endParaRPr lang="en-US" sz="2000" dirty="0" smtClean="0"/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000" dirty="0" smtClean="0"/>
              <a:t>Fossils show that modern humans lived in SW China </a:t>
            </a:r>
            <a:r>
              <a:rPr lang="en-US" sz="2000" b="1" u="sng" dirty="0" smtClean="0">
                <a:solidFill>
                  <a:srgbClr val="0000FF"/>
                </a:solidFill>
              </a:rPr>
              <a:t>1.7</a:t>
            </a:r>
            <a:r>
              <a:rPr lang="en-US" sz="2000" dirty="0" smtClean="0"/>
              <a:t> million years ago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000" dirty="0" smtClean="0"/>
              <a:t>According to legend, the first Chinese dynasty, </a:t>
            </a:r>
            <a:r>
              <a:rPr lang="en-US" sz="2000" b="1" u="sng" dirty="0" smtClean="0">
                <a:solidFill>
                  <a:srgbClr val="0000FF"/>
                </a:solidFill>
              </a:rPr>
              <a:t>The Xia Dynasty</a:t>
            </a:r>
            <a:r>
              <a:rPr lang="en-US" sz="2000" dirty="0" smtClean="0"/>
              <a:t>, started about 2000 B.C.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dirty="0" smtClean="0"/>
              <a:t>Chinese viewed everyone outside of their culture as </a:t>
            </a:r>
            <a:r>
              <a:rPr lang="en-US" sz="2400" b="1" u="sng" dirty="0" smtClean="0">
                <a:solidFill>
                  <a:srgbClr val="0000FF"/>
                </a:solidFill>
              </a:rPr>
              <a:t>barbarians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dirty="0" smtClean="0"/>
              <a:t>Viewed themselves as </a:t>
            </a:r>
            <a:r>
              <a:rPr lang="en-US" sz="2400" b="1" u="sng" dirty="0" smtClean="0">
                <a:solidFill>
                  <a:srgbClr val="0000FF"/>
                </a:solidFill>
              </a:rPr>
              <a:t>center</a:t>
            </a:r>
            <a:r>
              <a:rPr lang="en-US" sz="2400" dirty="0" smtClean="0"/>
              <a:t> of </a:t>
            </a:r>
            <a:r>
              <a:rPr lang="en-US" sz="2400" b="1" u="sng" dirty="0" smtClean="0">
                <a:solidFill>
                  <a:srgbClr val="0000FF"/>
                </a:solidFill>
              </a:rPr>
              <a:t>civilized</a:t>
            </a:r>
            <a:r>
              <a:rPr lang="en-US" sz="2400" dirty="0" smtClean="0"/>
              <a:t> world</a:t>
            </a:r>
            <a:endParaRPr lang="en-US" sz="2000" dirty="0" smtClean="0"/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dirty="0" smtClean="0"/>
              <a:t>Chinese name for China was </a:t>
            </a:r>
            <a:r>
              <a:rPr lang="en-US" sz="2400" b="1" u="sng" dirty="0" smtClean="0">
                <a:solidFill>
                  <a:srgbClr val="0000FF"/>
                </a:solidFill>
              </a:rPr>
              <a:t>Middle Kingdom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b="1" u="sng" dirty="0" smtClean="0">
                <a:solidFill>
                  <a:srgbClr val="0000FF"/>
                </a:solidFill>
              </a:rPr>
              <a:t>Family</a:t>
            </a:r>
            <a:r>
              <a:rPr lang="en-US" sz="2400" dirty="0" smtClean="0"/>
              <a:t> is central to Chinese society; respect for one’s </a:t>
            </a:r>
            <a:r>
              <a:rPr lang="en-US" sz="2400" b="1" u="sng" dirty="0" smtClean="0">
                <a:solidFill>
                  <a:srgbClr val="0000FF"/>
                </a:solidFill>
              </a:rPr>
              <a:t>parents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dirty="0" smtClean="0"/>
              <a:t>Women treated as </a:t>
            </a:r>
            <a:r>
              <a:rPr lang="en-US" sz="2400" b="1" u="sng" dirty="0" smtClean="0">
                <a:solidFill>
                  <a:srgbClr val="0000FF"/>
                </a:solidFill>
              </a:rPr>
              <a:t>inferiors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400" dirty="0" smtClean="0"/>
              <a:t>Girls were arranged to be married between </a:t>
            </a:r>
            <a:r>
              <a:rPr lang="en-US" sz="2400" b="1" u="sng" dirty="0" smtClean="0">
                <a:solidFill>
                  <a:srgbClr val="0000FF"/>
                </a:solidFill>
              </a:rPr>
              <a:t>13</a:t>
            </a:r>
            <a:r>
              <a:rPr lang="en-US" sz="2400" dirty="0" smtClean="0"/>
              <a:t> and </a:t>
            </a:r>
            <a:r>
              <a:rPr lang="en-US" sz="2400" b="1" u="sng" dirty="0" smtClean="0">
                <a:solidFill>
                  <a:srgbClr val="0000FF"/>
                </a:solidFill>
              </a:rPr>
              <a:t>16</a:t>
            </a:r>
            <a:endParaRPr lang="en-US" sz="2000" b="1" u="sng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7413" y="1600062"/>
            <a:ext cx="9391414" cy="4882665"/>
          </a:xfrm>
        </p:spPr>
        <p:txBody>
          <a:bodyPr>
            <a:normAutofit/>
          </a:bodyPr>
          <a:lstStyle/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1900" dirty="0" smtClean="0"/>
              <a:t>Religion: Spirits of </a:t>
            </a:r>
            <a:r>
              <a:rPr lang="en-US" sz="1900" b="1" u="sng" dirty="0" smtClean="0">
                <a:solidFill>
                  <a:srgbClr val="0000FF"/>
                </a:solidFill>
              </a:rPr>
              <a:t>ancestors</a:t>
            </a:r>
            <a:r>
              <a:rPr lang="en-US" sz="1900" dirty="0" smtClean="0"/>
              <a:t> had power to bring </a:t>
            </a:r>
            <a:r>
              <a:rPr lang="en-US" sz="1900" b="1" u="sng" dirty="0" smtClean="0">
                <a:solidFill>
                  <a:srgbClr val="0000FF"/>
                </a:solidFill>
              </a:rPr>
              <a:t>good fortune</a:t>
            </a:r>
            <a:r>
              <a:rPr lang="en-US" sz="1900" dirty="0" smtClean="0"/>
              <a:t>; not seen as </a:t>
            </a:r>
            <a:r>
              <a:rPr lang="en-US" sz="1900" b="1" u="sng" dirty="0" smtClean="0">
                <a:solidFill>
                  <a:srgbClr val="0000FF"/>
                </a:solidFill>
              </a:rPr>
              <a:t>gods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100" dirty="0" smtClean="0"/>
              <a:t>Use of </a:t>
            </a:r>
            <a:r>
              <a:rPr lang="en-US" sz="2100" b="1" u="sng" dirty="0" smtClean="0">
                <a:solidFill>
                  <a:srgbClr val="0000FF"/>
                </a:solidFill>
              </a:rPr>
              <a:t>Oracle Bones</a:t>
            </a:r>
            <a:r>
              <a:rPr lang="en-US" sz="2100" dirty="0" smtClean="0"/>
              <a:t>- priests scratch question on bones, apply hot poker, bone would split, interpret the </a:t>
            </a:r>
            <a:r>
              <a:rPr lang="en-US" sz="2100" b="1" u="sng" dirty="0" smtClean="0">
                <a:solidFill>
                  <a:srgbClr val="0000FF"/>
                </a:solidFill>
              </a:rPr>
              <a:t>cracks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000" dirty="0" smtClean="0"/>
              <a:t>No links between </a:t>
            </a:r>
            <a:r>
              <a:rPr lang="en-US" sz="2000" b="1" u="sng" dirty="0" smtClean="0">
                <a:solidFill>
                  <a:srgbClr val="0000FF"/>
                </a:solidFill>
              </a:rPr>
              <a:t>spoken</a:t>
            </a:r>
            <a:r>
              <a:rPr lang="en-US" sz="2000" dirty="0" smtClean="0"/>
              <a:t> and written </a:t>
            </a:r>
            <a:r>
              <a:rPr lang="en-US" sz="2000" b="1" u="sng" dirty="0" smtClean="0">
                <a:solidFill>
                  <a:srgbClr val="0000FF"/>
                </a:solidFill>
              </a:rPr>
              <a:t>language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000" dirty="0" smtClean="0"/>
              <a:t>One could </a:t>
            </a:r>
            <a:r>
              <a:rPr lang="en-US" sz="2000" b="1" u="sng" dirty="0" smtClean="0">
                <a:solidFill>
                  <a:srgbClr val="0000FF"/>
                </a:solidFill>
              </a:rPr>
              <a:t>read</a:t>
            </a:r>
            <a:r>
              <a:rPr lang="en-US" sz="2000" dirty="0" smtClean="0"/>
              <a:t> Chinese without being able to </a:t>
            </a:r>
            <a:r>
              <a:rPr lang="en-US" sz="2000" b="1" u="sng" dirty="0" smtClean="0">
                <a:solidFill>
                  <a:srgbClr val="0000FF"/>
                </a:solidFill>
              </a:rPr>
              <a:t>speak</a:t>
            </a:r>
            <a:r>
              <a:rPr lang="en-US" sz="2000" dirty="0" smtClean="0"/>
              <a:t> the language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000" dirty="0" smtClean="0"/>
              <a:t>All parts of China learned the same system of </a:t>
            </a:r>
            <a:r>
              <a:rPr lang="en-US" sz="2000" b="1" u="sng" dirty="0" smtClean="0">
                <a:solidFill>
                  <a:srgbClr val="0000FF"/>
                </a:solidFill>
              </a:rPr>
              <a:t>writing</a:t>
            </a:r>
            <a:r>
              <a:rPr lang="en-US" sz="2000" dirty="0" smtClean="0"/>
              <a:t> even if spoke different language thus </a:t>
            </a:r>
            <a:r>
              <a:rPr lang="en-US" sz="2000" b="1" u="sng" dirty="0" smtClean="0">
                <a:solidFill>
                  <a:srgbClr val="0000FF"/>
                </a:solidFill>
              </a:rPr>
              <a:t>unifying</a:t>
            </a:r>
            <a:r>
              <a:rPr lang="en-US" sz="2000" dirty="0" smtClean="0"/>
              <a:t> parts of China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 startAt="9"/>
            </a:pPr>
            <a:r>
              <a:rPr lang="en-US" sz="2000" dirty="0" smtClean="0"/>
              <a:t>Needed to know </a:t>
            </a:r>
            <a:r>
              <a:rPr lang="en-US" sz="2000" b="1" u="sng" dirty="0" smtClean="0">
                <a:solidFill>
                  <a:srgbClr val="0000FF"/>
                </a:solidFill>
              </a:rPr>
              <a:t>1500</a:t>
            </a:r>
            <a:r>
              <a:rPr lang="en-US" sz="2000" dirty="0" smtClean="0"/>
              <a:t> characters just to be considered literate; scholars knew </a:t>
            </a:r>
            <a:r>
              <a:rPr lang="en-US" sz="2000" b="1" u="sng" dirty="0" smtClean="0">
                <a:solidFill>
                  <a:srgbClr val="0000FF"/>
                </a:solidFill>
              </a:rPr>
              <a:t>10,000</a:t>
            </a:r>
            <a:r>
              <a:rPr lang="en-US" sz="2000" dirty="0" smtClean="0"/>
              <a:t> characters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Oracle Bones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0" y="1935456"/>
            <a:ext cx="59690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Chinese alphabet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268" y="1560930"/>
            <a:ext cx="3909758" cy="52589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 startAt="4"/>
            </a:pPr>
            <a:r>
              <a:rPr lang="en-US" dirty="0" smtClean="0"/>
              <a:t>Zhou and the Dynastic Cycle</a:t>
            </a:r>
            <a:endParaRPr lang="en-US" sz="2000" dirty="0" smtClean="0"/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1027 B.C. a people called the </a:t>
            </a:r>
            <a:r>
              <a:rPr lang="en-US" sz="1900" b="1" u="sng" dirty="0" smtClean="0">
                <a:solidFill>
                  <a:srgbClr val="0000FF"/>
                </a:solidFill>
              </a:rPr>
              <a:t>Zhou</a:t>
            </a:r>
            <a:r>
              <a:rPr lang="en-US" sz="1900" dirty="0" smtClean="0"/>
              <a:t> overthrew the Shang, culturally similar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Zhou believed in </a:t>
            </a:r>
            <a:r>
              <a:rPr lang="en-US" sz="1900" b="1" u="sng" dirty="0" smtClean="0">
                <a:solidFill>
                  <a:srgbClr val="0000FF"/>
                </a:solidFill>
              </a:rPr>
              <a:t>Mandate of Heaven</a:t>
            </a:r>
            <a:r>
              <a:rPr lang="en-US" sz="1900" dirty="0" smtClean="0"/>
              <a:t> or </a:t>
            </a:r>
            <a:r>
              <a:rPr lang="en-US" sz="1900" b="1" u="sng" dirty="0" smtClean="0">
                <a:solidFill>
                  <a:srgbClr val="0000FF"/>
                </a:solidFill>
              </a:rPr>
              <a:t>divine</a:t>
            </a:r>
            <a:r>
              <a:rPr lang="en-US" sz="1900" dirty="0" smtClean="0"/>
              <a:t> approval to rule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Mandate of Heaven became central to Chinese view of </a:t>
            </a:r>
            <a:r>
              <a:rPr lang="en-US" sz="1900" b="1" u="sng" dirty="0" smtClean="0">
                <a:solidFill>
                  <a:srgbClr val="0000FF"/>
                </a:solidFill>
              </a:rPr>
              <a:t>government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This helped explain the </a:t>
            </a:r>
            <a:r>
              <a:rPr lang="en-US" sz="1900" b="1" u="sng" dirty="0" smtClean="0">
                <a:solidFill>
                  <a:srgbClr val="0000FF"/>
                </a:solidFill>
              </a:rPr>
              <a:t>dynastic cycle</a:t>
            </a:r>
            <a:r>
              <a:rPr lang="en-US" sz="1900" dirty="0" smtClean="0"/>
              <a:t>: a pattern of </a:t>
            </a:r>
            <a:r>
              <a:rPr lang="en-US" sz="1900" b="1" u="sng" dirty="0" smtClean="0">
                <a:solidFill>
                  <a:srgbClr val="0000FF"/>
                </a:solidFill>
              </a:rPr>
              <a:t>rise</a:t>
            </a:r>
            <a:r>
              <a:rPr lang="en-US" sz="1900" dirty="0" smtClean="0"/>
              <a:t>, decline, and replacement of </a:t>
            </a:r>
            <a:r>
              <a:rPr lang="en-US" sz="1900" b="1" u="sng" dirty="0" smtClean="0">
                <a:solidFill>
                  <a:srgbClr val="0000FF"/>
                </a:solidFill>
              </a:rPr>
              <a:t>dynasties</a:t>
            </a:r>
            <a:r>
              <a:rPr lang="en-US" sz="1900" dirty="0" smtClean="0"/>
              <a:t> if the spirits did not approve of one king’s </a:t>
            </a:r>
            <a:r>
              <a:rPr lang="en-US" sz="1900" b="1" u="sng" dirty="0" smtClean="0">
                <a:solidFill>
                  <a:srgbClr val="0000FF"/>
                </a:solidFill>
              </a:rPr>
              <a:t>rule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The use of royal families controlling different regions was known as </a:t>
            </a:r>
            <a:r>
              <a:rPr lang="en-US" sz="1900" b="1" u="sng" dirty="0" smtClean="0">
                <a:solidFill>
                  <a:srgbClr val="0000FF"/>
                </a:solidFill>
              </a:rPr>
              <a:t>feudalism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Zhou Dynasty innovated </a:t>
            </a:r>
            <a:r>
              <a:rPr lang="en-US" sz="1900" b="1" u="sng" dirty="0" smtClean="0">
                <a:solidFill>
                  <a:srgbClr val="0000FF"/>
                </a:solidFill>
              </a:rPr>
              <a:t>roads/canals</a:t>
            </a:r>
            <a:r>
              <a:rPr lang="en-US" sz="1900" dirty="0" smtClean="0"/>
              <a:t>, coined </a:t>
            </a:r>
            <a:r>
              <a:rPr lang="en-US" sz="1900" b="1" u="sng" dirty="0" smtClean="0">
                <a:solidFill>
                  <a:srgbClr val="0000FF"/>
                </a:solidFill>
              </a:rPr>
              <a:t>money</a:t>
            </a:r>
            <a:r>
              <a:rPr lang="en-US" sz="1900" dirty="0" smtClean="0"/>
              <a:t>, blast </a:t>
            </a:r>
            <a:r>
              <a:rPr lang="en-US" sz="1900" b="1" u="sng" dirty="0" smtClean="0">
                <a:solidFill>
                  <a:srgbClr val="0000FF"/>
                </a:solidFill>
              </a:rPr>
              <a:t>furnaces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The Zhou were generally </a:t>
            </a:r>
            <a:r>
              <a:rPr lang="en-US" sz="1900" b="1" u="sng" dirty="0" smtClean="0">
                <a:solidFill>
                  <a:srgbClr val="0000FF"/>
                </a:solidFill>
              </a:rPr>
              <a:t>peaceful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1900" dirty="0" smtClean="0"/>
              <a:t>Later years of Zhou Dynasty known as </a:t>
            </a:r>
            <a:r>
              <a:rPr lang="en-US" sz="1900" b="1" u="sng" dirty="0" smtClean="0">
                <a:solidFill>
                  <a:srgbClr val="0000FF"/>
                </a:solidFill>
              </a:rPr>
              <a:t>warring states</a:t>
            </a:r>
            <a:r>
              <a:rPr lang="en-US" sz="1900" dirty="0" smtClean="0"/>
              <a:t> period due to      weakened power of Zhou kings, attacking </a:t>
            </a:r>
            <a:r>
              <a:rPr lang="en-US" sz="1900" b="1" u="sng" dirty="0" smtClean="0">
                <a:solidFill>
                  <a:srgbClr val="0000FF"/>
                </a:solidFill>
              </a:rPr>
              <a:t>nomads</a:t>
            </a:r>
            <a:r>
              <a:rPr lang="en-US" sz="1900" dirty="0" smtClean="0"/>
              <a:t> and </a:t>
            </a:r>
            <a:r>
              <a:rPr lang="en-US" sz="1900" b="1" u="sng" dirty="0" smtClean="0">
                <a:solidFill>
                  <a:srgbClr val="0000FF"/>
                </a:solidFill>
              </a:rPr>
              <a:t>greedy</a:t>
            </a:r>
            <a:r>
              <a:rPr lang="en-US" sz="1900" dirty="0" smtClean="0"/>
              <a:t> lords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/>
          <a:lstStyle/>
          <a:p>
            <a:r>
              <a:rPr lang="en-US" sz="2000" dirty="0" smtClean="0"/>
              <a:t>Result: The heart of Chinese culture, love of order, harmony, and </a:t>
            </a:r>
            <a:r>
              <a:rPr lang="en-US" sz="2000" b="1" u="sng" dirty="0" smtClean="0">
                <a:solidFill>
                  <a:srgbClr val="0000FF"/>
                </a:solidFill>
              </a:rPr>
              <a:t>respect</a:t>
            </a:r>
            <a:r>
              <a:rPr lang="en-US" sz="2000" dirty="0" smtClean="0"/>
              <a:t> for authority, were </a:t>
            </a:r>
            <a:r>
              <a:rPr lang="en-US" sz="2000" b="1" u="sng" dirty="0" smtClean="0">
                <a:solidFill>
                  <a:srgbClr val="0000FF"/>
                </a:solidFill>
              </a:rPr>
              <a:t>replaced</a:t>
            </a:r>
            <a:r>
              <a:rPr lang="en-US" sz="2000" dirty="0" smtClean="0"/>
              <a:t> by chaos, arrogance, and defiance.  The Qin Dynasty would bring new order to one of the </a:t>
            </a:r>
            <a:r>
              <a:rPr lang="en-US" sz="2000" b="1" u="sng" dirty="0" smtClean="0">
                <a:solidFill>
                  <a:srgbClr val="0000FF"/>
                </a:solidFill>
              </a:rPr>
              <a:t>oldest cultures</a:t>
            </a:r>
            <a:r>
              <a:rPr lang="en-US" sz="2000" dirty="0" smtClean="0"/>
              <a:t> on earth.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885" y="3467662"/>
            <a:ext cx="4904468" cy="326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22000"/>
          </a:blip>
          <a:stretch>
            <a:fillRect/>
          </a:stretch>
        </p:blipFill>
        <p:spPr>
          <a:xfrm>
            <a:off x="0" y="18517"/>
            <a:ext cx="9143999" cy="68394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Ancient China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100" b="1" dirty="0" smtClean="0"/>
              <a:t>Outcome: Geography &amp; Culture</a:t>
            </a:r>
            <a:endParaRPr lang="en-US" sz="31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alphaModFix/>
          </a:blip>
          <a:srcRect/>
          <a:stretch>
            <a:fillRect/>
          </a:stretch>
        </p:blipFill>
        <p:spPr bwMode="auto">
          <a:xfrm>
            <a:off x="1631575" y="1668726"/>
            <a:ext cx="5942268" cy="478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&amp; East Asia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dirty="0" smtClean="0"/>
              <a:t>Setting the Stage:</a:t>
            </a:r>
            <a:endParaRPr lang="en-US" sz="2000" dirty="0" smtClean="0"/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000" dirty="0" smtClean="0"/>
              <a:t>China’s first city walls were built </a:t>
            </a:r>
            <a:r>
              <a:rPr lang="en-US" sz="2000" b="1" u="sng" dirty="0" smtClean="0">
                <a:solidFill>
                  <a:srgbClr val="0000FF"/>
                </a:solidFill>
              </a:rPr>
              <a:t>1000</a:t>
            </a:r>
            <a:r>
              <a:rPr lang="en-US" sz="2000" dirty="0" smtClean="0"/>
              <a:t> years after the walls of </a:t>
            </a:r>
            <a:r>
              <a:rPr lang="en-US" sz="2000" b="1" u="sng" dirty="0" smtClean="0">
                <a:solidFill>
                  <a:srgbClr val="0000FF"/>
                </a:solidFill>
              </a:rPr>
              <a:t>Ur</a:t>
            </a:r>
            <a:r>
              <a:rPr lang="en-US" sz="2000" dirty="0" smtClean="0"/>
              <a:t>, the great pyramids, and the planned cities on the Indus River.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000" dirty="0" smtClean="0"/>
              <a:t>Unlike </a:t>
            </a:r>
            <a:r>
              <a:rPr lang="en-US" sz="1800" dirty="0" smtClean="0"/>
              <a:t>most cultures on earth, the civilization that began in China </a:t>
            </a:r>
            <a:r>
              <a:rPr lang="en-US" sz="1800" b="1" u="sng" dirty="0" smtClean="0">
                <a:solidFill>
                  <a:srgbClr val="0000FF"/>
                </a:solidFill>
              </a:rPr>
              <a:t>4000</a:t>
            </a:r>
            <a:r>
              <a:rPr lang="en-US" sz="1800" dirty="0" smtClean="0"/>
              <a:t> years ago </a:t>
            </a:r>
            <a:r>
              <a:rPr lang="en-US" sz="1800" b="1" u="sng" dirty="0" smtClean="0">
                <a:solidFill>
                  <a:srgbClr val="0000FF"/>
                </a:solidFill>
              </a:rPr>
              <a:t>still thrives</a:t>
            </a:r>
            <a:r>
              <a:rPr lang="en-US" sz="1800" dirty="0" smtClean="0"/>
              <a:t> there today.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040" y="3574314"/>
            <a:ext cx="5796125" cy="2908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2"/>
            </a:pPr>
            <a:r>
              <a:rPr lang="en-US" dirty="0" smtClean="0"/>
              <a:t>The Geography </a:t>
            </a:r>
            <a:r>
              <a:rPr lang="en-US" sz="2800" dirty="0" smtClean="0"/>
              <a:t>of China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b="1" u="sng" dirty="0" smtClean="0">
                <a:solidFill>
                  <a:srgbClr val="0000FF"/>
                </a:solidFill>
              </a:rPr>
              <a:t>Natural barriers</a:t>
            </a:r>
            <a:r>
              <a:rPr lang="en-US" sz="2800" dirty="0" smtClean="0"/>
              <a:t> isolated ancient China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dirty="0" smtClean="0"/>
              <a:t>East: The </a:t>
            </a:r>
            <a:r>
              <a:rPr lang="en-US" sz="2800" b="1" u="sng" dirty="0" smtClean="0">
                <a:solidFill>
                  <a:srgbClr val="0000FF"/>
                </a:solidFill>
              </a:rPr>
              <a:t>Yellow</a:t>
            </a:r>
            <a:r>
              <a:rPr lang="en-US" sz="2800" dirty="0" smtClean="0"/>
              <a:t> Sea, </a:t>
            </a:r>
            <a:r>
              <a:rPr lang="en-US" sz="2800" b="1" u="sng" dirty="0" smtClean="0">
                <a:solidFill>
                  <a:srgbClr val="0000FF"/>
                </a:solidFill>
              </a:rPr>
              <a:t>East China</a:t>
            </a:r>
            <a:r>
              <a:rPr lang="en-US" sz="2800" dirty="0" smtClean="0"/>
              <a:t> Sea, and </a:t>
            </a:r>
            <a:r>
              <a:rPr lang="en-US" sz="2800" b="1" u="sng" dirty="0" smtClean="0">
                <a:solidFill>
                  <a:srgbClr val="0000FF"/>
                </a:solidFill>
              </a:rPr>
              <a:t>Pacific</a:t>
            </a:r>
            <a:r>
              <a:rPr lang="en-US" sz="2800" dirty="0" smtClean="0"/>
              <a:t> Ocean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dirty="0" smtClean="0"/>
              <a:t>West: </a:t>
            </a:r>
            <a:r>
              <a:rPr lang="en-US" sz="2800" b="1" u="sng" dirty="0" smtClean="0">
                <a:solidFill>
                  <a:srgbClr val="0000FF"/>
                </a:solidFill>
              </a:rPr>
              <a:t>Taklimakan</a:t>
            </a:r>
            <a:r>
              <a:rPr lang="en-US" sz="2800" dirty="0" smtClean="0"/>
              <a:t> Desert and 15,000 ft Plateau of </a:t>
            </a:r>
            <a:r>
              <a:rPr lang="en-US" sz="2800" b="1" u="sng" dirty="0" smtClean="0">
                <a:solidFill>
                  <a:srgbClr val="0000FF"/>
                </a:solidFill>
              </a:rPr>
              <a:t>Tibet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dirty="0" smtClean="0"/>
              <a:t>Southwest: </a:t>
            </a:r>
            <a:r>
              <a:rPr lang="en-US" sz="2800" b="1" u="sng" dirty="0" smtClean="0">
                <a:solidFill>
                  <a:srgbClr val="0000FF"/>
                </a:solidFill>
              </a:rPr>
              <a:t>Himalayas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dirty="0" smtClean="0"/>
              <a:t>North: </a:t>
            </a:r>
            <a:r>
              <a:rPr lang="en-US" sz="2800" b="1" u="sng" dirty="0" smtClean="0">
                <a:solidFill>
                  <a:srgbClr val="0000FF"/>
                </a:solidFill>
              </a:rPr>
              <a:t>Gobi</a:t>
            </a:r>
            <a:r>
              <a:rPr lang="en-US" sz="2800" dirty="0" smtClean="0"/>
              <a:t> Desert and </a:t>
            </a:r>
            <a:r>
              <a:rPr lang="en-US" sz="2800" b="1" u="sng" dirty="0" smtClean="0">
                <a:solidFill>
                  <a:srgbClr val="0000FF"/>
                </a:solidFill>
              </a:rPr>
              <a:t>Mongolian</a:t>
            </a:r>
            <a:r>
              <a:rPr lang="en-US" sz="2800" dirty="0" smtClean="0"/>
              <a:t> Plateau</a:t>
            </a:r>
          </a:p>
          <a:p>
            <a:pPr marL="739775" lvl="1" indent="-457200">
              <a:buClr>
                <a:schemeClr val="accent1"/>
              </a:buClr>
              <a:buFont typeface="+mj-lt"/>
              <a:buAutoNum type="alphaLcPeriod"/>
            </a:pPr>
            <a:r>
              <a:rPr lang="en-US" sz="2800" dirty="0" smtClean="0"/>
              <a:t>Mountain ranges and desert dominate </a:t>
            </a:r>
            <a:r>
              <a:rPr lang="en-US" sz="2800" b="1" u="sng" dirty="0" smtClean="0">
                <a:solidFill>
                  <a:srgbClr val="0000FF"/>
                </a:solidFill>
              </a:rPr>
              <a:t>2/3</a:t>
            </a:r>
            <a:r>
              <a:rPr lang="en-US" sz="2800" dirty="0" smtClean="0"/>
              <a:t> of China’s landmass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/>
          <a:lstStyle/>
          <a:p>
            <a:pPr marL="739775" lvl="1" indent="-457200">
              <a:buClr>
                <a:schemeClr val="accent1"/>
              </a:buClr>
              <a:buFont typeface="+mj-lt"/>
              <a:buAutoNum type="alphaLcPeriod" startAt="7"/>
            </a:pPr>
            <a:r>
              <a:rPr lang="en-US" sz="2400" b="1" dirty="0" smtClean="0"/>
              <a:t>River Systems</a:t>
            </a:r>
          </a:p>
          <a:p>
            <a:pPr marL="1092200" lvl="2" indent="-514350">
              <a:buFont typeface="+mj-lt"/>
              <a:buAutoNum type="romanLcPeriod"/>
            </a:pPr>
            <a:r>
              <a:rPr lang="en-US" sz="2400" b="1" u="sng" dirty="0" smtClean="0">
                <a:solidFill>
                  <a:srgbClr val="0000FF"/>
                </a:solidFill>
              </a:rPr>
              <a:t>Huang He</a:t>
            </a:r>
            <a:r>
              <a:rPr lang="en-US" sz="2400" dirty="0" smtClean="0"/>
              <a:t> (</a:t>
            </a:r>
            <a:r>
              <a:rPr lang="en-US" sz="2400" b="1" u="sng" dirty="0" smtClean="0">
                <a:solidFill>
                  <a:srgbClr val="0000FF"/>
                </a:solidFill>
              </a:rPr>
              <a:t>Yellow</a:t>
            </a:r>
            <a:r>
              <a:rPr lang="en-US" sz="2400" dirty="0" smtClean="0"/>
              <a:t> River) in the north</a:t>
            </a:r>
          </a:p>
          <a:p>
            <a:pPr marL="1203325" lvl="3" indent="-342900"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 smtClean="0"/>
              <a:t>Deposits large amounts of yellowish silt called </a:t>
            </a:r>
            <a:r>
              <a:rPr lang="en-US" sz="2400" b="1" u="sng" dirty="0" smtClean="0">
                <a:solidFill>
                  <a:srgbClr val="0000FF"/>
                </a:solidFill>
              </a:rPr>
              <a:t>loess</a:t>
            </a:r>
            <a:r>
              <a:rPr lang="en-US" sz="2400" dirty="0" smtClean="0"/>
              <a:t>.</a:t>
            </a:r>
          </a:p>
          <a:p>
            <a:pPr marL="1203325" lvl="3" indent="-342900"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 smtClean="0"/>
              <a:t>Loess is blown by winds from </a:t>
            </a:r>
            <a:r>
              <a:rPr lang="en-US" sz="2400" b="1" u="sng" dirty="0" smtClean="0">
                <a:solidFill>
                  <a:srgbClr val="0000FF"/>
                </a:solidFill>
              </a:rPr>
              <a:t>deserts</a:t>
            </a:r>
            <a:r>
              <a:rPr lang="en-US" sz="2400" dirty="0" smtClean="0"/>
              <a:t> into the river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10" y="3440988"/>
            <a:ext cx="4508097" cy="33263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99" y="3460115"/>
            <a:ext cx="3316167" cy="3194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178" y="62753"/>
            <a:ext cx="8519279" cy="1283167"/>
          </a:xfrm>
        </p:spPr>
        <p:txBody>
          <a:bodyPr/>
          <a:lstStyle/>
          <a:p>
            <a:r>
              <a:rPr lang="en-US" dirty="0" smtClean="0"/>
              <a:t>Huang He (Yellow River)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037" y="1578437"/>
            <a:ext cx="5788102" cy="51227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7380" y="1600062"/>
            <a:ext cx="9431380" cy="4882665"/>
          </a:xfrm>
        </p:spPr>
        <p:txBody>
          <a:bodyPr/>
          <a:lstStyle/>
          <a:p>
            <a:pPr marL="1092200" lvl="2" indent="-514350">
              <a:buFont typeface="+mj-lt"/>
              <a:buAutoNum type="romanLcPeriod"/>
            </a:pPr>
            <a:r>
              <a:rPr lang="en-US" sz="2400" b="1" u="sng" dirty="0" smtClean="0">
                <a:solidFill>
                  <a:srgbClr val="0000FF"/>
                </a:solidFill>
              </a:rPr>
              <a:t>Chang Jiang</a:t>
            </a:r>
            <a:r>
              <a:rPr lang="en-US" sz="2400" dirty="0" smtClean="0"/>
              <a:t> (</a:t>
            </a:r>
            <a:r>
              <a:rPr lang="en-US" sz="2400" b="1" u="sng" dirty="0" smtClean="0">
                <a:solidFill>
                  <a:srgbClr val="0000FF"/>
                </a:solidFill>
              </a:rPr>
              <a:t>Yangtze</a:t>
            </a:r>
            <a:r>
              <a:rPr lang="en-US" sz="2400" dirty="0" smtClean="0"/>
              <a:t>) in central China</a:t>
            </a:r>
          </a:p>
          <a:p>
            <a:pPr marL="1203325" lvl="3" indent="-342900"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 smtClean="0"/>
              <a:t>Flows </a:t>
            </a:r>
            <a:r>
              <a:rPr lang="en-US" sz="2400" b="1" u="sng" dirty="0" smtClean="0">
                <a:solidFill>
                  <a:srgbClr val="0000FF"/>
                </a:solidFill>
              </a:rPr>
              <a:t>east</a:t>
            </a:r>
            <a:r>
              <a:rPr lang="en-US" sz="2400" dirty="0" smtClean="0"/>
              <a:t> from the Yellow Sea</a:t>
            </a:r>
          </a:p>
          <a:p>
            <a:pPr marL="1203325" lvl="3" indent="-342900">
              <a:buClr>
                <a:schemeClr val="accent1"/>
              </a:buClr>
              <a:buFont typeface="+mj-lt"/>
              <a:buAutoNum type="arabicPeriod"/>
            </a:pPr>
            <a:r>
              <a:rPr lang="en-US" sz="2400" dirty="0" smtClean="0"/>
              <a:t>At </a:t>
            </a:r>
            <a:r>
              <a:rPr lang="en-US" sz="2400" b="1" u="sng" dirty="0" smtClean="0">
                <a:solidFill>
                  <a:srgbClr val="0000FF"/>
                </a:solidFill>
              </a:rPr>
              <a:t>3,988</a:t>
            </a:r>
            <a:r>
              <a:rPr lang="en-US" sz="2400" dirty="0" smtClean="0"/>
              <a:t> miles long, it is the longest river in </a:t>
            </a:r>
            <a:r>
              <a:rPr lang="en-US" sz="2400" b="1" u="sng" dirty="0" smtClean="0">
                <a:solidFill>
                  <a:srgbClr val="0000FF"/>
                </a:solidFill>
              </a:rPr>
              <a:t>Asia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416" y="3191465"/>
            <a:ext cx="4985558" cy="3315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79" y="62753"/>
            <a:ext cx="8527528" cy="1283167"/>
          </a:xfrm>
        </p:spPr>
        <p:txBody>
          <a:bodyPr/>
          <a:lstStyle/>
          <a:p>
            <a:r>
              <a:rPr lang="en-US" dirty="0" smtClean="0"/>
              <a:t>Geography &amp;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062"/>
            <a:ext cx="9144000" cy="4882665"/>
          </a:xfrm>
        </p:spPr>
        <p:txBody>
          <a:bodyPr/>
          <a:lstStyle/>
          <a:p>
            <a:pPr marL="739775" lvl="1" indent="-457200">
              <a:buClr>
                <a:schemeClr val="accent1"/>
              </a:buClr>
              <a:buFont typeface="+mj-lt"/>
              <a:buAutoNum type="alphaLcPeriod" startAt="8"/>
            </a:pPr>
            <a:r>
              <a:rPr lang="en-US" sz="2700" dirty="0" smtClean="0"/>
              <a:t>Environmental Challenges</a:t>
            </a:r>
          </a:p>
          <a:p>
            <a:pPr marL="1092200" lvl="2" indent="-514350">
              <a:buFont typeface="+mj-lt"/>
              <a:buAutoNum type="romanLcPeriod"/>
            </a:pPr>
            <a:r>
              <a:rPr lang="en-US" sz="2700" dirty="0" smtClean="0"/>
              <a:t>Disastrous </a:t>
            </a:r>
            <a:r>
              <a:rPr lang="en-US" sz="2700" b="1" u="sng" dirty="0" smtClean="0">
                <a:solidFill>
                  <a:srgbClr val="0000FF"/>
                </a:solidFill>
              </a:rPr>
              <a:t>floods</a:t>
            </a:r>
            <a:r>
              <a:rPr lang="en-US" sz="2700" dirty="0" smtClean="0"/>
              <a:t> from the Huang He </a:t>
            </a:r>
          </a:p>
          <a:p>
            <a:pPr marL="1092200" lvl="2" indent="-514350">
              <a:buFont typeface="+mj-lt"/>
              <a:buAutoNum type="romanLcPeriod"/>
            </a:pPr>
            <a:r>
              <a:rPr lang="en-US" sz="2700" b="1" u="sng" dirty="0" smtClean="0">
                <a:solidFill>
                  <a:srgbClr val="0000FF"/>
                </a:solidFill>
              </a:rPr>
              <a:t>Trade</a:t>
            </a:r>
            <a:r>
              <a:rPr lang="en-US" sz="2700" dirty="0" smtClean="0"/>
              <a:t> was </a:t>
            </a:r>
            <a:r>
              <a:rPr lang="en-US" sz="2700" b="1" u="sng" dirty="0" smtClean="0">
                <a:solidFill>
                  <a:srgbClr val="0000FF"/>
                </a:solidFill>
              </a:rPr>
              <a:t>difficult</a:t>
            </a:r>
            <a:r>
              <a:rPr lang="en-US" sz="2700" dirty="0" smtClean="0"/>
              <a:t> so settlers became self-dependent</a:t>
            </a:r>
          </a:p>
          <a:p>
            <a:pPr marL="1092200" lvl="2" indent="-514350">
              <a:buFont typeface="+mj-lt"/>
              <a:buAutoNum type="romanLcPeriod"/>
            </a:pPr>
            <a:r>
              <a:rPr lang="en-US" sz="2700" dirty="0" smtClean="0"/>
              <a:t>Geography did not make invasion impossible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977" y="3795875"/>
            <a:ext cx="4069509" cy="268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cedent">
  <a:themeElements>
    <a:clrScheme name="Precedent">
      <a:dk1>
        <a:srgbClr val="921F07"/>
      </a:dk1>
      <a:lt1>
        <a:sysClr val="window" lastClr="FFFFFF"/>
      </a:lt1>
      <a:dk2>
        <a:srgbClr val="333333"/>
      </a:dk2>
      <a:lt2>
        <a:srgbClr val="E5E5D3"/>
      </a:lt2>
      <a:accent1>
        <a:srgbClr val="993232"/>
      </a:accent1>
      <a:accent2>
        <a:srgbClr val="9B6C34"/>
      </a:accent2>
      <a:accent3>
        <a:srgbClr val="736C5D"/>
      </a:accent3>
      <a:accent4>
        <a:srgbClr val="C9972B"/>
      </a:accent4>
      <a:accent5>
        <a:srgbClr val="C95F2B"/>
      </a:accent5>
      <a:accent6>
        <a:srgbClr val="8F7A05"/>
      </a:accent6>
      <a:hlink>
        <a:srgbClr val="933926"/>
      </a:hlink>
      <a:folHlink>
        <a:srgbClr val="916019"/>
      </a:folHlink>
    </a:clrScheme>
    <a:fontScheme name="Precedent">
      <a:majorFont>
        <a:latin typeface="Perpetua Titling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Preceden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tint val="100000"/>
                <a:shade val="30000"/>
                <a:satMod val="135000"/>
              </a:schemeClr>
            </a:gs>
          </a:gsLst>
          <a:path path="circle">
            <a:fillToRect l="70000" t="10000" b="7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5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25400" dir="4800000" sx="103000" sy="103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3000000"/>
            </a:lightRig>
          </a:scene3d>
          <a:sp3d prstMaterial="softEdge">
            <a:bevelT w="0" h="0"/>
          </a:sp3d>
        </a:effectStyle>
        <a:effectStyle>
          <a:effectLst>
            <a:innerShdw blurRad="127000" dist="38100" dir="13200000">
              <a:srgbClr val="000000">
                <a:alpha val="75000"/>
              </a:srgbClr>
            </a:innerShdw>
            <a:outerShdw blurRad="38100" dist="12700" dir="1800000" sx="101000" sy="101000" rotWithShape="0">
              <a:srgbClr val="000000">
                <a:alpha val="40000"/>
              </a:srgbClr>
            </a:outerShdw>
            <a:reflection blurRad="127000" stA="25000" endPos="30000" dist="127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12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35000"/>
              </a:schemeClr>
            </a:gs>
            <a:gs pos="100000">
              <a:schemeClr val="phClr">
                <a:shade val="30000"/>
                <a:satMod val="150000"/>
              </a:schemeClr>
            </a:gs>
          </a:gsLst>
          <a:path path="circle">
            <a:fillToRect t="10000" r="70000" b="7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30000"/>
                <a:lumMod val="80000"/>
              </a:schemeClr>
              <a:schemeClr val="phClr">
                <a:satMod val="15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670</Words>
  <Application>Microsoft Macintosh PowerPoint</Application>
  <PresentationFormat>On-screen Show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Precedent</vt:lpstr>
      <vt:lpstr>Bellringer 9-14-12</vt:lpstr>
      <vt:lpstr>Ancient China</vt:lpstr>
      <vt:lpstr>China &amp; East Asia</vt:lpstr>
      <vt:lpstr>Geography &amp; Culture</vt:lpstr>
      <vt:lpstr>Geography &amp; Culture</vt:lpstr>
      <vt:lpstr>Geography &amp; Culture</vt:lpstr>
      <vt:lpstr>Huang He (Yellow River)</vt:lpstr>
      <vt:lpstr>Geography &amp; Culture</vt:lpstr>
      <vt:lpstr>Geography &amp; Culture</vt:lpstr>
      <vt:lpstr>Geography &amp; Culture</vt:lpstr>
      <vt:lpstr>Earliest Dynasties</vt:lpstr>
      <vt:lpstr>Zhou &amp; Shang Culture</vt:lpstr>
      <vt:lpstr>Geography &amp; Culture</vt:lpstr>
      <vt:lpstr>Geography &amp; Culture</vt:lpstr>
      <vt:lpstr>Oracle Bones</vt:lpstr>
      <vt:lpstr>Chinese alphabet</vt:lpstr>
      <vt:lpstr>Geography &amp; Culture</vt:lpstr>
      <vt:lpstr>Geography &amp; Culture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China</dc:title>
  <dc:creator>Karl Sagan</dc:creator>
  <cp:lastModifiedBy>Jessica Taylor</cp:lastModifiedBy>
  <cp:revision>12</cp:revision>
  <cp:lastPrinted>2012-09-14T10:41:15Z</cp:lastPrinted>
  <dcterms:created xsi:type="dcterms:W3CDTF">2012-09-14T10:40:54Z</dcterms:created>
  <dcterms:modified xsi:type="dcterms:W3CDTF">2012-09-14T11:11:04Z</dcterms:modified>
</cp:coreProperties>
</file>