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05" r:id="rId1"/>
  </p:sldMasterIdLst>
  <p:sldIdLst>
    <p:sldId id="256" r:id="rId2"/>
    <p:sldId id="257" r:id="rId3"/>
    <p:sldId id="270" r:id="rId4"/>
    <p:sldId id="267" r:id="rId5"/>
    <p:sldId id="266" r:id="rId6"/>
    <p:sldId id="265" r:id="rId7"/>
    <p:sldId id="264" r:id="rId8"/>
    <p:sldId id="263" r:id="rId9"/>
    <p:sldId id="262" r:id="rId10"/>
    <p:sldId id="269" r:id="rId11"/>
    <p:sldId id="261" r:id="rId12"/>
    <p:sldId id="260" r:id="rId13"/>
    <p:sldId id="259" r:id="rId14"/>
    <p:sldId id="271" r:id="rId15"/>
    <p:sldId id="268" r:id="rId16"/>
    <p:sldId id="25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10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solidFill>
              <a:schemeClr val="accent1">
                <a:lumMod val="40000"/>
                <a:lumOff val="60000"/>
                <a:alpha val="40000"/>
              </a:schemeClr>
            </a:solidFill>
            <a:miter lim="800000"/>
          </a:ln>
          <a:effectLst>
            <a:innerShdw blurRad="457200">
              <a:schemeClr val="accent1">
                <a:alpha val="80000"/>
              </a:schemeClr>
            </a:innerShdw>
            <a:softEdge rad="3175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10" name="Picture 9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1" name="Picture 10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457200">
              <a:schemeClr val="tx1">
                <a:lumMod val="50000"/>
                <a:lumOff val="50000"/>
                <a:alpha val="80000"/>
              </a:schemeClr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7696200" cy="6858000"/>
            <a:chOff x="0" y="0"/>
            <a:chExt cx="7696200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16862"/>
            <a:stretch>
              <a:fillRect/>
            </a:stretch>
          </p:blipFill>
          <p:spPr>
            <a:xfrm>
              <a:off x="0" y="0"/>
              <a:ext cx="7467600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8309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81001"/>
            <a:ext cx="1447800" cy="5697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1"/>
            <a:ext cx="6705600" cy="56975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307977" y="950260"/>
            <a:ext cx="2528046" cy="2528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762000">
              <a:schemeClr val="accent1">
                <a:alpha val="80000"/>
              </a:schemeClr>
            </a:innerShdw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851212"/>
            <a:ext cx="5446714" cy="1730375"/>
          </a:xfrm>
        </p:spPr>
        <p:txBody>
          <a:bodyPr anchor="b" anchorCtr="0"/>
          <a:lstStyle>
            <a:lvl1pPr algn="ctr">
              <a:lnSpc>
                <a:spcPts val="6800"/>
              </a:lnSpc>
              <a:defRPr sz="6500" b="0" cap="none"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4200" y="3576918"/>
            <a:ext cx="5446714" cy="829982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grpSp>
        <p:nvGrpSpPr>
          <p:cNvPr id="7" name="Group 9"/>
          <p:cNvGrpSpPr/>
          <p:nvPr/>
        </p:nvGrpSpPr>
        <p:grpSpPr>
          <a:xfrm>
            <a:off x="0" y="0"/>
            <a:ext cx="9144000" cy="1191256"/>
            <a:chOff x="0" y="0"/>
            <a:chExt cx="9144000" cy="1191256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flipV="1">
            <a:off x="0" y="5666744"/>
            <a:ext cx="9144000" cy="1191256"/>
            <a:chOff x="0" y="0"/>
            <a:chExt cx="9144000" cy="1191256"/>
          </a:xfrm>
        </p:grpSpPr>
        <p:pic>
          <p:nvPicPr>
            <p:cNvPr id="12" name="Picture 11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13" name="Picture 12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pic>
        <p:nvPicPr>
          <p:cNvPr id="14" name="Picture 13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3258805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0" name="Picture 9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62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6534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11" name="Picture 10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2" name="Picture 11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048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048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4766048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5" name="Picture 14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780052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8" name="Picture 7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1537447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859" y="381001"/>
            <a:ext cx="3813174" cy="56975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2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209801"/>
            <a:ext cx="3612776" cy="3200400"/>
          </a:xfrm>
        </p:spPr>
        <p:txBody>
          <a:bodyPr>
            <a:norm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1411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2" y="1761565"/>
            <a:ext cx="7570787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90A1F762-820A-F845-A40E-1CF90B6A94DD}" type="datetimeFigureOut">
              <a:rPr lang="en-US" smtClean="0"/>
              <a:pPr/>
              <a:t>9/18/12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5FA2BFCE-10E5-204A-B479-708E6CFE8B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3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</p:sldLayoutIdLst>
  <p:txStyles>
    <p:titleStyle>
      <a:lvl1pPr algn="ctr" defTabSz="914400" rtl="0" eaLnBrk="1" latinLnBrk="0" hangingPunct="1">
        <a:lnSpc>
          <a:spcPts val="6000"/>
        </a:lnSpc>
        <a:spcBef>
          <a:spcPct val="0"/>
        </a:spcBef>
        <a:buNone/>
        <a:defRPr sz="54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Ancient </a:t>
            </a:r>
            <a:br>
              <a:rPr lang="en-US" dirty="0" smtClean="0"/>
            </a:br>
            <a:r>
              <a:rPr lang="en-US" dirty="0" smtClean="0"/>
              <a:t>China &amp; Japan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Outcome: Early Japan</a:t>
            </a:r>
            <a:endParaRPr lang="en-US" sz="32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lum bright="-6000"/>
          </a:blip>
          <a:srcRect/>
          <a:stretch>
            <a:fillRect/>
          </a:stretch>
        </p:blipFill>
        <p:spPr bwMode="auto">
          <a:xfrm>
            <a:off x="2904431" y="632678"/>
            <a:ext cx="3404570" cy="255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1">
                <a:alpha val="75000"/>
              </a:schemeClr>
            </a:glo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94828" y="1761565"/>
            <a:ext cx="9638828" cy="4884304"/>
          </a:xfrm>
        </p:spPr>
        <p:txBody>
          <a:bodyPr>
            <a:normAutofit/>
          </a:bodyPr>
          <a:lstStyle/>
          <a:p>
            <a:pPr marL="1200150" lvl="2" indent="-514350">
              <a:buFont typeface="+mj-lt"/>
              <a:buAutoNum type="romanLcPeriod" startAt="4"/>
            </a:pPr>
            <a:r>
              <a:rPr lang="en-US" dirty="0" smtClean="0"/>
              <a:t>The Japanese adopted the following Chinese ideas:</a:t>
            </a:r>
            <a:endParaRPr lang="en-US" sz="2000" dirty="0" smtClean="0"/>
          </a:p>
          <a:p>
            <a:pPr marL="1492250" lvl="3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rgbClr val="B45EC7"/>
                </a:solidFill>
              </a:rPr>
              <a:t>Style of writing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pPr marL="1492250" lvl="3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rgbClr val="B45EC7"/>
                </a:solidFill>
              </a:rPr>
              <a:t>Landscape painting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pPr marL="1492250" lvl="3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rgbClr val="B45EC7"/>
                </a:solidFill>
              </a:rPr>
              <a:t>Cooking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pPr marL="1492250" lvl="3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rgbClr val="B45EC7"/>
                </a:solidFill>
              </a:rPr>
              <a:t>Gardening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pPr marL="1492250" lvl="3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rgbClr val="B45EC7"/>
                </a:solidFill>
              </a:rPr>
              <a:t>Drinking Tea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pPr marL="1492250" lvl="3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rgbClr val="B45EC7"/>
                </a:solidFill>
              </a:rPr>
              <a:t>Hairdressing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pPr marL="1492250" lvl="3" indent="-457200">
              <a:buFont typeface="+mj-lt"/>
              <a:buAutoNum type="arabicPeriod"/>
            </a:pPr>
            <a:r>
              <a:rPr lang="en-US" sz="2400" b="1" u="sng" dirty="0" smtClean="0">
                <a:solidFill>
                  <a:srgbClr val="B45EC7"/>
                </a:solidFill>
              </a:rPr>
              <a:t>Civil-service system </a:t>
            </a:r>
            <a:r>
              <a:rPr lang="en-US" sz="2400" dirty="0" smtClean="0"/>
              <a:t>(failed in Japan)</a:t>
            </a:r>
            <a:endParaRPr lang="en-US" sz="2000" dirty="0" smtClean="0"/>
          </a:p>
          <a:p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03725" y="2335753"/>
            <a:ext cx="2612251" cy="3013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96897" y="1761565"/>
            <a:ext cx="9440897" cy="4884304"/>
          </a:xfrm>
        </p:spPr>
        <p:txBody>
          <a:bodyPr>
            <a:normAutofit/>
          </a:bodyPr>
          <a:lstStyle/>
          <a:p>
            <a:pPr marL="863600" lvl="1" indent="-514350">
              <a:buFont typeface="+mj-lt"/>
              <a:buAutoNum type="alphaLcPeriod" startAt="3"/>
            </a:pPr>
            <a:r>
              <a:rPr lang="en-US" sz="2800" b="1" dirty="0" smtClean="0"/>
              <a:t>The </a:t>
            </a:r>
            <a:r>
              <a:rPr lang="en-US" sz="2800" b="1" dirty="0" err="1" smtClean="0"/>
              <a:t>Heian</a:t>
            </a:r>
            <a:r>
              <a:rPr lang="en-US" sz="2800" b="1" dirty="0" smtClean="0"/>
              <a:t> Period</a:t>
            </a:r>
            <a:endParaRPr lang="en-US" sz="2400" dirty="0" smtClean="0"/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In the late 700s, the imperial court moved from </a:t>
            </a:r>
            <a:r>
              <a:rPr lang="en-US" sz="1900" b="1" u="sng" dirty="0" smtClean="0">
                <a:solidFill>
                  <a:srgbClr val="B45EC7"/>
                </a:solidFill>
              </a:rPr>
              <a:t>Nara</a:t>
            </a:r>
            <a:r>
              <a:rPr lang="en-US" sz="1900" dirty="0" smtClean="0"/>
              <a:t> to </a:t>
            </a:r>
            <a:r>
              <a:rPr lang="en-US" sz="1900" b="1" u="sng" dirty="0" err="1" smtClean="0">
                <a:solidFill>
                  <a:srgbClr val="B45EC7"/>
                </a:solidFill>
              </a:rPr>
              <a:t>Heian</a:t>
            </a:r>
            <a:r>
              <a:rPr lang="en-US" sz="1900" dirty="0" smtClean="0"/>
              <a:t> 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Many of Japan’s </a:t>
            </a:r>
            <a:r>
              <a:rPr lang="en-US" sz="1900" b="1" u="sng" dirty="0" smtClean="0">
                <a:solidFill>
                  <a:srgbClr val="B45EC7"/>
                </a:solidFill>
              </a:rPr>
              <a:t>noble families</a:t>
            </a:r>
            <a:r>
              <a:rPr lang="en-US" sz="1900" dirty="0" smtClean="0"/>
              <a:t> moved to </a:t>
            </a:r>
            <a:r>
              <a:rPr lang="en-US" sz="1900" dirty="0" err="1" smtClean="0"/>
              <a:t>Heian</a:t>
            </a:r>
            <a:r>
              <a:rPr lang="en-US" sz="1900" dirty="0" smtClean="0"/>
              <a:t> as well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Became known as the </a:t>
            </a:r>
            <a:r>
              <a:rPr lang="en-US" sz="1900" b="1" u="sng" dirty="0" err="1" smtClean="0">
                <a:solidFill>
                  <a:srgbClr val="B45EC7"/>
                </a:solidFill>
              </a:rPr>
              <a:t>Heian</a:t>
            </a:r>
            <a:r>
              <a:rPr lang="en-US" sz="1900" b="1" u="sng" dirty="0" smtClean="0">
                <a:solidFill>
                  <a:srgbClr val="B45EC7"/>
                </a:solidFill>
              </a:rPr>
              <a:t> period</a:t>
            </a:r>
            <a:r>
              <a:rPr lang="en-US" sz="1900" dirty="0" smtClean="0"/>
              <a:t> (794-1185)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Rules dictated every aspect of court life (color of </a:t>
            </a:r>
            <a:r>
              <a:rPr lang="en-US" sz="1900" b="1" u="sng" dirty="0" smtClean="0">
                <a:solidFill>
                  <a:srgbClr val="B45EC7"/>
                </a:solidFill>
              </a:rPr>
              <a:t>robes</a:t>
            </a:r>
            <a:r>
              <a:rPr lang="en-US" sz="1900" dirty="0" smtClean="0"/>
              <a:t>, length of </a:t>
            </a:r>
            <a:r>
              <a:rPr lang="en-US" sz="1900" b="1" u="sng" dirty="0" smtClean="0">
                <a:solidFill>
                  <a:srgbClr val="B45EC7"/>
                </a:solidFill>
              </a:rPr>
              <a:t>sword</a:t>
            </a:r>
            <a:r>
              <a:rPr lang="en-US" sz="1900" dirty="0" smtClean="0"/>
              <a:t>, etc)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b="1" u="sng" dirty="0" smtClean="0">
                <a:solidFill>
                  <a:srgbClr val="B45EC7"/>
                </a:solidFill>
              </a:rPr>
              <a:t>Etiquette</a:t>
            </a:r>
            <a:r>
              <a:rPr lang="en-US" sz="1900" dirty="0" smtClean="0"/>
              <a:t> was extremely important; </a:t>
            </a:r>
            <a:r>
              <a:rPr lang="en-US" sz="1900" b="1" u="sng" dirty="0" smtClean="0">
                <a:solidFill>
                  <a:srgbClr val="B45EC7"/>
                </a:solidFill>
              </a:rPr>
              <a:t>laughing</a:t>
            </a:r>
            <a:r>
              <a:rPr lang="en-US" sz="1900" dirty="0" smtClean="0"/>
              <a:t> in </a:t>
            </a:r>
            <a:r>
              <a:rPr lang="en-US" sz="1900" b="1" u="sng" dirty="0" smtClean="0">
                <a:solidFill>
                  <a:srgbClr val="B45EC7"/>
                </a:solidFill>
              </a:rPr>
              <a:t>public</a:t>
            </a:r>
            <a:r>
              <a:rPr lang="en-US" sz="1900" dirty="0" smtClean="0"/>
              <a:t> was frowned upon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Everyone at court was expected to </a:t>
            </a:r>
            <a:r>
              <a:rPr lang="en-US" sz="1900" b="1" u="sng" dirty="0" smtClean="0">
                <a:solidFill>
                  <a:srgbClr val="B45EC7"/>
                </a:solidFill>
              </a:rPr>
              <a:t>write poetry</a:t>
            </a:r>
            <a:r>
              <a:rPr lang="en-US" sz="1900" dirty="0" smtClean="0"/>
              <a:t> and to </a:t>
            </a:r>
            <a:r>
              <a:rPr lang="en-US" sz="1900" b="1" u="sng" dirty="0" smtClean="0">
                <a:solidFill>
                  <a:srgbClr val="B45EC7"/>
                </a:solidFill>
              </a:rPr>
              <a:t>paint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The best written accounts of </a:t>
            </a:r>
            <a:r>
              <a:rPr lang="en-US" sz="1900" dirty="0" err="1" smtClean="0"/>
              <a:t>Heian</a:t>
            </a:r>
            <a:r>
              <a:rPr lang="en-US" sz="1900" dirty="0" smtClean="0"/>
              <a:t> life come from diaries, essays, and novels written by the </a:t>
            </a:r>
            <a:r>
              <a:rPr lang="en-US" sz="1900" b="1" u="sng" dirty="0" smtClean="0">
                <a:solidFill>
                  <a:srgbClr val="B45EC7"/>
                </a:solidFill>
              </a:rPr>
              <a:t>women of the court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Lady </a:t>
            </a:r>
            <a:r>
              <a:rPr lang="en-US" sz="1900" dirty="0" err="1" smtClean="0"/>
              <a:t>Murasaki’s</a:t>
            </a:r>
            <a:r>
              <a:rPr lang="en-US" sz="1900" dirty="0" smtClean="0"/>
              <a:t> </a:t>
            </a:r>
            <a:r>
              <a:rPr lang="en-US" sz="1900" b="1" i="1" dirty="0" smtClean="0"/>
              <a:t>The Tale of </a:t>
            </a:r>
            <a:r>
              <a:rPr lang="en-US" sz="1900" b="1" i="1" dirty="0" err="1" smtClean="0"/>
              <a:t>Genji</a:t>
            </a:r>
            <a:r>
              <a:rPr lang="en-US" sz="1900" dirty="0" smtClean="0"/>
              <a:t> is considered the world’s </a:t>
            </a:r>
            <a:r>
              <a:rPr lang="en-US" sz="1900" b="1" u="sng" dirty="0" smtClean="0">
                <a:solidFill>
                  <a:srgbClr val="B45EC7"/>
                </a:solidFill>
              </a:rPr>
              <a:t>first novel</a:t>
            </a:r>
          </a:p>
          <a:p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82547" y="1761565"/>
            <a:ext cx="1524801" cy="152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61565"/>
            <a:ext cx="9144000" cy="4884304"/>
          </a:xfrm>
        </p:spPr>
        <p:txBody>
          <a:bodyPr/>
          <a:lstStyle/>
          <a:p>
            <a:pPr marL="514350" lvl="0" indent="-514350">
              <a:buFont typeface="+mj-lt"/>
              <a:buAutoNum type="arabicPeriod" startAt="5"/>
            </a:pPr>
            <a:r>
              <a:rPr lang="en-US" b="1" dirty="0" smtClean="0"/>
              <a:t>Japanese Feudalism</a:t>
            </a:r>
            <a:endParaRPr lang="en-US" sz="2400" dirty="0" smtClean="0"/>
          </a:p>
          <a:p>
            <a:pPr marL="863600" lvl="1" indent="-514350">
              <a:buFont typeface="+mj-lt"/>
              <a:buAutoNum type="alphaLcPeriod"/>
            </a:pPr>
            <a:r>
              <a:rPr lang="en-US" sz="2000" dirty="0" err="1" smtClean="0"/>
              <a:t>Heian</a:t>
            </a:r>
            <a:r>
              <a:rPr lang="en-US" sz="2000" dirty="0" smtClean="0"/>
              <a:t> period would be challenged by great </a:t>
            </a:r>
            <a:r>
              <a:rPr lang="en-US" sz="2000" b="1" u="sng" dirty="0" smtClean="0">
                <a:solidFill>
                  <a:srgbClr val="B45EC7"/>
                </a:solidFill>
              </a:rPr>
              <a:t>land owners</a:t>
            </a:r>
            <a:r>
              <a:rPr lang="en-US" sz="2000" dirty="0" smtClean="0"/>
              <a:t> and clan </a:t>
            </a:r>
            <a:r>
              <a:rPr lang="en-US" sz="2000" b="1" u="sng" dirty="0" smtClean="0">
                <a:solidFill>
                  <a:srgbClr val="B45EC7"/>
                </a:solidFill>
              </a:rPr>
              <a:t>chiefs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2000" dirty="0" smtClean="0"/>
              <a:t>Landowners acted as more independent rulers and set up </a:t>
            </a:r>
            <a:r>
              <a:rPr lang="en-US" sz="2000" b="1" u="sng" dirty="0" smtClean="0">
                <a:solidFill>
                  <a:srgbClr val="B45EC7"/>
                </a:solidFill>
              </a:rPr>
              <a:t>private armies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2000" dirty="0" smtClean="0"/>
              <a:t>Small landowners </a:t>
            </a:r>
            <a:r>
              <a:rPr lang="en-US" sz="2000" b="1" u="sng" dirty="0" smtClean="0">
                <a:solidFill>
                  <a:srgbClr val="B45EC7"/>
                </a:solidFill>
              </a:rPr>
              <a:t>traded</a:t>
            </a:r>
            <a:r>
              <a:rPr lang="en-US" sz="2000" dirty="0" smtClean="0"/>
              <a:t> parts of their </a:t>
            </a:r>
            <a:r>
              <a:rPr lang="en-US" sz="2000" b="1" u="sng" dirty="0" smtClean="0">
                <a:solidFill>
                  <a:srgbClr val="B45EC7"/>
                </a:solidFill>
              </a:rPr>
              <a:t>land</a:t>
            </a:r>
            <a:r>
              <a:rPr lang="en-US" sz="2000" dirty="0" smtClean="0"/>
              <a:t> to strong warlords for </a:t>
            </a:r>
            <a:r>
              <a:rPr lang="en-US" sz="2000" b="1" u="sng" dirty="0" smtClean="0">
                <a:solidFill>
                  <a:srgbClr val="B45EC7"/>
                </a:solidFill>
              </a:rPr>
              <a:t>protection</a:t>
            </a:r>
            <a:r>
              <a:rPr lang="en-US" sz="2000" dirty="0" smtClean="0"/>
              <a:t> which began the feudal system in Japan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306" y="3994632"/>
            <a:ext cx="3206101" cy="240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22672" y="1761565"/>
            <a:ext cx="9366672" cy="4884304"/>
          </a:xfrm>
        </p:spPr>
        <p:txBody>
          <a:bodyPr/>
          <a:lstStyle/>
          <a:p>
            <a:pPr marL="863600" lvl="1" indent="-514350">
              <a:buFont typeface="+mj-lt"/>
              <a:buAutoNum type="alphaLcPeriod" startAt="4"/>
            </a:pPr>
            <a:r>
              <a:rPr lang="en-US" sz="2000" b="1" u="sng" dirty="0" smtClean="0">
                <a:solidFill>
                  <a:srgbClr val="B45EC7"/>
                </a:solidFill>
              </a:rPr>
              <a:t>Feudalism</a:t>
            </a:r>
            <a:r>
              <a:rPr lang="en-US" sz="2000" dirty="0" smtClean="0"/>
              <a:t>: period of Japanese history where the country was dominated by powerful regional families (</a:t>
            </a:r>
            <a:r>
              <a:rPr lang="en-US" sz="2000" b="1" u="sng" dirty="0" smtClean="0">
                <a:solidFill>
                  <a:srgbClr val="B45EC7"/>
                </a:solidFill>
              </a:rPr>
              <a:t>daimyo</a:t>
            </a:r>
            <a:r>
              <a:rPr lang="en-US" sz="2000" dirty="0" smtClean="0"/>
              <a:t>) and ruled militarily by the </a:t>
            </a:r>
            <a:r>
              <a:rPr lang="en-US" sz="2000" b="1" u="sng" dirty="0" smtClean="0">
                <a:solidFill>
                  <a:srgbClr val="B45EC7"/>
                </a:solidFill>
              </a:rPr>
              <a:t>shogun</a:t>
            </a:r>
          </a:p>
          <a:p>
            <a:pPr marL="863600" lvl="1" indent="-514350">
              <a:buFont typeface="+mj-lt"/>
              <a:buAutoNum type="alphaLcPeriod" startAt="4"/>
            </a:pPr>
            <a:r>
              <a:rPr lang="en-US" sz="2000" dirty="0" smtClean="0"/>
              <a:t>The emperor was the </a:t>
            </a:r>
            <a:r>
              <a:rPr lang="en-US" sz="2000" b="1" u="sng" dirty="0" smtClean="0">
                <a:solidFill>
                  <a:srgbClr val="B45EC7"/>
                </a:solidFill>
              </a:rPr>
              <a:t>figurehead</a:t>
            </a:r>
            <a:r>
              <a:rPr lang="en-US" sz="2000" dirty="0" smtClean="0"/>
              <a:t> at the top of Japanese society</a:t>
            </a:r>
          </a:p>
          <a:p>
            <a:pPr marL="863600" lvl="1" indent="-514350">
              <a:buFont typeface="+mj-lt"/>
              <a:buAutoNum type="alphaLcPeriod" startAt="4"/>
            </a:pPr>
            <a:r>
              <a:rPr lang="en-US" sz="1900" dirty="0" smtClean="0"/>
              <a:t>Often the shogun, or “</a:t>
            </a:r>
            <a:r>
              <a:rPr lang="en-US" sz="1900" b="1" u="sng" dirty="0" smtClean="0">
                <a:solidFill>
                  <a:srgbClr val="B45EC7"/>
                </a:solidFill>
              </a:rPr>
              <a:t>supreme general of the emperor’s army</a:t>
            </a:r>
            <a:r>
              <a:rPr lang="en-US" sz="1900" dirty="0" smtClean="0"/>
              <a:t>” had powers of a military dictator; real power of Japan</a:t>
            </a:r>
          </a:p>
          <a:p>
            <a:pPr marL="863600" lvl="1" indent="-514350">
              <a:buFont typeface="+mj-lt"/>
              <a:buAutoNum type="alphaLcPeriod" startAt="4"/>
            </a:pPr>
            <a:r>
              <a:rPr lang="en-US" sz="1900" dirty="0" smtClean="0"/>
              <a:t>Landowners (daimyo) </a:t>
            </a:r>
            <a:r>
              <a:rPr lang="en-US" sz="1700" dirty="0" smtClean="0"/>
              <a:t>surrounded themselves with loyal </a:t>
            </a:r>
            <a:r>
              <a:rPr lang="en-US" sz="1900" dirty="0" smtClean="0"/>
              <a:t>bodyguards called </a:t>
            </a:r>
            <a:r>
              <a:rPr lang="en-US" sz="1700" b="1" u="sng" dirty="0" smtClean="0">
                <a:solidFill>
                  <a:srgbClr val="B45EC7"/>
                </a:solidFill>
              </a:rPr>
              <a:t>Samurai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668" y="4021257"/>
            <a:ext cx="3384170" cy="2624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773" y="-262783"/>
            <a:ext cx="6777070" cy="717326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rot="10800000" flipV="1">
            <a:off x="5478753" y="2160072"/>
            <a:ext cx="2438091" cy="21044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60029" y="959743"/>
            <a:ext cx="21136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Samurai who chose not to commit seppuku upon death of his master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40201" y="1761565"/>
            <a:ext cx="9284201" cy="4884304"/>
          </a:xfrm>
        </p:spPr>
        <p:txBody>
          <a:bodyPr/>
          <a:lstStyle/>
          <a:p>
            <a:pPr marL="863600" lvl="1" indent="-514350">
              <a:buFont typeface="+mj-lt"/>
              <a:buAutoNum type="alphaLcPeriod" startAt="8"/>
            </a:pPr>
            <a:r>
              <a:rPr lang="en-US" sz="2000" dirty="0" smtClean="0"/>
              <a:t>Samurai lived by a demanding behavior code called </a:t>
            </a:r>
            <a:r>
              <a:rPr lang="en-US" sz="2000" b="1" u="sng" dirty="0" smtClean="0">
                <a:solidFill>
                  <a:srgbClr val="B45EC7"/>
                </a:solidFill>
              </a:rPr>
              <a:t>Bushido</a:t>
            </a:r>
            <a:r>
              <a:rPr lang="en-US" sz="2000" dirty="0" smtClean="0"/>
              <a:t>: “</a:t>
            </a:r>
            <a:r>
              <a:rPr lang="en-US" sz="2000" b="1" u="sng" dirty="0" smtClean="0">
                <a:solidFill>
                  <a:srgbClr val="B45EC7"/>
                </a:solidFill>
              </a:rPr>
              <a:t>the way of the warrior</a:t>
            </a:r>
            <a:r>
              <a:rPr lang="en-US" sz="2000" dirty="0" smtClean="0"/>
              <a:t>”</a:t>
            </a:r>
          </a:p>
          <a:p>
            <a:pPr marL="863600" lvl="1" indent="-514350">
              <a:buFont typeface="+mj-lt"/>
              <a:buAutoNum type="alphaLcPeriod" startAt="8"/>
            </a:pPr>
            <a:r>
              <a:rPr lang="en-US" sz="1900" dirty="0" smtClean="0"/>
              <a:t>Samurai were expected to show </a:t>
            </a:r>
            <a:r>
              <a:rPr lang="en-US" sz="1900" b="1" u="sng" dirty="0" smtClean="0">
                <a:solidFill>
                  <a:srgbClr val="B45EC7"/>
                </a:solidFill>
              </a:rPr>
              <a:t>reckless courage</a:t>
            </a:r>
            <a:r>
              <a:rPr lang="en-US" sz="1900" dirty="0" smtClean="0"/>
              <a:t> and die an honorable death</a:t>
            </a:r>
          </a:p>
          <a:p>
            <a:pPr marL="863600" lvl="1" indent="-514350">
              <a:buFont typeface="+mj-lt"/>
              <a:buAutoNum type="alphaLcPeriod" startAt="8"/>
            </a:pPr>
            <a:r>
              <a:rPr lang="en-US" sz="1900" dirty="0" smtClean="0"/>
              <a:t>If dishonored, Samurai could earn honor back by </a:t>
            </a:r>
            <a:r>
              <a:rPr lang="en-US" sz="1900" b="1" u="sng" dirty="0" smtClean="0">
                <a:solidFill>
                  <a:srgbClr val="B45EC7"/>
                </a:solidFill>
              </a:rPr>
              <a:t>seppuku</a:t>
            </a:r>
            <a:r>
              <a:rPr lang="en-US" sz="1900" dirty="0" smtClean="0"/>
              <a:t>; ritualistic </a:t>
            </a:r>
            <a:r>
              <a:rPr lang="en-US" sz="1900" b="1" u="sng" dirty="0" smtClean="0">
                <a:solidFill>
                  <a:srgbClr val="B45EC7"/>
                </a:solidFill>
              </a:rPr>
              <a:t>suicide</a:t>
            </a:r>
          </a:p>
          <a:p>
            <a:pPr marL="863600" lvl="1" indent="-514350">
              <a:buFont typeface="+mj-lt"/>
              <a:buAutoNum type="alphaLcPeriod" startAt="8"/>
            </a:pPr>
            <a:r>
              <a:rPr lang="en-US" sz="1900" dirty="0" smtClean="0"/>
              <a:t>By the 1200s, the shoguns headquartered in Kamakura ruled through </a:t>
            </a:r>
            <a:r>
              <a:rPr lang="en-US" sz="1900" b="1" u="sng" dirty="0" smtClean="0">
                <a:solidFill>
                  <a:srgbClr val="B45EC7"/>
                </a:solidFill>
              </a:rPr>
              <a:t>puppet emperors</a:t>
            </a:r>
            <a:r>
              <a:rPr lang="en-US" sz="1900" dirty="0" smtClean="0"/>
              <a:t> which lasted until 1868 in Japan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33" y="3912180"/>
            <a:ext cx="3302000" cy="2463800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lum bright="-20000"/>
          </a:blip>
          <a:srcRect/>
          <a:stretch>
            <a:fillRect/>
          </a:stretch>
        </p:blipFill>
        <p:spPr bwMode="auto">
          <a:xfrm>
            <a:off x="2161392" y="3912180"/>
            <a:ext cx="1741408" cy="242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61565"/>
            <a:ext cx="9144000" cy="4884304"/>
          </a:xfrm>
        </p:spPr>
        <p:txBody>
          <a:bodyPr/>
          <a:lstStyle/>
          <a:p>
            <a:r>
              <a:rPr lang="en-US" sz="1900" b="1" dirty="0" smtClean="0"/>
              <a:t>Result: Due to </a:t>
            </a:r>
            <a:r>
              <a:rPr lang="en-US" sz="1900" b="1" u="sng" dirty="0" smtClean="0">
                <a:solidFill>
                  <a:srgbClr val="B45EC7"/>
                </a:solidFill>
              </a:rPr>
              <a:t>lack of written records</a:t>
            </a:r>
            <a:r>
              <a:rPr lang="en-US" sz="1900" b="1" dirty="0" smtClean="0"/>
              <a:t>, Japanese history can only be traced back a little over 2,000 years.  Japan’s culture </a:t>
            </a:r>
            <a:r>
              <a:rPr lang="en-US" sz="1900" b="1" u="sng" dirty="0" smtClean="0">
                <a:solidFill>
                  <a:srgbClr val="B45EC7"/>
                </a:solidFill>
              </a:rPr>
              <a:t>borrowed heavily</a:t>
            </a:r>
            <a:r>
              <a:rPr lang="en-US" sz="1900" b="1" dirty="0" smtClean="0"/>
              <a:t> from the Chinese and soon made their culture their own.  </a:t>
            </a:r>
            <a:endParaRPr lang="en-US" sz="1900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185" y="2952695"/>
            <a:ext cx="5429516" cy="3693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61565"/>
            <a:ext cx="9144000" cy="4884304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Setting the Stage:</a:t>
            </a:r>
            <a:endParaRPr lang="en-US" sz="2400" dirty="0" smtClean="0"/>
          </a:p>
          <a:p>
            <a:pPr marL="863600" lvl="1" indent="-514350">
              <a:buFont typeface="+mj-lt"/>
              <a:buAutoNum type="alphaLcPeriod"/>
            </a:pPr>
            <a:r>
              <a:rPr lang="en-US" sz="1700" dirty="0" smtClean="0"/>
              <a:t>Japan lies just </a:t>
            </a:r>
            <a:r>
              <a:rPr lang="en-US" sz="1700" b="1" u="sng" dirty="0" smtClean="0">
                <a:solidFill>
                  <a:schemeClr val="accent4"/>
                </a:solidFill>
              </a:rPr>
              <a:t>east</a:t>
            </a:r>
            <a:r>
              <a:rPr lang="en-US" sz="1700" dirty="0" smtClean="0"/>
              <a:t> of </a:t>
            </a:r>
            <a:r>
              <a:rPr lang="en-US" sz="1700" b="1" u="sng" dirty="0" smtClean="0">
                <a:solidFill>
                  <a:srgbClr val="B45EC7"/>
                </a:solidFill>
              </a:rPr>
              <a:t>China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1700" dirty="0" smtClean="0"/>
              <a:t>Japan got its name from Chinese word “</a:t>
            </a:r>
            <a:r>
              <a:rPr lang="en-US" sz="1700" b="1" u="sng" dirty="0" err="1" smtClean="0">
                <a:solidFill>
                  <a:srgbClr val="B45EC7"/>
                </a:solidFill>
              </a:rPr>
              <a:t>ri-ben</a:t>
            </a:r>
            <a:r>
              <a:rPr lang="en-US" sz="1700" dirty="0" smtClean="0"/>
              <a:t>” which means “land of the </a:t>
            </a:r>
            <a:r>
              <a:rPr lang="en-US" sz="1700" b="1" u="sng" dirty="0" smtClean="0">
                <a:solidFill>
                  <a:srgbClr val="B45EC7"/>
                </a:solidFill>
              </a:rPr>
              <a:t>rising sun</a:t>
            </a:r>
            <a:r>
              <a:rPr lang="en-US" sz="1700" dirty="0" smtClean="0"/>
              <a:t>”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1700" dirty="0" smtClean="0"/>
              <a:t>Japan has </a:t>
            </a:r>
            <a:r>
              <a:rPr lang="en-US" sz="1700" b="1" u="sng" dirty="0" smtClean="0">
                <a:solidFill>
                  <a:srgbClr val="B45EC7"/>
                </a:solidFill>
              </a:rPr>
              <a:t>borrowed</a:t>
            </a:r>
            <a:r>
              <a:rPr lang="en-US" sz="1700" dirty="0" smtClean="0"/>
              <a:t> ideas, institutions, and culture </a:t>
            </a:r>
            <a:r>
              <a:rPr lang="en-US" sz="1700" b="1" u="sng" dirty="0" smtClean="0">
                <a:solidFill>
                  <a:srgbClr val="B45EC7"/>
                </a:solidFill>
              </a:rPr>
              <a:t>from China</a:t>
            </a:r>
            <a:r>
              <a:rPr lang="en-US" sz="1700" dirty="0" smtClean="0"/>
              <a:t> for thousands of years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1700" dirty="0" smtClean="0"/>
              <a:t>Japanese culture is </a:t>
            </a:r>
            <a:r>
              <a:rPr lang="en-US" sz="1700" b="1" u="sng" dirty="0" smtClean="0">
                <a:solidFill>
                  <a:srgbClr val="B45EC7"/>
                </a:solidFill>
              </a:rPr>
              <a:t>not as old</a:t>
            </a:r>
            <a:r>
              <a:rPr lang="en-US" sz="1700" dirty="0" smtClean="0"/>
              <a:t> as China’s but is still very rich and unique</a:t>
            </a:r>
            <a:endParaRPr lang="en-US" sz="17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878" y="3868004"/>
            <a:ext cx="3996641" cy="2651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East Asia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084" y="1725992"/>
            <a:ext cx="4851188" cy="4928807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rot="10800000" flipV="1">
            <a:off x="6637540" y="1725992"/>
            <a:ext cx="1965306" cy="135188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61565"/>
            <a:ext cx="9144000" cy="4884304"/>
          </a:xfrm>
        </p:spPr>
        <p:txBody>
          <a:bodyPr/>
          <a:lstStyle/>
          <a:p>
            <a:pPr marL="514350" lvl="0" indent="-514350">
              <a:buFont typeface="+mj-lt"/>
              <a:buAutoNum type="arabicPeriod" startAt="2"/>
            </a:pPr>
            <a:r>
              <a:rPr lang="en-US" b="1" dirty="0" smtClean="0"/>
              <a:t>Geography of Japan</a:t>
            </a:r>
            <a:endParaRPr lang="en-US" sz="2400" dirty="0" smtClean="0"/>
          </a:p>
          <a:p>
            <a:pPr marL="863600" lvl="1" indent="-514350">
              <a:buFont typeface="+mj-lt"/>
              <a:buAutoNum type="alphaLcPeriod"/>
            </a:pPr>
            <a:r>
              <a:rPr lang="en-US" sz="1850" dirty="0" smtClean="0"/>
              <a:t>Japan is made up of </a:t>
            </a:r>
            <a:r>
              <a:rPr lang="en-US" sz="1850" b="1" u="sng" dirty="0" smtClean="0">
                <a:solidFill>
                  <a:srgbClr val="B45EC7"/>
                </a:solidFill>
              </a:rPr>
              <a:t>4,000</a:t>
            </a:r>
            <a:r>
              <a:rPr lang="en-US" sz="1850" dirty="0" smtClean="0"/>
              <a:t> islands which makes it an archipelago; </a:t>
            </a:r>
            <a:r>
              <a:rPr lang="en-US" sz="1850" b="1" u="sng" dirty="0" smtClean="0">
                <a:solidFill>
                  <a:srgbClr val="B45EC7"/>
                </a:solidFill>
              </a:rPr>
              <a:t>1,200</a:t>
            </a:r>
            <a:r>
              <a:rPr lang="en-US" sz="1850" dirty="0" smtClean="0"/>
              <a:t> miles long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1850" dirty="0" smtClean="0"/>
              <a:t>Historically, the Japanese have lived on the four largest islands: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b="1" u="sng" dirty="0" smtClean="0">
                <a:solidFill>
                  <a:srgbClr val="B45EC7"/>
                </a:solidFill>
              </a:rPr>
              <a:t>Hokkaido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pPr marL="1200150" lvl="2" indent="-514350">
              <a:buFont typeface="+mj-lt"/>
              <a:buAutoNum type="romanLcPeriod"/>
            </a:pPr>
            <a:r>
              <a:rPr lang="en-US" b="1" u="sng" dirty="0" smtClean="0">
                <a:solidFill>
                  <a:srgbClr val="B45EC7"/>
                </a:solidFill>
              </a:rPr>
              <a:t>Honshu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pPr marL="1200150" lvl="2" indent="-514350">
              <a:buFont typeface="+mj-lt"/>
              <a:buAutoNum type="romanLcPeriod"/>
            </a:pPr>
            <a:r>
              <a:rPr lang="en-US" b="1" u="sng" dirty="0" smtClean="0">
                <a:solidFill>
                  <a:srgbClr val="B45EC7"/>
                </a:solidFill>
              </a:rPr>
              <a:t>Shikoku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pPr marL="1200150" lvl="2" indent="-514350">
              <a:buFont typeface="+mj-lt"/>
              <a:buAutoNum type="romanLcPeriod"/>
            </a:pPr>
            <a:r>
              <a:rPr lang="en-US" b="1" u="sng" dirty="0" smtClean="0">
                <a:solidFill>
                  <a:srgbClr val="B45EC7"/>
                </a:solidFill>
              </a:rPr>
              <a:t>Kyushu </a:t>
            </a:r>
            <a:endParaRPr lang="en-US" sz="2000" b="1" u="sng" dirty="0" smtClean="0">
              <a:solidFill>
                <a:srgbClr val="B45EC7"/>
              </a:solidFill>
            </a:endParaRPr>
          </a:p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lum bright="-14000"/>
          </a:blip>
          <a:srcRect/>
          <a:stretch>
            <a:fillRect/>
          </a:stretch>
        </p:blipFill>
        <p:spPr bwMode="auto">
          <a:xfrm>
            <a:off x="4640611" y="3126804"/>
            <a:ext cx="2988851" cy="344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81437" y="1761565"/>
            <a:ext cx="9325437" cy="4884304"/>
          </a:xfrm>
        </p:spPr>
        <p:txBody>
          <a:bodyPr/>
          <a:lstStyle/>
          <a:p>
            <a:pPr marL="863600" lvl="1" indent="-514350">
              <a:buFont typeface="+mj-lt"/>
              <a:buAutoNum type="alphaLcPeriod" startAt="3"/>
            </a:pPr>
            <a:r>
              <a:rPr lang="en-US" sz="2000" dirty="0" smtClean="0"/>
              <a:t>Southern Japan has a </a:t>
            </a:r>
            <a:r>
              <a:rPr lang="en-US" sz="2000" b="1" u="sng" dirty="0" smtClean="0">
                <a:solidFill>
                  <a:srgbClr val="B45EC7"/>
                </a:solidFill>
              </a:rPr>
              <a:t>mild climate</a:t>
            </a:r>
            <a:r>
              <a:rPr lang="en-US" sz="2000" dirty="0" smtClean="0"/>
              <a:t> with plenty of </a:t>
            </a:r>
            <a:r>
              <a:rPr lang="en-US" sz="2000" b="1" u="sng" dirty="0" smtClean="0">
                <a:solidFill>
                  <a:srgbClr val="B45EC7"/>
                </a:solidFill>
              </a:rPr>
              <a:t>rainfall</a:t>
            </a:r>
          </a:p>
          <a:p>
            <a:pPr marL="863600" lvl="1" indent="-514350">
              <a:buFont typeface="+mj-lt"/>
              <a:buAutoNum type="alphaLcPeriod" startAt="3"/>
            </a:pPr>
            <a:r>
              <a:rPr lang="en-US" sz="2000" dirty="0" smtClean="0"/>
              <a:t>Japan is very </a:t>
            </a:r>
            <a:r>
              <a:rPr lang="en-US" sz="1900" b="1" u="sng" dirty="0" smtClean="0">
                <a:solidFill>
                  <a:srgbClr val="B45EC7"/>
                </a:solidFill>
              </a:rPr>
              <a:t>mountainous</a:t>
            </a:r>
            <a:r>
              <a:rPr lang="en-US" sz="2000" dirty="0" smtClean="0"/>
              <a:t>; roughly only </a:t>
            </a:r>
            <a:r>
              <a:rPr lang="en-US" sz="2000" b="1" u="sng" dirty="0" smtClean="0">
                <a:solidFill>
                  <a:srgbClr val="B45EC7"/>
                </a:solidFill>
              </a:rPr>
              <a:t>12</a:t>
            </a:r>
            <a:r>
              <a:rPr lang="en-US" sz="2000" dirty="0" smtClean="0"/>
              <a:t>% of the land is suitable for farming</a:t>
            </a:r>
          </a:p>
          <a:p>
            <a:pPr marL="863600" lvl="1" indent="-514350">
              <a:buFont typeface="+mj-lt"/>
              <a:buAutoNum type="alphaLcPeriod" startAt="3"/>
            </a:pPr>
            <a:r>
              <a:rPr lang="en-US" sz="2000" b="1" u="sng" dirty="0" smtClean="0">
                <a:solidFill>
                  <a:srgbClr val="B45EC7"/>
                </a:solidFill>
              </a:rPr>
              <a:t>Natural resources</a:t>
            </a:r>
            <a:r>
              <a:rPr lang="en-US" sz="2000" dirty="0" smtClean="0"/>
              <a:t> are in short supply (coal, oil, iron ore)</a:t>
            </a:r>
          </a:p>
          <a:p>
            <a:pPr marL="863600" lvl="1" indent="-514350">
              <a:buFont typeface="+mj-lt"/>
              <a:buAutoNum type="alphaLcPeriod" startAt="3"/>
            </a:pPr>
            <a:r>
              <a:rPr lang="en-US" sz="2000" dirty="0" smtClean="0"/>
              <a:t>Tropical storms called </a:t>
            </a:r>
            <a:r>
              <a:rPr lang="en-US" sz="2000" b="1" u="sng" dirty="0" smtClean="0">
                <a:solidFill>
                  <a:srgbClr val="B45EC7"/>
                </a:solidFill>
              </a:rPr>
              <a:t>typhoons</a:t>
            </a:r>
            <a:r>
              <a:rPr lang="en-US" sz="2000" dirty="0" smtClean="0"/>
              <a:t> can occur during late summer and early fall</a:t>
            </a:r>
          </a:p>
          <a:p>
            <a:pPr marL="863600" lvl="1" indent="-514350">
              <a:buFont typeface="+mj-lt"/>
              <a:buAutoNum type="alphaLcPeriod" startAt="3"/>
            </a:pPr>
            <a:r>
              <a:rPr lang="en-US" sz="2000" b="1" u="sng" dirty="0" smtClean="0">
                <a:solidFill>
                  <a:srgbClr val="B45EC7"/>
                </a:solidFill>
              </a:rPr>
              <a:t>Earthquakes</a:t>
            </a:r>
            <a:r>
              <a:rPr lang="en-US" sz="2000" dirty="0" smtClean="0"/>
              <a:t> and </a:t>
            </a:r>
            <a:r>
              <a:rPr lang="en-US" sz="2000" b="1" u="sng" dirty="0" smtClean="0">
                <a:solidFill>
                  <a:srgbClr val="B45EC7"/>
                </a:solidFill>
              </a:rPr>
              <a:t>tidal</a:t>
            </a:r>
            <a:r>
              <a:rPr lang="en-US" sz="2000" dirty="0" smtClean="0"/>
              <a:t> waves are also dangerous threats to the islands</a:t>
            </a:r>
          </a:p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8678" y="3935413"/>
            <a:ext cx="3932114" cy="24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3158" y="3935412"/>
            <a:ext cx="3605671" cy="24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61565"/>
            <a:ext cx="9144000" cy="4884304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3"/>
            </a:pPr>
            <a:r>
              <a:rPr lang="en-US" b="1" dirty="0" smtClean="0"/>
              <a:t>Early Japan</a:t>
            </a:r>
            <a:endParaRPr lang="en-US" sz="2400" dirty="0" smtClean="0"/>
          </a:p>
          <a:p>
            <a:pPr marL="863600" lvl="1" indent="-514350">
              <a:buFont typeface="+mj-lt"/>
              <a:buAutoNum type="alphaLcPeriod"/>
            </a:pPr>
            <a:r>
              <a:rPr lang="en-US" sz="2000" dirty="0" smtClean="0"/>
              <a:t>Japanese culture is very old, however first </a:t>
            </a:r>
            <a:r>
              <a:rPr lang="en-US" sz="1900" b="1" u="sng" dirty="0" smtClean="0">
                <a:solidFill>
                  <a:srgbClr val="B45EC7"/>
                </a:solidFill>
              </a:rPr>
              <a:t>written records</a:t>
            </a:r>
            <a:r>
              <a:rPr lang="en-US" sz="2000" dirty="0" smtClean="0"/>
              <a:t> only date back to </a:t>
            </a:r>
            <a:r>
              <a:rPr lang="en-US" sz="2000" b="1" u="sng" dirty="0" smtClean="0">
                <a:solidFill>
                  <a:srgbClr val="B45EC7"/>
                </a:solidFill>
              </a:rPr>
              <a:t>1</a:t>
            </a:r>
            <a:r>
              <a:rPr lang="en-US" sz="2000" b="1" u="sng" baseline="30000" dirty="0" smtClean="0">
                <a:solidFill>
                  <a:srgbClr val="B45EC7"/>
                </a:solidFill>
              </a:rPr>
              <a:t>st</a:t>
            </a:r>
            <a:r>
              <a:rPr lang="en-US" sz="2000" dirty="0" smtClean="0"/>
              <a:t> Century B.C.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2000" dirty="0" smtClean="0"/>
              <a:t>During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century B.C., Japan was </a:t>
            </a:r>
            <a:r>
              <a:rPr lang="en-US" sz="2000" b="1" u="sng" dirty="0" smtClean="0">
                <a:solidFill>
                  <a:srgbClr val="B45EC7"/>
                </a:solidFill>
              </a:rPr>
              <a:t>not unified</a:t>
            </a:r>
            <a:r>
              <a:rPr lang="en-US" sz="2000" dirty="0" smtClean="0"/>
              <a:t> as a nation; hundreds of clans controlled their own territories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2000" b="1" u="sng" dirty="0" smtClean="0">
                <a:solidFill>
                  <a:srgbClr val="B45EC7"/>
                </a:solidFill>
              </a:rPr>
              <a:t>Yamato</a:t>
            </a:r>
            <a:r>
              <a:rPr lang="en-US" sz="2000" dirty="0" smtClean="0"/>
              <a:t> clan established itself as the leading clan by 400 A.D.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1700" dirty="0" smtClean="0"/>
              <a:t>Yamato chiefs called themselves </a:t>
            </a:r>
            <a:r>
              <a:rPr lang="en-US" sz="1700" b="1" u="sng" dirty="0" smtClean="0">
                <a:solidFill>
                  <a:srgbClr val="B45EC7"/>
                </a:solidFill>
              </a:rPr>
              <a:t>emperors</a:t>
            </a:r>
            <a:r>
              <a:rPr lang="en-US" sz="1700" dirty="0" smtClean="0"/>
              <a:t>; gradually accepted into Japanese culture</a:t>
            </a:r>
          </a:p>
          <a:p>
            <a:pPr marL="863600" lvl="1" indent="-514350">
              <a:buFont typeface="+mj-lt"/>
              <a:buAutoNum type="alphaLcPeriod"/>
            </a:pPr>
            <a:r>
              <a:rPr lang="en-US" sz="1900" dirty="0" smtClean="0"/>
              <a:t>When one clan was defeated, the winning clan </a:t>
            </a:r>
            <a:r>
              <a:rPr lang="en-US" sz="1900" b="1" u="sng" dirty="0" smtClean="0">
                <a:solidFill>
                  <a:srgbClr val="B45EC7"/>
                </a:solidFill>
              </a:rPr>
              <a:t>claimed control</a:t>
            </a:r>
            <a:r>
              <a:rPr lang="en-US" sz="1900" dirty="0" smtClean="0"/>
              <a:t> of the emperor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61565"/>
            <a:ext cx="9144000" cy="4884304"/>
          </a:xfrm>
        </p:spPr>
        <p:txBody>
          <a:bodyPr/>
          <a:lstStyle/>
          <a:p>
            <a:pPr marL="863600" lvl="1" indent="-514350">
              <a:buFont typeface="+mj-lt"/>
              <a:buAutoNum type="alphaLcPeriod" startAt="6"/>
            </a:pPr>
            <a:r>
              <a:rPr lang="en-US" sz="2300" dirty="0" smtClean="0"/>
              <a:t>Each clan worshipped its own </a:t>
            </a:r>
            <a:r>
              <a:rPr lang="en-US" sz="2300" b="1" u="sng" dirty="0" smtClean="0">
                <a:solidFill>
                  <a:srgbClr val="B45EC7"/>
                </a:solidFill>
              </a:rPr>
              <a:t>gods</a:t>
            </a:r>
            <a:r>
              <a:rPr lang="en-US" sz="2300" dirty="0" smtClean="0"/>
              <a:t> and </a:t>
            </a:r>
            <a:r>
              <a:rPr lang="en-US" sz="2300" b="1" u="sng" dirty="0" smtClean="0">
                <a:solidFill>
                  <a:srgbClr val="B45EC7"/>
                </a:solidFill>
              </a:rPr>
              <a:t>goddesses</a:t>
            </a:r>
            <a:r>
              <a:rPr lang="en-US" sz="2300" dirty="0" smtClean="0"/>
              <a:t> </a:t>
            </a:r>
          </a:p>
          <a:p>
            <a:pPr marL="863600" lvl="1" indent="-514350">
              <a:buFont typeface="+mj-lt"/>
              <a:buAutoNum type="alphaLcPeriod" startAt="6"/>
            </a:pPr>
            <a:r>
              <a:rPr lang="en-US" sz="2300" dirty="0" smtClean="0"/>
              <a:t>Beliefs combined to form Japan’s earliest religion: </a:t>
            </a:r>
            <a:r>
              <a:rPr lang="en-US" sz="2300" b="1" u="sng" dirty="0" smtClean="0">
                <a:solidFill>
                  <a:srgbClr val="B45EC7"/>
                </a:solidFill>
              </a:rPr>
              <a:t>Shinto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Shinto meant “</a:t>
            </a:r>
            <a:r>
              <a:rPr lang="en-US" sz="1900" b="1" u="sng" dirty="0" smtClean="0">
                <a:solidFill>
                  <a:srgbClr val="B45EC7"/>
                </a:solidFill>
              </a:rPr>
              <a:t>way of the gods</a:t>
            </a:r>
            <a:r>
              <a:rPr lang="en-US" sz="1900" dirty="0" smtClean="0"/>
              <a:t>”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Shinto was based on </a:t>
            </a:r>
            <a:r>
              <a:rPr lang="en-US" sz="1900" b="1" u="sng" dirty="0" smtClean="0">
                <a:solidFill>
                  <a:srgbClr val="B45EC7"/>
                </a:solidFill>
              </a:rPr>
              <a:t>respect</a:t>
            </a:r>
            <a:r>
              <a:rPr lang="en-US" sz="1900" dirty="0" smtClean="0"/>
              <a:t> for forces of </a:t>
            </a:r>
            <a:r>
              <a:rPr lang="en-US" sz="1900" b="1" u="sng" dirty="0" smtClean="0">
                <a:solidFill>
                  <a:srgbClr val="B45EC7"/>
                </a:solidFill>
              </a:rPr>
              <a:t>nature</a:t>
            </a:r>
            <a:r>
              <a:rPr lang="en-US" sz="1900" dirty="0" smtClean="0"/>
              <a:t> and worship of </a:t>
            </a:r>
            <a:r>
              <a:rPr lang="en-US" sz="1900" b="1" u="sng" dirty="0" smtClean="0">
                <a:solidFill>
                  <a:srgbClr val="B45EC7"/>
                </a:solidFill>
              </a:rPr>
              <a:t>ancestors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1900" dirty="0" smtClean="0"/>
              <a:t>Worshipers believed in “</a:t>
            </a:r>
            <a:r>
              <a:rPr lang="en-US" sz="1900" b="1" u="sng" dirty="0" err="1" smtClean="0">
                <a:solidFill>
                  <a:srgbClr val="B45EC7"/>
                </a:solidFill>
              </a:rPr>
              <a:t>kami</a:t>
            </a:r>
            <a:r>
              <a:rPr lang="en-US" sz="1900" dirty="0" smtClean="0"/>
              <a:t>” or divine spirits that dwelled in nature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8609" y="3816434"/>
            <a:ext cx="2281174" cy="3041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61565"/>
            <a:ext cx="9144000" cy="4884304"/>
          </a:xfrm>
        </p:spPr>
        <p:txBody>
          <a:bodyPr/>
          <a:lstStyle/>
          <a:p>
            <a:pPr marL="514350" lvl="0" indent="-514350">
              <a:buFont typeface="+mj-lt"/>
              <a:buAutoNum type="arabicPeriod" startAt="4"/>
            </a:pPr>
            <a:r>
              <a:rPr lang="en-US" b="1" dirty="0" smtClean="0"/>
              <a:t>Japanese Culture</a:t>
            </a:r>
            <a:endParaRPr lang="en-US" sz="2400" dirty="0" smtClean="0"/>
          </a:p>
          <a:p>
            <a:pPr marL="863600" lvl="1" indent="-514350">
              <a:buFont typeface="+mj-lt"/>
              <a:buAutoNum type="alphaLcPeriod"/>
            </a:pPr>
            <a:r>
              <a:rPr lang="en-US" sz="2800" b="1" dirty="0" smtClean="0"/>
              <a:t>Buddhism </a:t>
            </a:r>
            <a:endParaRPr lang="en-US" sz="2400" dirty="0" smtClean="0"/>
          </a:p>
          <a:p>
            <a:pPr marL="1200150" lvl="2" indent="-514350">
              <a:buFont typeface="+mj-lt"/>
              <a:buAutoNum type="romanLcPeriod"/>
            </a:pPr>
            <a:r>
              <a:rPr lang="en-US" sz="2100" b="1" u="sng" dirty="0" smtClean="0">
                <a:solidFill>
                  <a:srgbClr val="B45EC7"/>
                </a:solidFill>
              </a:rPr>
              <a:t>Korean travelers</a:t>
            </a:r>
            <a:r>
              <a:rPr lang="en-US" sz="2100" dirty="0" smtClean="0"/>
              <a:t> brought Buddhism; was officially accepted by Japanese imperial court in mid-</a:t>
            </a:r>
            <a:r>
              <a:rPr lang="en-US" sz="2100" b="1" u="sng" dirty="0" smtClean="0">
                <a:solidFill>
                  <a:srgbClr val="B45EC7"/>
                </a:solidFill>
              </a:rPr>
              <a:t>700</a:t>
            </a:r>
            <a:r>
              <a:rPr lang="en-US" sz="2100" dirty="0" smtClean="0"/>
              <a:t>s.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2100" dirty="0" smtClean="0"/>
              <a:t>Buddhism spread but Japanese </a:t>
            </a:r>
            <a:r>
              <a:rPr lang="en-US" sz="2100" b="1" u="sng" dirty="0" smtClean="0">
                <a:solidFill>
                  <a:srgbClr val="B45EC7"/>
                </a:solidFill>
              </a:rPr>
              <a:t>never abandoned</a:t>
            </a:r>
            <a:r>
              <a:rPr lang="en-US" sz="2100" dirty="0" smtClean="0"/>
              <a:t> Shinto 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2000" dirty="0" smtClean="0"/>
              <a:t>Some Buddhist rituals became Shinto rituals and some Shinto gods and goddesses were worshiped in </a:t>
            </a:r>
            <a:r>
              <a:rPr lang="en-US" sz="2000" b="1" u="sng" dirty="0" smtClean="0">
                <a:solidFill>
                  <a:srgbClr val="B45EC7"/>
                </a:solidFill>
              </a:rPr>
              <a:t>Buddhist temples</a:t>
            </a:r>
            <a:r>
              <a:rPr lang="en-US" sz="2000" dirty="0" smtClean="0"/>
              <a:t>.</a:t>
            </a:r>
          </a:p>
          <a:p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8891" y="4430569"/>
            <a:ext cx="2068297" cy="2215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Japan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22672" y="1761565"/>
            <a:ext cx="9366672" cy="4884304"/>
          </a:xfrm>
        </p:spPr>
        <p:txBody>
          <a:bodyPr>
            <a:normAutofit/>
          </a:bodyPr>
          <a:lstStyle/>
          <a:p>
            <a:pPr marL="863600" lvl="1" indent="-514350">
              <a:buFont typeface="+mj-lt"/>
              <a:buAutoNum type="alphaLcPeriod" startAt="2"/>
            </a:pPr>
            <a:r>
              <a:rPr lang="en-US" sz="2800" b="1" dirty="0" smtClean="0"/>
              <a:t>Borrowing from China</a:t>
            </a:r>
            <a:endParaRPr lang="en-US" sz="2400" dirty="0" smtClean="0"/>
          </a:p>
          <a:p>
            <a:pPr marL="1200150" lvl="2" indent="-514350">
              <a:buFont typeface="+mj-lt"/>
              <a:buAutoNum type="romanLcPeriod"/>
            </a:pPr>
            <a:r>
              <a:rPr lang="en-US" sz="2000" dirty="0" smtClean="0"/>
              <a:t>Interest in Buddhist ideas grew into </a:t>
            </a:r>
            <a:r>
              <a:rPr lang="en-US" sz="2000" b="1" u="sng" dirty="0" smtClean="0">
                <a:solidFill>
                  <a:srgbClr val="B45EC7"/>
                </a:solidFill>
              </a:rPr>
              <a:t>enthusiasm for</a:t>
            </a:r>
            <a:r>
              <a:rPr lang="en-US" sz="2000" dirty="0" smtClean="0"/>
              <a:t> all things </a:t>
            </a:r>
            <a:r>
              <a:rPr lang="en-US" sz="2000" b="1" u="sng" dirty="0" smtClean="0">
                <a:solidFill>
                  <a:srgbClr val="B45EC7"/>
                </a:solidFill>
              </a:rPr>
              <a:t>Chinese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2000" b="1" u="sng" dirty="0" smtClean="0">
                <a:solidFill>
                  <a:srgbClr val="B45EC7"/>
                </a:solidFill>
              </a:rPr>
              <a:t>Prince </a:t>
            </a:r>
            <a:r>
              <a:rPr lang="en-US" sz="2000" b="1" u="sng" dirty="0" err="1" smtClean="0">
                <a:solidFill>
                  <a:srgbClr val="B45EC7"/>
                </a:solidFill>
              </a:rPr>
              <a:t>Shotoku</a:t>
            </a:r>
            <a:r>
              <a:rPr lang="en-US" sz="2000" dirty="0" smtClean="0"/>
              <a:t> (a Buddhist convert) sent first of three missions to China </a:t>
            </a:r>
          </a:p>
          <a:p>
            <a:pPr marL="1200150" lvl="2" indent="-514350">
              <a:buFont typeface="+mj-lt"/>
              <a:buAutoNum type="romanLcPeriod"/>
            </a:pPr>
            <a:r>
              <a:rPr lang="en-US" sz="2000" dirty="0" smtClean="0"/>
              <a:t>Goal was to study </a:t>
            </a:r>
            <a:r>
              <a:rPr lang="en-US" sz="2000" b="1" u="sng" dirty="0" smtClean="0">
                <a:solidFill>
                  <a:srgbClr val="B45EC7"/>
                </a:solidFill>
              </a:rPr>
              <a:t>Chinese civilization</a:t>
            </a:r>
          </a:p>
          <a:p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0783" y="3615345"/>
            <a:ext cx="1708369" cy="303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445" y="3615345"/>
            <a:ext cx="2982799" cy="303052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6266728" y="4551913"/>
            <a:ext cx="917761" cy="1761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fusion">
  <a:themeElements>
    <a:clrScheme name="Infusion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Infusion">
      <a:majorFont>
        <a:latin typeface="Mistral"/>
        <a:ea typeface=""/>
        <a:cs typeface=""/>
        <a:font script="Jpan" typeface="ＭＳ Ｐ明朝"/>
      </a:majorFont>
      <a:minorFont>
        <a:latin typeface="Candara"/>
        <a:ea typeface=""/>
        <a:cs typeface=""/>
        <a:font script="Jpan" typeface="メイリオ"/>
      </a:minorFont>
    </a:fontScheme>
    <a:fmtScheme name="Infus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300000"/>
                <a:lumMod val="125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135000"/>
              </a:schemeClr>
            </a:duotone>
          </a:blip>
          <a:tile tx="0" ty="0" sx="40000" sy="40000" flip="none" algn="tl"/>
        </a:blipFill>
      </a:fillStyleLst>
      <a:lnStyleLst>
        <a:ln w="38100" cap="flat" cmpd="sng" algn="ctr">
          <a:solidFill>
            <a:schemeClr val="phClr">
              <a:alpha val="70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>
              <a:alpha val="50000"/>
            </a:schemeClr>
          </a:solidFill>
          <a:prstDash val="solid"/>
          <a:miter/>
        </a:ln>
        <a:ln w="88900" cap="flat" cmpd="sng" algn="ctr">
          <a:solidFill>
            <a:schemeClr val="phClr">
              <a:alpha val="4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r="13500000">
              <a:srgbClr val="000000">
                <a:alpha val="50000"/>
              </a:srgbClr>
            </a:innerShdw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Infusion.thmx</Template>
  <TotalTime>146</TotalTime>
  <Words>766</Words>
  <Application>Microsoft Macintosh PowerPoint</Application>
  <PresentationFormat>On-screen Show (4:3)</PresentationFormat>
  <Paragraphs>84</Paragraphs>
  <Slides>16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Infusion</vt:lpstr>
      <vt:lpstr>Ancient  China &amp; Japan</vt:lpstr>
      <vt:lpstr>Early Japan</vt:lpstr>
      <vt:lpstr>East Asia</vt:lpstr>
      <vt:lpstr>Early Japan</vt:lpstr>
      <vt:lpstr>Early Japan</vt:lpstr>
      <vt:lpstr>Early Japan</vt:lpstr>
      <vt:lpstr>Early Japan</vt:lpstr>
      <vt:lpstr>Early Japan</vt:lpstr>
      <vt:lpstr>Early Japan</vt:lpstr>
      <vt:lpstr>Early Japan</vt:lpstr>
      <vt:lpstr>Early Japan</vt:lpstr>
      <vt:lpstr>Early Japan</vt:lpstr>
      <vt:lpstr>Early Japan</vt:lpstr>
      <vt:lpstr>Slide 14</vt:lpstr>
      <vt:lpstr>Early Japan</vt:lpstr>
      <vt:lpstr>Early Japan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Ancient China &amp; Japan</dc:title>
  <dc:creator>Karl Sagan</dc:creator>
  <cp:lastModifiedBy>Jessica Taylor</cp:lastModifiedBy>
  <cp:revision>6</cp:revision>
  <dcterms:created xsi:type="dcterms:W3CDTF">2012-09-18T13:09:35Z</dcterms:created>
  <dcterms:modified xsi:type="dcterms:W3CDTF">2012-09-18T13:11:11Z</dcterms:modified>
</cp:coreProperties>
</file>