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73" r:id="rId3"/>
    <p:sldId id="257" r:id="rId4"/>
    <p:sldId id="258" r:id="rId5"/>
    <p:sldId id="259" r:id="rId6"/>
    <p:sldId id="261" r:id="rId7"/>
    <p:sldId id="262" r:id="rId8"/>
    <p:sldId id="279" r:id="rId9"/>
    <p:sldId id="263" r:id="rId10"/>
    <p:sldId id="276" r:id="rId11"/>
    <p:sldId id="290" r:id="rId12"/>
    <p:sldId id="260" r:id="rId13"/>
    <p:sldId id="272" r:id="rId14"/>
    <p:sldId id="280" r:id="rId15"/>
    <p:sldId id="275" r:id="rId16"/>
    <p:sldId id="277" r:id="rId17"/>
    <p:sldId id="283" r:id="rId18"/>
    <p:sldId id="271" r:id="rId19"/>
    <p:sldId id="266" r:id="rId20"/>
    <p:sldId id="281" r:id="rId21"/>
    <p:sldId id="285" r:id="rId22"/>
    <p:sldId id="264" r:id="rId23"/>
    <p:sldId id="265" r:id="rId24"/>
    <p:sldId id="289" r:id="rId25"/>
    <p:sldId id="286" r:id="rId26"/>
    <p:sldId id="288" r:id="rId27"/>
    <p:sldId id="269" r:id="rId28"/>
    <p:sldId id="267" r:id="rId29"/>
    <p:sldId id="268" r:id="rId30"/>
    <p:sldId id="287" r:id="rId31"/>
    <p:sldId id="270" r:id="rId32"/>
    <p:sldId id="291" r:id="rId33"/>
    <p:sldId id="274" r:id="rId34"/>
    <p:sldId id="278" r:id="rId35"/>
    <p:sldId id="282" r:id="rId36"/>
    <p:sldId id="284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3300"/>
    <a:srgbClr val="000099"/>
    <a:srgbClr val="FF0066"/>
    <a:srgbClr val="FF6600"/>
    <a:srgbClr val="006600"/>
  </p:clrMru>
  <p:extLst>
    <p:ext uri="{E76CE94A-603C-4142-B9EB-6D1370010A27}">
      <p14:discardImageEditData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04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CE6A-282C-42F5-BA13-9EE660FA67A3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1EB-5334-46E6-9992-FF13E39C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359621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CE6A-282C-42F5-BA13-9EE660FA67A3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1EB-5334-46E6-9992-FF13E39C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9939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CE6A-282C-42F5-BA13-9EE660FA67A3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1EB-5334-46E6-9992-FF13E39C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194441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CE6A-282C-42F5-BA13-9EE660FA67A3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1EB-5334-46E6-9992-FF13E39C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505076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CE6A-282C-42F5-BA13-9EE660FA67A3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1EB-5334-46E6-9992-FF13E39C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43763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CE6A-282C-42F5-BA13-9EE660FA67A3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1EB-5334-46E6-9992-FF13E39C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744505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CE6A-282C-42F5-BA13-9EE660FA67A3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1EB-5334-46E6-9992-FF13E39C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740927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CE6A-282C-42F5-BA13-9EE660FA67A3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1EB-5334-46E6-9992-FF13E39C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518813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CE6A-282C-42F5-BA13-9EE660FA67A3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1EB-5334-46E6-9992-FF13E39C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928807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CE6A-282C-42F5-BA13-9EE660FA67A3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1EB-5334-46E6-9992-FF13E39C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194968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6CE6A-282C-42F5-BA13-9EE660FA67A3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051EB-5334-46E6-9992-FF13E39C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417006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6CE6A-282C-42F5-BA13-9EE660FA67A3}" type="datetimeFigureOut">
              <a:rPr lang="en-US" smtClean="0"/>
              <a:pPr/>
              <a:t>1/3/14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051EB-5334-46E6-9992-FF13E39C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109219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jpeg"/><Relationship Id="rId3" Type="http://schemas.openxmlformats.org/officeDocument/2006/relationships/image" Target="../media/image26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gi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C00000"/>
                </a:solidFill>
                <a:latin typeface="Algerian" panose="04020705040A02060702" pitchFamily="82" charset="0"/>
              </a:rPr>
              <a:t>World History in Review</a:t>
            </a:r>
            <a:endParaRPr lang="en-US" sz="4800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World History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00246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en-US" b="1" i="1" u="sng" dirty="0">
                <a:solidFill>
                  <a:srgbClr val="0070C0"/>
                </a:solidFill>
                <a:latin typeface="Algerian" panose="04020705040A02060702" pitchFamily="82" charset="0"/>
              </a:rPr>
              <a:t>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4038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4000" b="1" dirty="0">
                <a:solidFill>
                  <a:srgbClr val="0070C0"/>
                </a:solidFill>
                <a:latin typeface="Algerian" panose="04020705040A02060702" pitchFamily="82" charset="0"/>
              </a:rPr>
              <a:t>Domes, </a:t>
            </a:r>
            <a:endParaRPr lang="en-US" sz="4000" b="1" dirty="0" smtClean="0">
              <a:solidFill>
                <a:srgbClr val="0070C0"/>
              </a:solidFill>
              <a:latin typeface="Algerian" panose="04020705040A02060702" pitchFamily="82" charset="0"/>
            </a:endParaRPr>
          </a:p>
          <a:p>
            <a:r>
              <a:rPr lang="en-US" sz="4000" b="1" dirty="0" smtClean="0">
                <a:solidFill>
                  <a:srgbClr val="0070C0"/>
                </a:solidFill>
                <a:latin typeface="Algerian" panose="04020705040A02060702" pitchFamily="82" charset="0"/>
              </a:rPr>
              <a:t>arches</a:t>
            </a:r>
            <a:r>
              <a:rPr lang="en-US" sz="4000" b="1" dirty="0">
                <a:solidFill>
                  <a:srgbClr val="0070C0"/>
                </a:solidFill>
                <a:latin typeface="Algerian" panose="04020705040A02060702" pitchFamily="82" charset="0"/>
              </a:rPr>
              <a:t>, </a:t>
            </a:r>
            <a:endParaRPr lang="en-US" sz="4000" b="1" dirty="0" smtClean="0">
              <a:solidFill>
                <a:srgbClr val="0070C0"/>
              </a:solidFill>
              <a:latin typeface="Algerian" panose="04020705040A02060702" pitchFamily="82" charset="0"/>
            </a:endParaRPr>
          </a:p>
          <a:p>
            <a:r>
              <a:rPr lang="en-US" sz="4000" b="1" dirty="0" smtClean="0">
                <a:solidFill>
                  <a:srgbClr val="0070C0"/>
                </a:solidFill>
                <a:latin typeface="Algerian" panose="04020705040A02060702" pitchFamily="82" charset="0"/>
              </a:rPr>
              <a:t>aqueducts</a:t>
            </a:r>
            <a:r>
              <a:rPr lang="en-US" sz="4000" b="1" dirty="0">
                <a:solidFill>
                  <a:srgbClr val="0070C0"/>
                </a:solidFill>
                <a:latin typeface="Algerian" panose="04020705040A02060702" pitchFamily="82" charset="0"/>
              </a:rPr>
              <a:t>, </a:t>
            </a:r>
            <a:endParaRPr lang="en-US" sz="4000" b="1" dirty="0" smtClean="0">
              <a:solidFill>
                <a:srgbClr val="0070C0"/>
              </a:solidFill>
              <a:latin typeface="Algerian" panose="04020705040A02060702" pitchFamily="82" charset="0"/>
            </a:endParaRPr>
          </a:p>
          <a:p>
            <a:r>
              <a:rPr lang="en-US" sz="4000" b="1" dirty="0" smtClean="0">
                <a:solidFill>
                  <a:srgbClr val="0070C0"/>
                </a:solidFill>
                <a:latin typeface="Algerian" panose="04020705040A02060702" pitchFamily="82" charset="0"/>
              </a:rPr>
              <a:t>Roads</a:t>
            </a:r>
          </a:p>
          <a:p>
            <a:r>
              <a:rPr lang="en-US" sz="4000" b="1" dirty="0">
                <a:solidFill>
                  <a:srgbClr val="0070C0"/>
                </a:solidFill>
                <a:latin typeface="Algerian" panose="04020705040A02060702" pitchFamily="82" charset="0"/>
              </a:rPr>
              <a:t>Cement</a:t>
            </a:r>
            <a:endParaRPr lang="en-US" sz="4000" dirty="0">
              <a:solidFill>
                <a:srgbClr val="0070C0"/>
              </a:solidFill>
              <a:latin typeface="Algerian" panose="04020705040A02060702" pitchFamily="82" charset="0"/>
            </a:endParaRPr>
          </a:p>
          <a:p>
            <a:r>
              <a:rPr lang="en-US" sz="4000" b="1" dirty="0">
                <a:solidFill>
                  <a:srgbClr val="0070C0"/>
                </a:solidFill>
                <a:latin typeface="Algerian" panose="04020705040A02060702" pitchFamily="82" charset="0"/>
              </a:rPr>
              <a:t>Coliseums</a:t>
            </a:r>
            <a:endParaRPr lang="en-US" sz="4000" dirty="0">
              <a:solidFill>
                <a:srgbClr val="0070C0"/>
              </a:solidFill>
              <a:latin typeface="Algerian" panose="04020705040A02060702" pitchFamily="82" charset="0"/>
            </a:endParaRPr>
          </a:p>
          <a:p>
            <a:r>
              <a:rPr lang="en-US" sz="4000" b="1" dirty="0">
                <a:solidFill>
                  <a:srgbClr val="0070C0"/>
                </a:solidFill>
                <a:latin typeface="Algerian" panose="04020705040A02060702" pitchFamily="82" charset="0"/>
              </a:rPr>
              <a:t>Bath houses</a:t>
            </a:r>
            <a:endParaRPr lang="en-US" sz="4000" dirty="0">
              <a:solidFill>
                <a:srgbClr val="0070C0"/>
              </a:solidFill>
              <a:latin typeface="Algerian" panose="04020705040A02060702" pitchFamily="82" charset="0"/>
            </a:endParaRPr>
          </a:p>
          <a:p>
            <a:endParaRPr lang="en-US" sz="4000" b="1" dirty="0">
              <a:solidFill>
                <a:srgbClr val="0070C0"/>
              </a:solidFill>
              <a:latin typeface="Algerian" panose="04020705040A02060702" pitchFamily="82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4191000" y="1447800"/>
            <a:ext cx="4724400" cy="41148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3883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b="1" u="sng" dirty="0" smtClean="0"/>
              <a:t>Roman Government and Laws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u="sng" dirty="0"/>
              <a:t>Government</a:t>
            </a:r>
            <a:r>
              <a:rPr lang="en-US" b="1" dirty="0"/>
              <a:t>: </a:t>
            </a:r>
            <a:endParaRPr lang="en-US" b="1" dirty="0" smtClean="0"/>
          </a:p>
          <a:p>
            <a:r>
              <a:rPr lang="en-US" b="1" dirty="0" smtClean="0"/>
              <a:t>Republic  </a:t>
            </a:r>
          </a:p>
          <a:p>
            <a:r>
              <a:rPr lang="en-US" b="1" dirty="0" smtClean="0"/>
              <a:t>Senate </a:t>
            </a:r>
          </a:p>
          <a:p>
            <a:r>
              <a:rPr lang="en-US" b="1" dirty="0"/>
              <a:t>V</a:t>
            </a:r>
            <a:r>
              <a:rPr lang="en-US" b="1" dirty="0" smtClean="0"/>
              <a:t>eto </a:t>
            </a:r>
          </a:p>
          <a:p>
            <a:r>
              <a:rPr lang="en-US" b="1" dirty="0" smtClean="0"/>
              <a:t>Roman </a:t>
            </a:r>
            <a:r>
              <a:rPr lang="en-US" b="1" dirty="0"/>
              <a:t>law and justice</a:t>
            </a:r>
            <a:endParaRPr lang="en-US" dirty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4495800" y="1600200"/>
            <a:ext cx="4419599" cy="3886199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65343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000099"/>
                </a:solidFill>
              </a:rPr>
              <a:t>Fall of The Roman Empire</a:t>
            </a:r>
            <a:endParaRPr lang="en-US" b="1" u="sng" dirty="0">
              <a:solidFill>
                <a:srgbClr val="000099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304800" y="1066800"/>
            <a:ext cx="8763000" cy="56388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89914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006600"/>
                </a:solidFill>
              </a:rPr>
              <a:t>Medieval Agricultural Revolution</a:t>
            </a:r>
            <a:endParaRPr lang="en-US" b="1" u="sng" dirty="0">
              <a:solidFill>
                <a:srgbClr val="0066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4102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dirty="0">
                <a:solidFill>
                  <a:srgbClr val="006600"/>
                </a:solidFill>
              </a:rPr>
              <a:t>The appearance of new towns was a symbol of Europe’s economic recovery</a:t>
            </a:r>
          </a:p>
          <a:p>
            <a:r>
              <a:rPr lang="en-US" dirty="0">
                <a:solidFill>
                  <a:srgbClr val="006600"/>
                </a:solidFill>
              </a:rPr>
              <a:t>This revival, which lasted from about 1000 to 1300, is called the High Middle </a:t>
            </a:r>
            <a:r>
              <a:rPr lang="en-US" dirty="0" smtClean="0">
                <a:solidFill>
                  <a:srgbClr val="006600"/>
                </a:solidFill>
              </a:rPr>
              <a:t>Ages</a:t>
            </a:r>
          </a:p>
          <a:p>
            <a:r>
              <a:rPr lang="en-US" sz="3100" dirty="0" smtClean="0">
                <a:solidFill>
                  <a:srgbClr val="006600"/>
                </a:solidFill>
              </a:rPr>
              <a:t>In </a:t>
            </a:r>
            <a:r>
              <a:rPr lang="en-US" sz="3100" dirty="0">
                <a:solidFill>
                  <a:srgbClr val="006600"/>
                </a:solidFill>
              </a:rPr>
              <a:t>1000 Europe’s economic recovery was  underway</a:t>
            </a:r>
          </a:p>
          <a:p>
            <a:r>
              <a:rPr lang="en-US" sz="3200" dirty="0">
                <a:solidFill>
                  <a:srgbClr val="006600"/>
                </a:solidFill>
              </a:rPr>
              <a:t>It began in the </a:t>
            </a:r>
            <a:r>
              <a:rPr lang="en-US" sz="3200" dirty="0" smtClean="0">
                <a:solidFill>
                  <a:srgbClr val="006600"/>
                </a:solidFill>
              </a:rPr>
              <a:t>countryside </a:t>
            </a:r>
            <a:r>
              <a:rPr lang="en-US" sz="3200" dirty="0">
                <a:solidFill>
                  <a:srgbClr val="006600"/>
                </a:solidFill>
              </a:rPr>
              <a:t>where peasants adapted </a:t>
            </a:r>
            <a:r>
              <a:rPr lang="en-US" sz="3200" b="1" dirty="0">
                <a:solidFill>
                  <a:srgbClr val="006600"/>
                </a:solidFill>
              </a:rPr>
              <a:t>new farming technologies making fields more </a:t>
            </a:r>
            <a:r>
              <a:rPr lang="en-US" sz="3200" b="1" dirty="0" smtClean="0">
                <a:solidFill>
                  <a:srgbClr val="006600"/>
                </a:solidFill>
              </a:rPr>
              <a:t>productive</a:t>
            </a:r>
            <a:endParaRPr lang="en-US" b="1" dirty="0" smtClean="0">
              <a:solidFill>
                <a:srgbClr val="006600"/>
              </a:solidFill>
            </a:endParaRPr>
          </a:p>
          <a:p>
            <a:pPr lvl="0"/>
            <a:r>
              <a:rPr lang="en-US" dirty="0">
                <a:solidFill>
                  <a:srgbClr val="006600"/>
                </a:solidFill>
              </a:rPr>
              <a:t>By the 800’s, peasants were using </a:t>
            </a:r>
            <a:r>
              <a:rPr lang="en-US" b="1" dirty="0">
                <a:solidFill>
                  <a:srgbClr val="006600"/>
                </a:solidFill>
              </a:rPr>
              <a:t>iron plows</a:t>
            </a:r>
            <a:r>
              <a:rPr lang="en-US" dirty="0">
                <a:solidFill>
                  <a:srgbClr val="006600"/>
                </a:solidFill>
              </a:rPr>
              <a:t> that could carve deeper</a:t>
            </a:r>
          </a:p>
          <a:p>
            <a:pPr lvl="0"/>
            <a:r>
              <a:rPr lang="en-US" b="1" u="sng" dirty="0">
                <a:solidFill>
                  <a:srgbClr val="006600"/>
                </a:solidFill>
              </a:rPr>
              <a:t>New harnesses </a:t>
            </a:r>
            <a:r>
              <a:rPr lang="en-US" dirty="0">
                <a:solidFill>
                  <a:srgbClr val="006600"/>
                </a:solidFill>
              </a:rPr>
              <a:t>so they could use </a:t>
            </a:r>
            <a:r>
              <a:rPr lang="en-US" b="1" dirty="0" smtClean="0">
                <a:solidFill>
                  <a:srgbClr val="006600"/>
                </a:solidFill>
              </a:rPr>
              <a:t>horses</a:t>
            </a:r>
            <a:r>
              <a:rPr lang="en-US" dirty="0" smtClean="0">
                <a:solidFill>
                  <a:srgbClr val="006600"/>
                </a:solidFill>
              </a:rPr>
              <a:t> </a:t>
            </a:r>
            <a:r>
              <a:rPr lang="en-US" dirty="0">
                <a:solidFill>
                  <a:srgbClr val="006600"/>
                </a:solidFill>
              </a:rPr>
              <a:t>rather than </a:t>
            </a:r>
            <a:r>
              <a:rPr lang="en-US" b="1" dirty="0" smtClean="0">
                <a:solidFill>
                  <a:srgbClr val="006600"/>
                </a:solidFill>
              </a:rPr>
              <a:t>oxen</a:t>
            </a:r>
            <a:r>
              <a:rPr lang="en-US" dirty="0" smtClean="0">
                <a:solidFill>
                  <a:srgbClr val="006600"/>
                </a:solidFill>
              </a:rPr>
              <a:t> which </a:t>
            </a:r>
            <a:r>
              <a:rPr lang="en-US" dirty="0">
                <a:solidFill>
                  <a:srgbClr val="006600"/>
                </a:solidFill>
              </a:rPr>
              <a:t>would be faster and </a:t>
            </a:r>
            <a:r>
              <a:rPr lang="en-US" b="1" dirty="0">
                <a:solidFill>
                  <a:srgbClr val="006600"/>
                </a:solidFill>
              </a:rPr>
              <a:t>produce more </a:t>
            </a:r>
            <a:r>
              <a:rPr lang="en-US" b="1" dirty="0" smtClean="0">
                <a:solidFill>
                  <a:srgbClr val="006600"/>
                </a:solidFill>
              </a:rPr>
              <a:t>food</a:t>
            </a:r>
            <a:endParaRPr lang="en-US" b="1" dirty="0">
              <a:solidFill>
                <a:srgbClr val="006600"/>
              </a:solidFill>
            </a:endParaRPr>
          </a:p>
          <a:p>
            <a:r>
              <a:rPr lang="en-US" b="1" u="sng" dirty="0">
                <a:solidFill>
                  <a:srgbClr val="006600"/>
                </a:solidFill>
              </a:rPr>
              <a:t>Windmills </a:t>
            </a:r>
            <a:r>
              <a:rPr lang="en-US" dirty="0">
                <a:solidFill>
                  <a:srgbClr val="006600"/>
                </a:solidFill>
              </a:rPr>
              <a:t>were used where there were no fast moving </a:t>
            </a:r>
            <a:r>
              <a:rPr lang="en-US" dirty="0" smtClean="0">
                <a:solidFill>
                  <a:srgbClr val="006600"/>
                </a:solidFill>
              </a:rPr>
              <a:t>streams and </a:t>
            </a:r>
            <a:r>
              <a:rPr lang="en-US" dirty="0">
                <a:solidFill>
                  <a:srgbClr val="006600"/>
                </a:solidFill>
              </a:rPr>
              <a:t>would  be used to grind the peasants grain into flour </a:t>
            </a:r>
            <a:endParaRPr lang="en-US" dirty="0" smtClean="0">
              <a:solidFill>
                <a:srgbClr val="006600"/>
              </a:solidFill>
            </a:endParaRPr>
          </a:p>
          <a:p>
            <a:r>
              <a:rPr lang="en-US" b="1" u="sng" dirty="0" smtClean="0">
                <a:solidFill>
                  <a:srgbClr val="006600"/>
                </a:solidFill>
              </a:rPr>
              <a:t>Three Field System </a:t>
            </a:r>
            <a:r>
              <a:rPr lang="en-US" dirty="0" smtClean="0">
                <a:solidFill>
                  <a:srgbClr val="006600"/>
                </a:solidFill>
              </a:rPr>
              <a:t>of rotating crops to keep fields fertile</a:t>
            </a:r>
            <a:endParaRPr lang="en-US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91486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i="1" u="sng" dirty="0" smtClean="0">
                <a:solidFill>
                  <a:srgbClr val="C00000"/>
                </a:solidFill>
              </a:rPr>
              <a:t>Medieval Knights &amp; Samurai</a:t>
            </a:r>
            <a:endParaRPr lang="en-US" i="1" u="sng" dirty="0">
              <a:solidFill>
                <a:srgbClr val="C0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228600" y="1023652"/>
            <a:ext cx="8610600" cy="5681948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39338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b="1" u="sng" dirty="0" smtClean="0">
                <a:solidFill>
                  <a:srgbClr val="000099"/>
                </a:solidFill>
                <a:latin typeface="Algerian" panose="04020705040A02060702" pitchFamily="82" charset="0"/>
              </a:rPr>
              <a:t>Italian Renaissance  </a:t>
            </a:r>
            <a:endParaRPr lang="en-US" b="1" u="sng" dirty="0">
              <a:solidFill>
                <a:srgbClr val="000099"/>
              </a:solidFill>
              <a:latin typeface="Algerian" panose="04020705040A020607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143000"/>
            <a:ext cx="4419600" cy="54864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Literature</a:t>
            </a:r>
            <a:r>
              <a:rPr lang="en-US" dirty="0"/>
              <a:t>: </a:t>
            </a:r>
            <a:r>
              <a:rPr lang="en-US" dirty="0">
                <a:solidFill>
                  <a:srgbClr val="000099"/>
                </a:solidFill>
              </a:rPr>
              <a:t>Cervantes, Shakespeare, Moore, Machiavelli, </a:t>
            </a:r>
          </a:p>
          <a:p>
            <a:r>
              <a:rPr lang="en-US" b="1" dirty="0"/>
              <a:t>Inventions</a:t>
            </a:r>
            <a:r>
              <a:rPr lang="en-US" dirty="0"/>
              <a:t>: </a:t>
            </a:r>
            <a:r>
              <a:rPr lang="en-US" dirty="0" smtClean="0">
                <a:solidFill>
                  <a:srgbClr val="000099"/>
                </a:solidFill>
              </a:rPr>
              <a:t>Guttenberg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99"/>
                </a:solidFill>
              </a:rPr>
              <a:t>Printing </a:t>
            </a:r>
            <a:r>
              <a:rPr lang="en-US" dirty="0">
                <a:solidFill>
                  <a:srgbClr val="000099"/>
                </a:solidFill>
              </a:rPr>
              <a:t>Press, Newton, gravity</a:t>
            </a:r>
          </a:p>
          <a:p>
            <a:r>
              <a:rPr lang="en-US" b="1" dirty="0"/>
              <a:t>Religion</a:t>
            </a:r>
            <a:r>
              <a:rPr lang="en-US" dirty="0"/>
              <a:t>: </a:t>
            </a:r>
            <a:r>
              <a:rPr lang="en-US" dirty="0">
                <a:solidFill>
                  <a:srgbClr val="000099"/>
                </a:solidFill>
              </a:rPr>
              <a:t>Protestant Reformation, Lutheranism, Calvinism, Anglican </a:t>
            </a:r>
            <a:r>
              <a:rPr lang="en-US" dirty="0" smtClean="0">
                <a:solidFill>
                  <a:srgbClr val="000099"/>
                </a:solidFill>
              </a:rPr>
              <a:t>Church, Catholic Reformation</a:t>
            </a:r>
          </a:p>
          <a:p>
            <a:r>
              <a:rPr lang="en-US" b="1" u="sng" dirty="0" smtClean="0"/>
              <a:t>Humanism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000099"/>
                </a:solidFill>
              </a:rPr>
              <a:t>seek fulfillment in this life time, be all you can be, look to classical times</a:t>
            </a:r>
            <a:endParaRPr lang="en-US" dirty="0">
              <a:solidFill>
                <a:srgbClr val="000099"/>
              </a:solidFill>
            </a:endParaRP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5391150" y="1143001"/>
            <a:ext cx="3524250" cy="4191794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14118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86800" cy="1341438"/>
          </a:xfrm>
        </p:spPr>
        <p:txBody>
          <a:bodyPr>
            <a:normAutofit fontScale="90000"/>
          </a:bodyPr>
          <a:lstStyle/>
          <a:p>
            <a:r>
              <a:rPr lang="en-US" sz="2700" b="1" dirty="0">
                <a:solidFill>
                  <a:srgbClr val="0070C0"/>
                </a:solidFill>
                <a:latin typeface="Arial Rounded MT Bold" panose="020F0704030504030204" pitchFamily="34" charset="0"/>
              </a:rPr>
              <a:t>Art</a:t>
            </a:r>
            <a:r>
              <a:rPr lang="en-US" sz="2700" dirty="0">
                <a:solidFill>
                  <a:srgbClr val="0070C0"/>
                </a:solidFill>
                <a:latin typeface="Arial Rounded MT Bold" panose="020F0704030504030204" pitchFamily="34" charset="0"/>
              </a:rPr>
              <a:t>: perspective, art looks natural and realistic, detail, nods to ancient Rome, Da Vinci, Michelangelo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152400" y="1600200"/>
            <a:ext cx="4343400" cy="4343400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4648200" y="1600200"/>
            <a:ext cx="4038600" cy="4379167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89557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C00000"/>
                </a:solidFill>
              </a:rPr>
              <a:t>What led to the Age of Exploration? </a:t>
            </a:r>
            <a:endParaRPr lang="en-US" b="1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81400" cy="4525963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2060"/>
                </a:solidFill>
              </a:rPr>
              <a:t>God</a:t>
            </a:r>
          </a:p>
          <a:p>
            <a:r>
              <a:rPr lang="en-US" sz="5400" dirty="0" smtClean="0">
                <a:solidFill>
                  <a:srgbClr val="FFC000"/>
                </a:solidFill>
              </a:rPr>
              <a:t>Gold</a:t>
            </a:r>
            <a:r>
              <a:rPr lang="en-US" sz="5400" dirty="0" smtClean="0"/>
              <a:t> </a:t>
            </a:r>
          </a:p>
          <a:p>
            <a:r>
              <a:rPr lang="en-US" sz="5400" dirty="0" smtClean="0">
                <a:solidFill>
                  <a:srgbClr val="006600"/>
                </a:solidFill>
              </a:rPr>
              <a:t>Glory</a:t>
            </a:r>
            <a:endParaRPr lang="en-US" sz="5400" dirty="0">
              <a:solidFill>
                <a:srgbClr val="0066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3810000" y="1752600"/>
            <a:ext cx="5334000" cy="4571999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51707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/>
          <a:lstStyle/>
          <a:p>
            <a:r>
              <a:rPr lang="en-US" b="1" u="sng" dirty="0" smtClean="0">
                <a:solidFill>
                  <a:srgbClr val="00B0F0"/>
                </a:solidFill>
              </a:rPr>
              <a:t>Age of Exploration</a:t>
            </a:r>
            <a:endParaRPr lang="en-US" b="1" u="sng" dirty="0">
              <a:solidFill>
                <a:srgbClr val="00B0F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0" y="990600"/>
            <a:ext cx="9067800" cy="58674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67264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b="1" u="sng" dirty="0" smtClean="0">
                <a:solidFill>
                  <a:srgbClr val="00B050"/>
                </a:solidFill>
              </a:rPr>
              <a:t>Columbian Exchange</a:t>
            </a:r>
            <a:endParaRPr lang="en-US" b="1" u="sng" dirty="0">
              <a:solidFill>
                <a:srgbClr val="00B05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76200" y="1219200"/>
            <a:ext cx="9067800" cy="54864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94660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sz="3600" b="1" u="sng" dirty="0" smtClean="0">
                <a:solidFill>
                  <a:srgbClr val="0070C0"/>
                </a:solidFill>
              </a:rPr>
              <a:t>Comparing Paleolithic and Neolithic People</a:t>
            </a:r>
            <a:endParaRPr lang="en-US" sz="3600" b="1" u="sng" dirty="0">
              <a:solidFill>
                <a:srgbClr val="0070C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381000" y="1066800"/>
            <a:ext cx="8610599" cy="55626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93340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b="1" u="sng" dirty="0" smtClean="0">
                <a:solidFill>
                  <a:srgbClr val="000099"/>
                </a:solidFill>
              </a:rPr>
              <a:t>Triangle Trade System</a:t>
            </a:r>
            <a:endParaRPr lang="en-US" b="1" u="sng" dirty="0">
              <a:solidFill>
                <a:srgbClr val="000099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76200" y="1066800"/>
            <a:ext cx="8991600" cy="57912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6554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sz="3600" b="1" u="sng" dirty="0" smtClean="0"/>
              <a:t/>
            </a:r>
            <a:br>
              <a:rPr lang="en-US" sz="3600" b="1" u="sng" dirty="0" smtClean="0"/>
            </a:br>
            <a:r>
              <a:rPr lang="en-US" sz="3600" b="1" u="sng" dirty="0" smtClean="0">
                <a:solidFill>
                  <a:srgbClr val="C00000"/>
                </a:solidFill>
              </a:rPr>
              <a:t>Enlightenment Thinkers Influence Revolutions</a:t>
            </a:r>
            <a:r>
              <a:rPr lang="en-US" dirty="0">
                <a:solidFill>
                  <a:srgbClr val="C00000"/>
                </a:solidFill>
              </a:rPr>
              <a:t/>
            </a:r>
            <a:br>
              <a:rPr lang="en-US" dirty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709" y="1143000"/>
            <a:ext cx="4419600" cy="5486400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006600"/>
                </a:solidFill>
              </a:rPr>
              <a:t>Enlightenment Thinkers</a:t>
            </a:r>
            <a:r>
              <a:rPr lang="en-US" dirty="0" smtClean="0"/>
              <a:t>:</a:t>
            </a:r>
          </a:p>
          <a:p>
            <a:r>
              <a:rPr lang="en-US" b="1" u="sng" dirty="0">
                <a:solidFill>
                  <a:srgbClr val="0070C0"/>
                </a:solidFill>
              </a:rPr>
              <a:t>Voltaire</a:t>
            </a:r>
            <a:r>
              <a:rPr lang="en-US" b="1" dirty="0">
                <a:solidFill>
                  <a:srgbClr val="0070C0"/>
                </a:solidFill>
              </a:rPr>
              <a:t>: Freedom of speech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b="1" u="sng" dirty="0">
                <a:solidFill>
                  <a:srgbClr val="FF6600"/>
                </a:solidFill>
              </a:rPr>
              <a:t>Locke</a:t>
            </a:r>
            <a:r>
              <a:rPr lang="en-US" b="1" dirty="0">
                <a:solidFill>
                  <a:srgbClr val="FF6600"/>
                </a:solidFill>
              </a:rPr>
              <a:t>: humans have rights. Right to over throw </a:t>
            </a:r>
            <a:r>
              <a:rPr lang="en-US" b="1" dirty="0" smtClean="0">
                <a:solidFill>
                  <a:srgbClr val="FF6600"/>
                </a:solidFill>
              </a:rPr>
              <a:t>government, social contract</a:t>
            </a:r>
            <a:endParaRPr lang="en-US" dirty="0">
              <a:solidFill>
                <a:srgbClr val="FF6600"/>
              </a:solidFill>
            </a:endParaRPr>
          </a:p>
          <a:p>
            <a:r>
              <a:rPr lang="en-US" b="1" u="sng" dirty="0">
                <a:solidFill>
                  <a:srgbClr val="FF0066"/>
                </a:solidFill>
              </a:rPr>
              <a:t>Montesquieu</a:t>
            </a:r>
            <a:r>
              <a:rPr lang="en-US" b="1" dirty="0">
                <a:solidFill>
                  <a:srgbClr val="FF0066"/>
                </a:solidFill>
              </a:rPr>
              <a:t>: dividing government powers or braches of the government</a:t>
            </a:r>
            <a:endParaRPr lang="en-US" dirty="0">
              <a:solidFill>
                <a:srgbClr val="FF0066"/>
              </a:solidFill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343400" cy="4906963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006600"/>
                </a:solidFill>
              </a:rPr>
              <a:t>Revolutions: </a:t>
            </a:r>
          </a:p>
          <a:p>
            <a:r>
              <a:rPr lang="en-US" b="1" dirty="0">
                <a:solidFill>
                  <a:srgbClr val="0070C0"/>
                </a:solidFill>
              </a:rPr>
              <a:t>American Revolution 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b="1" dirty="0">
                <a:solidFill>
                  <a:srgbClr val="FF6600"/>
                </a:solidFill>
              </a:rPr>
              <a:t>French Revolution</a:t>
            </a:r>
            <a:endParaRPr lang="en-US" dirty="0">
              <a:solidFill>
                <a:srgbClr val="FF6600"/>
              </a:solidFill>
            </a:endParaRPr>
          </a:p>
          <a:p>
            <a:r>
              <a:rPr lang="en-US" b="1" dirty="0">
                <a:solidFill>
                  <a:srgbClr val="FF0066"/>
                </a:solidFill>
              </a:rPr>
              <a:t>Glorious Revolution</a:t>
            </a:r>
            <a:endParaRPr lang="en-US" dirty="0">
              <a:solidFill>
                <a:srgbClr val="FF0066"/>
              </a:solidFill>
            </a:endParaRPr>
          </a:p>
          <a:p>
            <a:r>
              <a:rPr lang="en-US" b="1" dirty="0">
                <a:solidFill>
                  <a:srgbClr val="000099"/>
                </a:solidFill>
              </a:rPr>
              <a:t>Russian Revolution</a:t>
            </a:r>
            <a:endParaRPr lang="en-US" dirty="0">
              <a:solidFill>
                <a:srgbClr val="00009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28887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  <a:latin typeface="Elephant" panose="02020904090505020303" pitchFamily="18" charset="0"/>
              </a:rPr>
              <a:t>American Revolution</a:t>
            </a:r>
            <a:endParaRPr lang="en-US" b="1" u="sng" dirty="0">
              <a:solidFill>
                <a:schemeClr val="accent6">
                  <a:lumMod val="75000"/>
                </a:schemeClr>
              </a:solidFill>
              <a:latin typeface="Elephant" panose="02020904090505020303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228601" y="1447800"/>
            <a:ext cx="8382000" cy="51054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70669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u="sng" dirty="0" smtClean="0">
                <a:solidFill>
                  <a:srgbClr val="C00000"/>
                </a:solidFill>
              </a:rPr>
              <a:t>Causes of the French </a:t>
            </a:r>
            <a:r>
              <a:rPr lang="en-US" b="1" u="sng" dirty="0" smtClean="0">
                <a:solidFill>
                  <a:srgbClr val="C00000"/>
                </a:solidFill>
              </a:rPr>
              <a:t>Revolution</a:t>
            </a:r>
            <a:endParaRPr lang="en-US" b="1" u="sng" dirty="0">
              <a:solidFill>
                <a:srgbClr val="C0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152400" y="1371600"/>
            <a:ext cx="8991600" cy="55626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41572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u="sng" dirty="0">
                <a:solidFill>
                  <a:srgbClr val="C00000"/>
                </a:solidFill>
              </a:rPr>
              <a:t>Legacy of Napoleon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763000" cy="56388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b="1" u="sng" dirty="0" smtClean="0"/>
              <a:t>Some </a:t>
            </a:r>
            <a:r>
              <a:rPr lang="en-US" b="1" u="sng" dirty="0"/>
              <a:t>of this changes / impacts in France</a:t>
            </a:r>
            <a:endParaRPr lang="en-US" b="1" dirty="0"/>
          </a:p>
          <a:p>
            <a:pPr lvl="0"/>
            <a:r>
              <a:rPr lang="en-US" dirty="0"/>
              <a:t>Napoleonic Code</a:t>
            </a:r>
          </a:p>
          <a:p>
            <a:pPr lvl="0"/>
            <a:r>
              <a:rPr lang="en-US" dirty="0"/>
              <a:t>A centralized state with a constitution  </a:t>
            </a:r>
          </a:p>
          <a:p>
            <a:pPr lvl="0"/>
            <a:r>
              <a:rPr lang="en-US" dirty="0"/>
              <a:t>Elections were  expanded</a:t>
            </a:r>
          </a:p>
          <a:p>
            <a:pPr lvl="0"/>
            <a:r>
              <a:rPr lang="en-US" dirty="0"/>
              <a:t>Many more citizens had right to  property and access to education</a:t>
            </a:r>
            <a:r>
              <a:rPr lang="en-US" b="1" dirty="0"/>
              <a:t> </a:t>
            </a:r>
            <a:endParaRPr lang="en-US" dirty="0"/>
          </a:p>
          <a:p>
            <a:pPr lvl="0"/>
            <a:r>
              <a:rPr lang="en-US" dirty="0"/>
              <a:t>The French also lost many rights promised to them</a:t>
            </a:r>
          </a:p>
          <a:p>
            <a:pPr lvl="0"/>
            <a:r>
              <a:rPr lang="en-US" b="1" u="sng" dirty="0"/>
              <a:t>Changes / impacts in Europe</a:t>
            </a:r>
            <a:endParaRPr lang="en-US" dirty="0"/>
          </a:p>
          <a:p>
            <a:pPr lvl="0"/>
            <a:r>
              <a:rPr lang="en-US" dirty="0" smtClean="0"/>
              <a:t>Spread </a:t>
            </a:r>
            <a:r>
              <a:rPr lang="en-US" dirty="0"/>
              <a:t>ideas of the</a:t>
            </a:r>
            <a:r>
              <a:rPr lang="en-US" b="1" dirty="0"/>
              <a:t> </a:t>
            </a:r>
            <a:r>
              <a:rPr lang="en-US" dirty="0"/>
              <a:t>revolution</a:t>
            </a:r>
          </a:p>
          <a:p>
            <a:pPr lvl="0"/>
            <a:r>
              <a:rPr lang="en-US" dirty="0" smtClean="0"/>
              <a:t>While </a:t>
            </a:r>
            <a:r>
              <a:rPr lang="en-US" dirty="0"/>
              <a:t>he failed to build a French Empire he did spark nationalist feelings across Europe </a:t>
            </a:r>
          </a:p>
          <a:p>
            <a:pPr lvl="0"/>
            <a:r>
              <a:rPr lang="en-US" dirty="0" smtClean="0"/>
              <a:t>The </a:t>
            </a:r>
            <a:r>
              <a:rPr lang="en-US" dirty="0"/>
              <a:t>abolition of the Holy Roman Empire</a:t>
            </a:r>
            <a:r>
              <a:rPr lang="en-US" b="1" dirty="0"/>
              <a:t> </a:t>
            </a:r>
            <a:r>
              <a:rPr lang="en-US" dirty="0"/>
              <a:t>would lead to the creation of a Germany</a:t>
            </a:r>
          </a:p>
          <a:p>
            <a:r>
              <a:rPr lang="en-US" dirty="0" smtClean="0"/>
              <a:t>Sold </a:t>
            </a:r>
            <a:r>
              <a:rPr lang="en-US" dirty="0"/>
              <a:t>the US the Louisiana Territory and doubling the size of the US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77064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/>
          </a:bodyPr>
          <a:lstStyle/>
          <a:p>
            <a:r>
              <a:rPr lang="en-US" sz="2800" b="1" u="sng" dirty="0">
                <a:solidFill>
                  <a:srgbClr val="C00000"/>
                </a:solidFill>
              </a:rPr>
              <a:t>Absolute rulers of the 1700s / Devine Right of Rule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0678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b="1" u="sng" dirty="0">
                <a:solidFill>
                  <a:srgbClr val="0070C0"/>
                </a:solidFill>
              </a:rPr>
              <a:t>Peter the Great of Russia</a:t>
            </a:r>
            <a:r>
              <a:rPr lang="en-US" b="1" dirty="0">
                <a:solidFill>
                  <a:srgbClr val="0070C0"/>
                </a:solidFill>
              </a:rPr>
              <a:t>: goal of westernizing Russia,  Built St. Petersburg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b="1" u="sng" dirty="0">
                <a:solidFill>
                  <a:srgbClr val="7030A0"/>
                </a:solidFill>
              </a:rPr>
              <a:t>Catherin the </a:t>
            </a:r>
            <a:r>
              <a:rPr lang="en-US" b="1" u="sng" dirty="0" smtClean="0">
                <a:solidFill>
                  <a:srgbClr val="7030A0"/>
                </a:solidFill>
              </a:rPr>
              <a:t>Great of Russia</a:t>
            </a:r>
            <a:r>
              <a:rPr lang="en-US" b="1" dirty="0" smtClean="0">
                <a:solidFill>
                  <a:srgbClr val="7030A0"/>
                </a:solidFill>
              </a:rPr>
              <a:t>: </a:t>
            </a:r>
            <a:r>
              <a:rPr lang="en-US" b="1" dirty="0">
                <a:solidFill>
                  <a:srgbClr val="7030A0"/>
                </a:solidFill>
              </a:rPr>
              <a:t>wins a warm water port for Russia</a:t>
            </a:r>
            <a:endParaRPr lang="en-US" dirty="0">
              <a:solidFill>
                <a:srgbClr val="7030A0"/>
              </a:solidFill>
            </a:endParaRPr>
          </a:p>
          <a:p>
            <a:r>
              <a:rPr lang="en-US" b="1" u="sng" dirty="0">
                <a:solidFill>
                  <a:srgbClr val="FF0066"/>
                </a:solidFill>
              </a:rPr>
              <a:t>Queen Elizabeth of England </a:t>
            </a:r>
            <a:r>
              <a:rPr lang="en-US" b="1" dirty="0">
                <a:solidFill>
                  <a:srgbClr val="FF0066"/>
                </a:solidFill>
              </a:rPr>
              <a:t>defeated the Spanish </a:t>
            </a:r>
            <a:r>
              <a:rPr lang="en-US" b="1" dirty="0" smtClean="0">
                <a:solidFill>
                  <a:srgbClr val="FF0066"/>
                </a:solidFill>
              </a:rPr>
              <a:t>Armada, Elizabethan Settlement with church of England </a:t>
            </a:r>
            <a:endParaRPr lang="en-US" dirty="0">
              <a:solidFill>
                <a:srgbClr val="FF0066"/>
              </a:solidFill>
            </a:endParaRPr>
          </a:p>
          <a:p>
            <a:r>
              <a:rPr lang="en-US" b="1" u="sng" dirty="0">
                <a:solidFill>
                  <a:srgbClr val="006600"/>
                </a:solidFill>
              </a:rPr>
              <a:t>Frederick II Prussia</a:t>
            </a:r>
            <a:r>
              <a:rPr lang="en-US" b="1" dirty="0">
                <a:solidFill>
                  <a:srgbClr val="006600"/>
                </a:solidFill>
              </a:rPr>
              <a:t>: Created a mighty military</a:t>
            </a:r>
            <a:endParaRPr lang="en-US" dirty="0">
              <a:solidFill>
                <a:srgbClr val="006600"/>
              </a:solidFill>
            </a:endParaRPr>
          </a:p>
          <a:p>
            <a:r>
              <a:rPr lang="en-US" b="1" u="sng" dirty="0">
                <a:solidFill>
                  <a:srgbClr val="002060"/>
                </a:solidFill>
              </a:rPr>
              <a:t>Maria Teresa of Austria</a:t>
            </a:r>
            <a:r>
              <a:rPr lang="en-US" b="1" dirty="0">
                <a:solidFill>
                  <a:srgbClr val="002060"/>
                </a:solidFill>
              </a:rPr>
              <a:t>: First female Hapsburg to rule in her own name 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b="1" u="sng" dirty="0">
                <a:solidFill>
                  <a:srgbClr val="FF6600"/>
                </a:solidFill>
              </a:rPr>
              <a:t>Louis XIV of France</a:t>
            </a:r>
            <a:r>
              <a:rPr lang="en-US" b="1" dirty="0">
                <a:solidFill>
                  <a:srgbClr val="FF6600"/>
                </a:solidFill>
              </a:rPr>
              <a:t>: </a:t>
            </a:r>
            <a:r>
              <a:rPr lang="en-US" b="1" dirty="0" smtClean="0">
                <a:solidFill>
                  <a:srgbClr val="FF6600"/>
                </a:solidFill>
              </a:rPr>
              <a:t> Known as Sun King, Versailles </a:t>
            </a:r>
            <a:endParaRPr lang="en-US" dirty="0">
              <a:solidFill>
                <a:srgbClr val="FF6600"/>
              </a:solidFill>
            </a:endParaRPr>
          </a:p>
          <a:p>
            <a:r>
              <a:rPr lang="en-US" b="1" u="sng" dirty="0">
                <a:solidFill>
                  <a:srgbClr val="00B050"/>
                </a:solidFill>
              </a:rPr>
              <a:t>King Phillip of Spain</a:t>
            </a:r>
            <a:r>
              <a:rPr lang="en-US" b="1" dirty="0">
                <a:solidFill>
                  <a:srgbClr val="00B050"/>
                </a:solidFill>
              </a:rPr>
              <a:t>: Ruled during Spain’s </a:t>
            </a:r>
            <a:r>
              <a:rPr lang="en-US" b="1" dirty="0" smtClean="0">
                <a:solidFill>
                  <a:srgbClr val="00B050"/>
                </a:solidFill>
              </a:rPr>
              <a:t>Golden Age</a:t>
            </a:r>
            <a:endParaRPr lang="en-US" dirty="0">
              <a:solidFill>
                <a:srgbClr val="00B05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70160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solidFill>
                  <a:srgbClr val="C00000"/>
                </a:solidFill>
              </a:rPr>
              <a:t>Effects of the Industrial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4343400" cy="4876800"/>
          </a:xfrm>
        </p:spPr>
        <p:txBody>
          <a:bodyPr>
            <a:normAutofit fontScale="85000" lnSpcReduction="10000"/>
          </a:bodyPr>
          <a:lstStyle/>
          <a:p>
            <a:r>
              <a:rPr lang="en-US" b="1" u="sng" dirty="0">
                <a:solidFill>
                  <a:srgbClr val="333399"/>
                </a:solidFill>
              </a:rPr>
              <a:t>Immediate Effects</a:t>
            </a:r>
            <a:r>
              <a:rPr lang="en-US" dirty="0">
                <a:solidFill>
                  <a:srgbClr val="333399"/>
                </a:solidFill>
              </a:rPr>
              <a:t>:</a:t>
            </a:r>
          </a:p>
          <a:p>
            <a:pPr marL="514350" indent="-514350">
              <a:buAutoNum type="arabicPeriod"/>
            </a:pPr>
            <a:r>
              <a:rPr lang="en-US" dirty="0">
                <a:solidFill>
                  <a:srgbClr val="333399"/>
                </a:solidFill>
              </a:rPr>
              <a:t>Rise of factories</a:t>
            </a:r>
          </a:p>
          <a:p>
            <a:pPr marL="514350" indent="-514350">
              <a:buAutoNum type="arabicPeriod"/>
            </a:pPr>
            <a:r>
              <a:rPr lang="en-US" dirty="0">
                <a:solidFill>
                  <a:srgbClr val="333399"/>
                </a:solidFill>
              </a:rPr>
              <a:t>Changes in transportation and communication</a:t>
            </a:r>
          </a:p>
          <a:p>
            <a:pPr marL="514350" indent="-514350">
              <a:buAutoNum type="arabicPeriod"/>
            </a:pPr>
            <a:r>
              <a:rPr lang="en-US" dirty="0">
                <a:solidFill>
                  <a:srgbClr val="333399"/>
                </a:solidFill>
              </a:rPr>
              <a:t>Urbanization</a:t>
            </a:r>
          </a:p>
          <a:p>
            <a:pPr marL="514350" indent="-514350">
              <a:buAutoNum type="arabicPeriod"/>
            </a:pPr>
            <a:r>
              <a:rPr lang="en-US" dirty="0">
                <a:solidFill>
                  <a:srgbClr val="333399"/>
                </a:solidFill>
              </a:rPr>
              <a:t>New methods of production</a:t>
            </a:r>
          </a:p>
          <a:p>
            <a:pPr marL="514350" indent="-514350">
              <a:buAutoNum type="arabicPeriod"/>
            </a:pPr>
            <a:r>
              <a:rPr lang="en-US" dirty="0">
                <a:solidFill>
                  <a:srgbClr val="333399"/>
                </a:solidFill>
              </a:rPr>
              <a:t>Rise of urban working class</a:t>
            </a:r>
          </a:p>
          <a:p>
            <a:pPr marL="514350" indent="-514350">
              <a:buAutoNum type="arabicPeriod"/>
            </a:pPr>
            <a:r>
              <a:rPr lang="en-US" dirty="0">
                <a:solidFill>
                  <a:srgbClr val="333399"/>
                </a:solidFill>
              </a:rPr>
              <a:t>Growth of reform movements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u="sng" dirty="0">
                <a:solidFill>
                  <a:srgbClr val="006600"/>
                </a:solidFill>
              </a:rPr>
              <a:t>Long Term Effects</a:t>
            </a:r>
          </a:p>
          <a:p>
            <a:pPr marL="514350" indent="-514350">
              <a:buAutoNum type="arabicPeriod"/>
            </a:pPr>
            <a:r>
              <a:rPr lang="en-US" dirty="0">
                <a:solidFill>
                  <a:srgbClr val="006600"/>
                </a:solidFill>
              </a:rPr>
              <a:t>Growth of labor of unions</a:t>
            </a:r>
          </a:p>
          <a:p>
            <a:pPr marL="514350" indent="-514350">
              <a:buAutoNum type="arabicPeriod"/>
            </a:pPr>
            <a:r>
              <a:rPr lang="en-US" dirty="0">
                <a:solidFill>
                  <a:srgbClr val="006600"/>
                </a:solidFill>
              </a:rPr>
              <a:t>Inexpensive new products</a:t>
            </a:r>
          </a:p>
          <a:p>
            <a:pPr marL="514350" indent="-514350">
              <a:buAutoNum type="arabicPeriod"/>
            </a:pPr>
            <a:r>
              <a:rPr lang="en-US" dirty="0">
                <a:solidFill>
                  <a:srgbClr val="006600"/>
                </a:solidFill>
              </a:rPr>
              <a:t>Increased pollution</a:t>
            </a:r>
          </a:p>
          <a:p>
            <a:pPr marL="514350" indent="-514350">
              <a:buAutoNum type="arabicPeriod"/>
            </a:pPr>
            <a:r>
              <a:rPr lang="en-US" dirty="0">
                <a:solidFill>
                  <a:srgbClr val="006600"/>
                </a:solidFill>
              </a:rPr>
              <a:t>Rise of big business</a:t>
            </a:r>
          </a:p>
          <a:p>
            <a:pPr marL="514350" indent="-514350">
              <a:buAutoNum type="arabicPeriod"/>
            </a:pPr>
            <a:r>
              <a:rPr lang="en-US" dirty="0">
                <a:solidFill>
                  <a:srgbClr val="006600"/>
                </a:solidFill>
              </a:rPr>
              <a:t>Expansion of public education</a:t>
            </a:r>
          </a:p>
          <a:p>
            <a:pPr marL="514350" indent="-514350">
              <a:buAutoNum type="arabicPeriod"/>
            </a:pPr>
            <a:r>
              <a:rPr lang="en-US" dirty="0">
                <a:solidFill>
                  <a:srgbClr val="006600"/>
                </a:solidFill>
              </a:rPr>
              <a:t>Expansion of middle class</a:t>
            </a:r>
          </a:p>
          <a:p>
            <a:pPr marL="514350" indent="-514350">
              <a:buAutoNum type="arabicPeriod"/>
            </a:pPr>
            <a:r>
              <a:rPr lang="en-US" dirty="0">
                <a:solidFill>
                  <a:srgbClr val="006600"/>
                </a:solidFill>
              </a:rPr>
              <a:t>Competition for world trade</a:t>
            </a:r>
          </a:p>
          <a:p>
            <a:pPr marL="514350" indent="-514350">
              <a:buAutoNum type="arabicPeriod"/>
            </a:pPr>
            <a:r>
              <a:rPr lang="en-US" dirty="0">
                <a:solidFill>
                  <a:srgbClr val="006600"/>
                </a:solidFill>
              </a:rPr>
              <a:t>Progress in medical care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00532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7030A0"/>
                </a:solidFill>
              </a:rPr>
              <a:t>Causes of Imperialism </a:t>
            </a:r>
            <a:endParaRPr lang="en-US" b="1" u="sng" dirty="0">
              <a:solidFill>
                <a:srgbClr val="7030A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152400" y="685800"/>
            <a:ext cx="8991600" cy="60198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68550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r>
              <a:rPr lang="en-US" b="1" u="sng" dirty="0" smtClean="0">
                <a:solidFill>
                  <a:srgbClr val="C00000"/>
                </a:solidFill>
              </a:rPr>
              <a:t>The </a:t>
            </a:r>
            <a:r>
              <a:rPr lang="en-US" b="1" u="sng" dirty="0" smtClean="0"/>
              <a:t>M</a:t>
            </a:r>
            <a:r>
              <a:rPr lang="en-US" b="1" u="sng" dirty="0" smtClean="0">
                <a:solidFill>
                  <a:srgbClr val="0070C0"/>
                </a:solidFill>
              </a:rPr>
              <a:t>A</a:t>
            </a:r>
            <a:r>
              <a:rPr lang="en-US" b="1" u="sng" dirty="0" smtClean="0">
                <a:solidFill>
                  <a:srgbClr val="006600"/>
                </a:solidFill>
              </a:rPr>
              <a:t>I</a:t>
            </a:r>
            <a:r>
              <a:rPr lang="en-US" b="1" u="sng" dirty="0" smtClean="0">
                <a:solidFill>
                  <a:srgbClr val="FF6600"/>
                </a:solidFill>
              </a:rPr>
              <a:t>N</a:t>
            </a:r>
            <a:r>
              <a:rPr lang="en-US" b="1" u="sng" dirty="0" smtClean="0">
                <a:solidFill>
                  <a:srgbClr val="C00000"/>
                </a:solidFill>
              </a:rPr>
              <a:t> Causes of World War I</a:t>
            </a:r>
            <a:endParaRPr lang="en-US" b="1" u="sng" dirty="0">
              <a:solidFill>
                <a:srgbClr val="C0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152400" y="990600"/>
            <a:ext cx="8839200" cy="58674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401670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Causes of World War II</a:t>
            </a:r>
            <a:endParaRPr lang="en-US" b="1" u="sng" dirty="0">
              <a:solidFill>
                <a:srgbClr val="FF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76200" y="838200"/>
            <a:ext cx="8915400" cy="60198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05508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u="sng" dirty="0" smtClean="0">
                <a:solidFill>
                  <a:srgbClr val="C00000"/>
                </a:solidFill>
              </a:rPr>
              <a:t>River Valley Civilizations</a:t>
            </a:r>
            <a:endParaRPr lang="en-US" u="sng" dirty="0">
              <a:solidFill>
                <a:srgbClr val="C0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76201" y="914400"/>
            <a:ext cx="9067800" cy="57150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7070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r>
              <a:rPr lang="en-US" b="1" u="sng" dirty="0">
                <a:solidFill>
                  <a:srgbClr val="C00000"/>
                </a:solidFill>
              </a:rPr>
              <a:t>20</a:t>
            </a:r>
            <a:r>
              <a:rPr lang="en-US" b="1" u="sng" baseline="30000" dirty="0">
                <a:solidFill>
                  <a:srgbClr val="C00000"/>
                </a:solidFill>
              </a:rPr>
              <a:t>th</a:t>
            </a:r>
            <a:r>
              <a:rPr lang="en-US" b="1" u="sng" dirty="0">
                <a:solidFill>
                  <a:srgbClr val="C00000"/>
                </a:solidFill>
              </a:rPr>
              <a:t> </a:t>
            </a:r>
            <a:r>
              <a:rPr lang="en-US" b="1" u="sng" dirty="0" smtClean="0">
                <a:solidFill>
                  <a:srgbClr val="C00000"/>
                </a:solidFill>
              </a:rPr>
              <a:t>Century Totalitarian </a:t>
            </a:r>
            <a:r>
              <a:rPr lang="en-US" b="1" u="sng" dirty="0">
                <a:solidFill>
                  <a:srgbClr val="C00000"/>
                </a:solidFill>
              </a:rPr>
              <a:t>R</a:t>
            </a:r>
            <a:r>
              <a:rPr lang="en-US" b="1" u="sng" dirty="0" smtClean="0">
                <a:solidFill>
                  <a:srgbClr val="C00000"/>
                </a:solidFill>
              </a:rPr>
              <a:t>ulers</a:t>
            </a:r>
            <a:endParaRPr lang="en-US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600200"/>
            <a:ext cx="4419600" cy="4525963"/>
          </a:xfrm>
        </p:spPr>
        <p:txBody>
          <a:bodyPr/>
          <a:lstStyle/>
          <a:p>
            <a:r>
              <a:rPr lang="en-US" sz="3200" b="1" dirty="0">
                <a:solidFill>
                  <a:srgbClr val="C00000"/>
                </a:solidFill>
              </a:rPr>
              <a:t>Totalitarianism</a:t>
            </a:r>
            <a:r>
              <a:rPr lang="en-US" sz="3200" b="1" dirty="0"/>
              <a:t> is a form of government in which the national government takes control of all aspects of both public and private life. </a:t>
            </a:r>
            <a:endParaRPr lang="en-US" sz="3200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19600" cy="4525963"/>
          </a:xfrm>
        </p:spPr>
        <p:txBody>
          <a:bodyPr/>
          <a:lstStyle/>
          <a:p>
            <a:r>
              <a:rPr lang="en-US" sz="3200" b="1" dirty="0">
                <a:solidFill>
                  <a:srgbClr val="002060"/>
                </a:solidFill>
              </a:rPr>
              <a:t>Hitler/ Germany</a:t>
            </a:r>
            <a:endParaRPr lang="en-US" sz="3200" dirty="0">
              <a:solidFill>
                <a:srgbClr val="002060"/>
              </a:solidFill>
            </a:endParaRPr>
          </a:p>
          <a:p>
            <a:r>
              <a:rPr lang="en-US" sz="3200" b="1" dirty="0"/>
              <a:t> </a:t>
            </a:r>
            <a:r>
              <a:rPr lang="en-US" sz="3200" b="1" dirty="0">
                <a:solidFill>
                  <a:srgbClr val="FF0000"/>
                </a:solidFill>
              </a:rPr>
              <a:t>Stalin / USSR</a:t>
            </a:r>
            <a:endParaRPr lang="en-US" sz="3200" dirty="0">
              <a:solidFill>
                <a:srgbClr val="FF0000"/>
              </a:solidFill>
            </a:endParaRPr>
          </a:p>
          <a:p>
            <a:r>
              <a:rPr lang="en-US" sz="3200" b="1" dirty="0"/>
              <a:t> </a:t>
            </a:r>
            <a:r>
              <a:rPr lang="en-US" sz="3200" b="1" dirty="0">
                <a:solidFill>
                  <a:srgbClr val="006600"/>
                </a:solidFill>
              </a:rPr>
              <a:t>Mao Zedong / </a:t>
            </a:r>
            <a:r>
              <a:rPr lang="en-US" sz="3200" b="1" dirty="0" smtClean="0">
                <a:solidFill>
                  <a:srgbClr val="006600"/>
                </a:solidFill>
              </a:rPr>
              <a:t>China</a:t>
            </a:r>
            <a:endParaRPr lang="en-US" sz="3200" dirty="0"/>
          </a:p>
          <a:p>
            <a:r>
              <a:rPr lang="en-US" sz="3200" b="1" dirty="0"/>
              <a:t> </a:t>
            </a:r>
            <a:r>
              <a:rPr lang="en-US" sz="3200" b="1" dirty="0">
                <a:solidFill>
                  <a:srgbClr val="7030A0"/>
                </a:solidFill>
              </a:rPr>
              <a:t>Pol Pot / Cambodia</a:t>
            </a:r>
            <a:endParaRPr lang="en-US" sz="3200" dirty="0">
              <a:solidFill>
                <a:srgbClr val="7030A0"/>
              </a:solidFill>
            </a:endParaRPr>
          </a:p>
          <a:p>
            <a:r>
              <a:rPr lang="en-US" sz="3200" b="1" dirty="0"/>
              <a:t> </a:t>
            </a:r>
            <a:r>
              <a:rPr lang="en-US" sz="3200" b="1" dirty="0">
                <a:solidFill>
                  <a:srgbClr val="FF6600"/>
                </a:solidFill>
              </a:rPr>
              <a:t>Mussolini  / Italy</a:t>
            </a:r>
            <a:endParaRPr lang="en-US" sz="3200" dirty="0">
              <a:solidFill>
                <a:srgbClr val="FF66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48959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b="1" u="sng" dirty="0" smtClean="0">
                <a:solidFill>
                  <a:srgbClr val="C00000"/>
                </a:solidFill>
              </a:rPr>
              <a:t>The Cold War: US / USSR</a:t>
            </a:r>
            <a:endParaRPr lang="en-US" b="1" u="sng" dirty="0">
              <a:solidFill>
                <a:srgbClr val="C0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228600" y="1676400"/>
            <a:ext cx="4419600" cy="419100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4876800" y="1600200"/>
            <a:ext cx="3962400" cy="43434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75208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C00000"/>
                </a:solidFill>
              </a:rPr>
              <a:t>Cold War Hot Spots</a:t>
            </a:r>
            <a:endParaRPr lang="en-US" b="1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50292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3400" b="1" dirty="0" smtClean="0">
                <a:solidFill>
                  <a:srgbClr val="002060"/>
                </a:solidFill>
              </a:rPr>
              <a:t>                        </a:t>
            </a:r>
            <a:r>
              <a:rPr lang="en-US" sz="3400" b="1" u="sng" dirty="0" smtClean="0">
                <a:solidFill>
                  <a:srgbClr val="002060"/>
                </a:solidFill>
              </a:rPr>
              <a:t>Korea</a:t>
            </a:r>
          </a:p>
          <a:p>
            <a:pPr>
              <a:buFont typeface="Arial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Divided into communist north and noncommunist US supported south</a:t>
            </a:r>
          </a:p>
          <a:p>
            <a:pPr>
              <a:buFont typeface="Arial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China provided troops to support North Korea</a:t>
            </a:r>
          </a:p>
          <a:p>
            <a:pPr>
              <a:buFont typeface="Arial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The US led United Nations troops supporting South Korea</a:t>
            </a:r>
          </a:p>
          <a:p>
            <a:pPr>
              <a:buFont typeface="Arial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Warfare mainly involved regular troops</a:t>
            </a:r>
          </a:p>
          <a:p>
            <a:pPr>
              <a:buFont typeface="Arial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US troops remained in South Korea after war</a:t>
            </a:r>
          </a:p>
          <a:p>
            <a:pPr>
              <a:buFont typeface="Arial" charset="0"/>
              <a:buChar char="•"/>
            </a:pPr>
            <a:r>
              <a:rPr lang="en-US" b="1" dirty="0" smtClean="0">
                <a:solidFill>
                  <a:srgbClr val="002060"/>
                </a:solidFill>
              </a:rPr>
              <a:t>Korean War ended in a stalemate between the two sides and a ceasefire 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19600" cy="50292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                       </a:t>
            </a:r>
            <a:r>
              <a:rPr lang="en-US" sz="3400" b="1" u="sng" dirty="0" smtClean="0">
                <a:solidFill>
                  <a:srgbClr val="003300"/>
                </a:solidFill>
              </a:rPr>
              <a:t>Vietnam</a:t>
            </a:r>
          </a:p>
          <a:p>
            <a:r>
              <a:rPr lang="en-US" b="1" dirty="0" smtClean="0">
                <a:solidFill>
                  <a:srgbClr val="003300"/>
                </a:solidFill>
              </a:rPr>
              <a:t>Divided into communist north and noncommunist US supported south</a:t>
            </a:r>
          </a:p>
          <a:p>
            <a:r>
              <a:rPr lang="en-US" b="1" dirty="0" smtClean="0">
                <a:solidFill>
                  <a:srgbClr val="003300"/>
                </a:solidFill>
              </a:rPr>
              <a:t>China and the Soviet Union provided economic and military aid, but not troops the North Vietnam</a:t>
            </a:r>
          </a:p>
          <a:p>
            <a:r>
              <a:rPr lang="en-US" b="1" dirty="0" smtClean="0">
                <a:solidFill>
                  <a:srgbClr val="003300"/>
                </a:solidFill>
              </a:rPr>
              <a:t>The US and some allies provided troops to support South Vietnam</a:t>
            </a:r>
          </a:p>
          <a:p>
            <a:r>
              <a:rPr lang="en-US" b="1" dirty="0" smtClean="0">
                <a:solidFill>
                  <a:srgbClr val="003300"/>
                </a:solidFill>
              </a:rPr>
              <a:t>Viet Cong fighting in the south were mainly guerillas</a:t>
            </a:r>
          </a:p>
          <a:p>
            <a:r>
              <a:rPr lang="en-US" b="1" dirty="0" smtClean="0">
                <a:solidFill>
                  <a:srgbClr val="003300"/>
                </a:solidFill>
              </a:rPr>
              <a:t>US troops withdrew before the war ended</a:t>
            </a:r>
          </a:p>
          <a:p>
            <a:r>
              <a:rPr lang="en-US" b="1" dirty="0" smtClean="0">
                <a:solidFill>
                  <a:srgbClr val="003300"/>
                </a:solidFill>
              </a:rPr>
              <a:t>Vietnam War ended when North Vietnam defeated South Vietnam and reunited the country</a:t>
            </a:r>
            <a:endParaRPr lang="en-US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61340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sz="2800" b="1" u="sng" dirty="0" smtClean="0">
                <a:solidFill>
                  <a:srgbClr val="7030A0"/>
                </a:solidFill>
              </a:rPr>
              <a:t>Comparing Communism, Socialism and Capitalism </a:t>
            </a:r>
            <a:endParaRPr lang="en-US" sz="2800" b="1" u="sng" dirty="0">
              <a:solidFill>
                <a:srgbClr val="7030A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152400" y="990600"/>
            <a:ext cx="8839200" cy="5562601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86088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en-US" b="1" i="1" u="sng" dirty="0" smtClean="0">
                <a:solidFill>
                  <a:srgbClr val="C00000"/>
                </a:solidFill>
                <a:latin typeface="Arial Rounded MT Bold" panose="020F0704030504030204" pitchFamily="34" charset="0"/>
              </a:rPr>
              <a:t>Globalization</a:t>
            </a:r>
            <a:endParaRPr lang="en-US" b="1" i="1" u="sng" dirty="0">
              <a:solidFill>
                <a:srgbClr val="C00000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152400" y="990600"/>
            <a:ext cx="8915400" cy="56388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93649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066800"/>
          </a:xfrm>
        </p:spPr>
        <p:txBody>
          <a:bodyPr/>
          <a:lstStyle/>
          <a:p>
            <a:r>
              <a:rPr lang="en-US" b="1" u="sng" dirty="0" smtClean="0">
                <a:solidFill>
                  <a:srgbClr val="C00000"/>
                </a:solidFill>
              </a:rPr>
              <a:t>Effects of Colonialism Today</a:t>
            </a:r>
            <a:endParaRPr lang="en-US" b="1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4343400" cy="5029200"/>
          </a:xfrm>
        </p:spPr>
        <p:txBody>
          <a:bodyPr>
            <a:normAutofit fontScale="925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Imperialist policies promoted ethnic rivalry by favoring one group above the others, distributed resources in an unequal manner, </a:t>
            </a:r>
            <a:r>
              <a:rPr lang="en-US" b="1" dirty="0" smtClean="0">
                <a:solidFill>
                  <a:srgbClr val="C00000"/>
                </a:solidFill>
              </a:rPr>
              <a:t>changed boundaries,  disallowed </a:t>
            </a:r>
            <a:r>
              <a:rPr lang="en-US" b="1" dirty="0">
                <a:solidFill>
                  <a:srgbClr val="C00000"/>
                </a:solidFill>
              </a:rPr>
              <a:t>democratic governments, and prohibited local participation in governmental decisions and actions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4953000" y="1600200"/>
            <a:ext cx="3886199" cy="40386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155983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1066800"/>
          </a:xfrm>
        </p:spPr>
        <p:txBody>
          <a:bodyPr>
            <a:normAutofit fontScale="90000"/>
          </a:bodyPr>
          <a:lstStyle/>
          <a:p>
            <a:r>
              <a:rPr lang="en-US" u="sng" dirty="0" smtClean="0">
                <a:solidFill>
                  <a:srgbClr val="C00000"/>
                </a:solidFill>
              </a:rPr>
              <a:t>Social Media</a:t>
            </a:r>
            <a:r>
              <a:rPr lang="en-US" u="sng" dirty="0" smtClean="0"/>
              <a:t>: </a:t>
            </a:r>
            <a:r>
              <a:rPr lang="en-US" u="sng" dirty="0" smtClean="0">
                <a:solidFill>
                  <a:srgbClr val="000099"/>
                </a:solidFill>
              </a:rPr>
              <a:t>The Spread of Information</a:t>
            </a:r>
            <a:endParaRPr lang="en-US" u="sng" dirty="0">
              <a:solidFill>
                <a:srgbClr val="000099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152400" y="1066800"/>
            <a:ext cx="8991600" cy="5410199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23333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dirty="0" smtClean="0"/>
              <a:t>The Growth of Mankind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304800" y="990600"/>
            <a:ext cx="8839199" cy="54864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90689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u="sng" dirty="0" smtClean="0">
                <a:solidFill>
                  <a:srgbClr val="C00000"/>
                </a:solidFill>
              </a:rPr>
              <a:t>Ancient Greece</a:t>
            </a:r>
            <a:endParaRPr lang="en-US" u="sng" dirty="0">
              <a:solidFill>
                <a:srgbClr val="C0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152400" y="1066800"/>
            <a:ext cx="8839200" cy="54864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81816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0070C0"/>
                </a:solidFill>
              </a:rPr>
              <a:t>Ancient Greece</a:t>
            </a:r>
            <a:endParaRPr lang="en-US" b="1" u="sng" dirty="0">
              <a:solidFill>
                <a:srgbClr val="0070C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228600" y="838200"/>
            <a:ext cx="8686800" cy="57912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68727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914400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rgbClr val="0070C0"/>
                </a:solidFill>
              </a:rPr>
              <a:t>Chinese Dynastic Cycle / Mandate of Heaven </a:t>
            </a:r>
            <a:endParaRPr lang="en-US" sz="3600" b="1" u="sng" dirty="0">
              <a:solidFill>
                <a:srgbClr val="0070C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304800" y="1143000"/>
            <a:ext cx="8610599" cy="54864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90191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en-US" b="1" u="sng" dirty="0" smtClean="0">
                <a:solidFill>
                  <a:srgbClr val="006600"/>
                </a:solidFill>
                <a:latin typeface="Baskerville Old Face" panose="02020602080505020303" pitchFamily="18" charset="0"/>
              </a:rPr>
              <a:t>Ancient Chinese Achievements </a:t>
            </a:r>
            <a:endParaRPr lang="en-US" b="1" u="sng" dirty="0">
              <a:solidFill>
                <a:srgbClr val="006600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39624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Great </a:t>
            </a:r>
            <a:r>
              <a:rPr lang="en-US" dirty="0"/>
              <a:t>Wall of China</a:t>
            </a:r>
          </a:p>
          <a:p>
            <a:r>
              <a:rPr lang="en-US" dirty="0"/>
              <a:t>Standard weights and </a:t>
            </a:r>
            <a:r>
              <a:rPr lang="en-US" dirty="0" smtClean="0"/>
              <a:t>measures</a:t>
            </a:r>
          </a:p>
          <a:p>
            <a:r>
              <a:rPr lang="en-US" dirty="0" smtClean="0"/>
              <a:t>Terra cotta Soldiers</a:t>
            </a:r>
            <a:endParaRPr lang="en-US" dirty="0"/>
          </a:p>
          <a:p>
            <a:r>
              <a:rPr lang="en-US" dirty="0"/>
              <a:t>Silk</a:t>
            </a:r>
          </a:p>
          <a:p>
            <a:r>
              <a:rPr lang="en-US" dirty="0"/>
              <a:t>Acupuncture </a:t>
            </a:r>
            <a:endParaRPr lang="en-US" dirty="0" smtClean="0"/>
          </a:p>
          <a:p>
            <a:r>
              <a:rPr lang="en-US" dirty="0" smtClean="0"/>
              <a:t>Porcelain </a:t>
            </a:r>
          </a:p>
          <a:p>
            <a:r>
              <a:rPr lang="en-US" dirty="0" smtClean="0"/>
              <a:t>Printing</a:t>
            </a:r>
          </a:p>
          <a:p>
            <a:r>
              <a:rPr lang="en-US" dirty="0" smtClean="0"/>
              <a:t>Gun powder and compass in medieval times</a:t>
            </a:r>
            <a:endParaRPr lang="en-US" dirty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4114800" y="1371600"/>
            <a:ext cx="4953000" cy="51054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7609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en-US" b="1" u="sng" dirty="0" smtClean="0">
                <a:solidFill>
                  <a:srgbClr val="7030A0"/>
                </a:solidFill>
              </a:rPr>
              <a:t>The Roman Empire</a:t>
            </a:r>
            <a:endParaRPr lang="en-US" b="1" u="sng" dirty="0">
              <a:solidFill>
                <a:srgbClr val="7030A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tretch>
            <a:fillRect/>
          </a:stretch>
        </p:blipFill>
        <p:spPr>
          <a:xfrm>
            <a:off x="381000" y="1143000"/>
            <a:ext cx="8229599" cy="5486400"/>
          </a:xfrm>
        </p:spPr>
      </p:pic>
    </p:spTree>
    <p:extLst>
      <p:ext uri="{BB962C8B-B14F-4D97-AF65-F5344CB8AC3E}">
        <p14:creationId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388363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863</Words>
  <Application>Microsoft Macintosh PowerPoint</Application>
  <PresentationFormat>On-screen Show (4:3)</PresentationFormat>
  <Paragraphs>136</Paragraphs>
  <Slides>36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World History in Review</vt:lpstr>
      <vt:lpstr>Comparing Paleolithic and Neolithic People</vt:lpstr>
      <vt:lpstr>River Valley Civilizations</vt:lpstr>
      <vt:lpstr>The Growth of Mankind</vt:lpstr>
      <vt:lpstr>Ancient Greece</vt:lpstr>
      <vt:lpstr>Ancient Greece</vt:lpstr>
      <vt:lpstr>Chinese Dynastic Cycle / Mandate of Heaven </vt:lpstr>
      <vt:lpstr>Ancient Chinese Achievements </vt:lpstr>
      <vt:lpstr>The Roman Empire</vt:lpstr>
      <vt:lpstr>Architecture</vt:lpstr>
      <vt:lpstr>Roman Government and Laws</vt:lpstr>
      <vt:lpstr>Fall of The Roman Empire</vt:lpstr>
      <vt:lpstr>Medieval Agricultural Revolution</vt:lpstr>
      <vt:lpstr>Medieval Knights &amp; Samurai</vt:lpstr>
      <vt:lpstr>Italian Renaissance  </vt:lpstr>
      <vt:lpstr>Art: perspective, art looks natural and realistic, detail, nods to ancient Rome, Da Vinci, Michelangelo  </vt:lpstr>
      <vt:lpstr>What led to the Age of Exploration? </vt:lpstr>
      <vt:lpstr>Age of Exploration</vt:lpstr>
      <vt:lpstr>Columbian Exchange</vt:lpstr>
      <vt:lpstr>Triangle Trade System</vt:lpstr>
      <vt:lpstr> Enlightenment Thinkers Influence Revolutions </vt:lpstr>
      <vt:lpstr>American Revolution</vt:lpstr>
      <vt:lpstr>Causes of the French Revolution</vt:lpstr>
      <vt:lpstr>Legacy of Napoleon</vt:lpstr>
      <vt:lpstr>Absolute rulers of the 1700s / Devine Right of Rule </vt:lpstr>
      <vt:lpstr>Effects of the Industrial Revolution</vt:lpstr>
      <vt:lpstr>Causes of Imperialism </vt:lpstr>
      <vt:lpstr>The MAIN Causes of World War I</vt:lpstr>
      <vt:lpstr>Causes of World War II</vt:lpstr>
      <vt:lpstr>20th Century Totalitarian Rulers</vt:lpstr>
      <vt:lpstr>The Cold War: US / USSR</vt:lpstr>
      <vt:lpstr>Cold War Hot Spots</vt:lpstr>
      <vt:lpstr>Comparing Communism, Socialism and Capitalism </vt:lpstr>
      <vt:lpstr>Globalization</vt:lpstr>
      <vt:lpstr>Effects of Colonialism Today</vt:lpstr>
      <vt:lpstr>Social Media: The Spread of Information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History in Review</dc:title>
  <dc:creator>Carrie</dc:creator>
  <cp:lastModifiedBy>Jessica Taylor</cp:lastModifiedBy>
  <cp:revision>35</cp:revision>
  <dcterms:created xsi:type="dcterms:W3CDTF">2014-01-03T15:58:43Z</dcterms:created>
  <dcterms:modified xsi:type="dcterms:W3CDTF">2014-01-03T15:59:07Z</dcterms:modified>
</cp:coreProperties>
</file>