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5"/>
  </p:notesMasterIdLst>
  <p:sldIdLst>
    <p:sldId id="256" r:id="rId2"/>
    <p:sldId id="270" r:id="rId3"/>
    <p:sldId id="257" r:id="rId4"/>
    <p:sldId id="258" r:id="rId5"/>
    <p:sldId id="260" r:id="rId6"/>
    <p:sldId id="261" r:id="rId7"/>
    <p:sldId id="271" r:id="rId8"/>
    <p:sldId id="272" r:id="rId9"/>
    <p:sldId id="273" r:id="rId10"/>
    <p:sldId id="274" r:id="rId11"/>
    <p:sldId id="259" r:id="rId12"/>
    <p:sldId id="26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C9D77-AD20-4771-AA40-EDD2CDDF6ED2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4A52E-0957-41A9-8625-D1461AA2A5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Relationship Id="rId3" Type="http://schemas.openxmlformats.org/officeDocument/2006/relationships/hyperlink" Target="http://www.youtube.com/watch?v=ih3evm8XoSI&amp;feature=related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http://dsc.discovery.com/videos/egypts-greatest-discoveries-daily-life-in-egypt.html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4A52E-0957-41A9-8625-D1461AA2A55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http://www.youtube.com/watch?v=ih3evm8XoSI&amp;feature=related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4A52E-0957-41A9-8625-D1461AA2A55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E95D2-49E7-40FD-8569-E407A27AAEB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24B2C-E49F-4AA6-8A57-F7550A523A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21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gif"/><Relationship Id="rId5" Type="http://schemas.openxmlformats.org/officeDocument/2006/relationships/image" Target="../media/image18.gif"/><Relationship Id="rId6" Type="http://schemas.openxmlformats.org/officeDocument/2006/relationships/image" Target="../media/image19.gif"/><Relationship Id="rId7" Type="http://schemas.openxmlformats.org/officeDocument/2006/relationships/image" Target="../media/image20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gif"/><Relationship Id="rId3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Egypt</a:t>
            </a:r>
            <a:endParaRPr lang="en-US" dirty="0"/>
          </a:p>
        </p:txBody>
      </p:sp>
      <p:pic>
        <p:nvPicPr>
          <p:cNvPr id="4" name="Picture 3" descr="King Tut's To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447800"/>
            <a:ext cx="39497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Pyramids and Valley of the Kings</a:t>
            </a:r>
            <a:endParaRPr lang="en-US" dirty="0"/>
          </a:p>
        </p:txBody>
      </p:sp>
      <p:pic>
        <p:nvPicPr>
          <p:cNvPr id="3" name="Picture 2" descr="Pyramids at Gi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295400"/>
            <a:ext cx="3148013" cy="22929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371600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Pharaohs were buried in pyramids during the Old Kingdom and the </a:t>
            </a:r>
            <a:r>
              <a:rPr lang="en-US" sz="2200" b="1" dirty="0" smtClean="0"/>
              <a:t>Valley of the Kings </a:t>
            </a:r>
            <a:r>
              <a:rPr lang="en-US" sz="2200" dirty="0" smtClean="0"/>
              <a:t>during the New Kingdom</a:t>
            </a:r>
            <a:r>
              <a:rPr lang="en-US" sz="2200" b="1" dirty="0" smtClean="0"/>
              <a:t>.</a:t>
            </a:r>
            <a:endParaRPr lang="en-US" sz="2200" dirty="0"/>
          </a:p>
        </p:txBody>
      </p:sp>
      <p:pic>
        <p:nvPicPr>
          <p:cNvPr id="5" name="Picture 4" descr="Valley_of_the_Kings_(Luxor,_Egypt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4886" y="2057400"/>
            <a:ext cx="3265714" cy="2514600"/>
          </a:xfrm>
          <a:prstGeom prst="rect">
            <a:avLst/>
          </a:prstGeom>
        </p:spPr>
      </p:pic>
      <p:pic>
        <p:nvPicPr>
          <p:cNvPr id="6" name="Picture 5" descr="250px-Egypt_KV62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191000"/>
            <a:ext cx="3276600" cy="24640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25908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Inside the tombs of the pharaohs were elaborate wall paintings depicting the gods.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35052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addition, the pharaohs were buried with treasures to bring to the afterlife. 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4800600"/>
            <a:ext cx="4876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Tomb raiders stole most of the treasures from the pharaoh’s tombs in the Valley of the Kings.  </a:t>
            </a:r>
          </a:p>
          <a:p>
            <a:endParaRPr lang="en-US" sz="800" dirty="0"/>
          </a:p>
          <a:p>
            <a:r>
              <a:rPr lang="en-US" sz="2200" dirty="0" smtClean="0"/>
              <a:t>However, one was left untouched – King </a:t>
            </a:r>
            <a:r>
              <a:rPr lang="en-US" sz="2200" dirty="0" err="1" smtClean="0"/>
              <a:t>Tut’s</a:t>
            </a:r>
            <a:r>
              <a:rPr lang="en-US" sz="2200" dirty="0" smtClean="0"/>
              <a:t> tomb.</a:t>
            </a:r>
            <a:endParaRPr lang="en-US" sz="2200" dirty="0"/>
          </a:p>
        </p:txBody>
      </p:sp>
      <p:pic>
        <p:nvPicPr>
          <p:cNvPr id="13" name="Picture 12" descr="Pharao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43200" y="4800600"/>
            <a:ext cx="1350963" cy="187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Life in Egypt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9906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Like Mesopotamia, Egypt also used a </a:t>
            </a:r>
            <a:r>
              <a:rPr lang="en-US" sz="2200" b="1" dirty="0" smtClean="0"/>
              <a:t>class system.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9050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dirty="0" smtClean="0"/>
              <a:t>Pharaoh</a:t>
            </a:r>
            <a:r>
              <a:rPr lang="en-US" sz="2200" dirty="0" smtClean="0"/>
              <a:t> and ruling family was at the top of society.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2743200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Below the Pharaoh were the noblemen and priests.  Followed by merchants, scribes, and artisans.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962400"/>
            <a:ext cx="464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Most people were </a:t>
            </a:r>
            <a:r>
              <a:rPr lang="en-US" sz="2200" b="1" dirty="0" smtClean="0"/>
              <a:t>peasant farmers </a:t>
            </a:r>
            <a:r>
              <a:rPr lang="en-US" sz="2200" dirty="0" smtClean="0"/>
              <a:t>and slaves with a terrible life!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4876800"/>
            <a:ext cx="4495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Egyptian </a:t>
            </a:r>
            <a:r>
              <a:rPr lang="en-US" sz="2200" b="1" dirty="0" smtClean="0"/>
              <a:t>women</a:t>
            </a:r>
            <a:r>
              <a:rPr lang="en-US" sz="2200" dirty="0" smtClean="0"/>
              <a:t> had a higher status and greater independence than other ancient civilizations.  </a:t>
            </a:r>
          </a:p>
          <a:p>
            <a:endParaRPr lang="en-US" sz="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dirty="0" smtClean="0"/>
              <a:t>They could do almost everything that men could do!</a:t>
            </a:r>
            <a:endParaRPr lang="en-US" sz="2200" dirty="0"/>
          </a:p>
        </p:txBody>
      </p:sp>
      <p:pic>
        <p:nvPicPr>
          <p:cNvPr id="10" name="Picture 9" descr="Tomb Painting of Queen Nefertari wife of Ramses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914400"/>
            <a:ext cx="2951921" cy="2514600"/>
          </a:xfrm>
          <a:prstGeom prst="rect">
            <a:avLst/>
          </a:prstGeom>
        </p:spPr>
      </p:pic>
      <p:pic>
        <p:nvPicPr>
          <p:cNvPr id="11" name="Picture 10" descr="Hyksos enter Egyp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962400"/>
            <a:ext cx="3857625" cy="241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75" y="561975"/>
            <a:ext cx="626745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Egyptian Achievements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Ancient Egyptians developed a system of writing called hieroglyphics.  </a:t>
            </a:r>
          </a:p>
          <a:p>
            <a:endParaRPr lang="en-US" sz="800" dirty="0"/>
          </a:p>
          <a:p>
            <a:r>
              <a:rPr lang="en-US" sz="2200" b="1" dirty="0" smtClean="0"/>
              <a:t>Hieroglyphics</a:t>
            </a:r>
            <a:r>
              <a:rPr lang="en-US" sz="2200" dirty="0" smtClean="0"/>
              <a:t> ~ used symbols or pictures to represent objects, or sounds.  </a:t>
            </a:r>
            <a:endParaRPr lang="en-US" sz="2200" dirty="0"/>
          </a:p>
        </p:txBody>
      </p:sp>
      <p:pic>
        <p:nvPicPr>
          <p:cNvPr id="4" name="Picture 3" descr="Egyptian Hieroglyphic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5069" y="914400"/>
            <a:ext cx="3118931" cy="2171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45720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Egyptians also learned to make a paper-like writing material from </a:t>
            </a:r>
            <a:r>
              <a:rPr lang="en-US" sz="2200" b="1" dirty="0" smtClean="0"/>
              <a:t>papyrus</a:t>
            </a:r>
            <a:r>
              <a:rPr lang="en-US" sz="2200" dirty="0" smtClean="0"/>
              <a:t>, a plant that grows along the Nile.</a:t>
            </a:r>
            <a:endParaRPr lang="en-US" sz="2200" dirty="0"/>
          </a:p>
        </p:txBody>
      </p:sp>
      <p:pic>
        <p:nvPicPr>
          <p:cNvPr id="6" name="Picture 5" descr="Hieroglyphic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1752600"/>
            <a:ext cx="3224213" cy="21096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2743200"/>
            <a:ext cx="411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the early 1800s, Jean Champollion found the </a:t>
            </a:r>
            <a:r>
              <a:rPr lang="en-US" sz="2200" b="1" dirty="0" smtClean="0"/>
              <a:t>Rosetta Stone</a:t>
            </a:r>
            <a:r>
              <a:rPr lang="en-US" sz="2200" dirty="0" smtClean="0"/>
              <a:t>, which helped us decipher (or figure out) what each hieroglyph meant.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5486400"/>
            <a:ext cx="4724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Finally, Egyptians also contributed to medicine, astronomy, and mathematics.  </a:t>
            </a:r>
            <a:endParaRPr lang="en-US" sz="2200" dirty="0"/>
          </a:p>
        </p:txBody>
      </p:sp>
      <p:pic>
        <p:nvPicPr>
          <p:cNvPr id="13" name="Picture 12" descr="Great Pyramid of Khuf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5105400"/>
            <a:ext cx="2057400" cy="1498600"/>
          </a:xfrm>
          <a:prstGeom prst="rect">
            <a:avLst/>
          </a:prstGeom>
        </p:spPr>
      </p:pic>
      <p:pic>
        <p:nvPicPr>
          <p:cNvPr id="14" name="Picture 13" descr="Mummy Inside coffin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667000"/>
            <a:ext cx="131445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smtClean="0"/>
              <a:t>Quick Review!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066800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civilizations began in the river valleys of Africa and Asia. The river valley civilizations are:</a:t>
            </a:r>
            <a:endParaRPr lang="en-US" sz="2200" dirty="0"/>
          </a:p>
        </p:txBody>
      </p:sp>
      <p:pic>
        <p:nvPicPr>
          <p:cNvPr id="4" name="Picture 3" descr="River Civilizations 2500 B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819400"/>
            <a:ext cx="4648200" cy="2329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1524000" y="1798023"/>
            <a:ext cx="3429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b="1" dirty="0" smtClean="0"/>
              <a:t>Tigris and Euphrates River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22860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Nile River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34200" y="1752600"/>
            <a:ext cx="1828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Yellow River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2286000"/>
            <a:ext cx="198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Indus River</a:t>
            </a:r>
            <a:endParaRPr lang="en-US" sz="22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66800" y="2667000"/>
            <a:ext cx="1295400" cy="1143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 flipH="1">
            <a:off x="2171700" y="3009902"/>
            <a:ext cx="1981201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4114799" y="3124201"/>
            <a:ext cx="1676402" cy="914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591301" y="2247900"/>
            <a:ext cx="1295401" cy="10668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2400" y="54102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world’s first civilization, </a:t>
            </a:r>
            <a:r>
              <a:rPr lang="en-US" sz="2200" b="1" dirty="0" smtClean="0"/>
              <a:t>Sumer</a:t>
            </a:r>
            <a:r>
              <a:rPr lang="en-US" sz="2200" dirty="0" smtClean="0"/>
              <a:t>, developed in the </a:t>
            </a:r>
            <a:r>
              <a:rPr lang="en-US" sz="2200" b="1" dirty="0" smtClean="0"/>
              <a:t>fertile crescent</a:t>
            </a:r>
            <a:r>
              <a:rPr lang="en-US" sz="2200" dirty="0" smtClean="0"/>
              <a:t>.  However, Sumer would soon be invaded many other empires including: the </a:t>
            </a:r>
            <a:r>
              <a:rPr lang="en-US" sz="2200" dirty="0" err="1" smtClean="0"/>
              <a:t>Akkadians</a:t>
            </a:r>
            <a:r>
              <a:rPr lang="en-US" sz="2200" dirty="0" smtClean="0"/>
              <a:t>, Babylonians, Hittites, Assyrians, Persians and Phoenicians.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Kingdom of the Nile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143000"/>
            <a:ext cx="853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Egyptian civilization was built on the banks of the </a:t>
            </a:r>
            <a:r>
              <a:rPr lang="en-US" sz="2200" b="1" dirty="0" smtClean="0"/>
              <a:t>Nile River </a:t>
            </a:r>
            <a:r>
              <a:rPr lang="en-US" sz="2200" dirty="0" smtClean="0"/>
              <a:t>in Africa.</a:t>
            </a:r>
            <a:endParaRPr lang="en-US" sz="2200" dirty="0"/>
          </a:p>
        </p:txBody>
      </p:sp>
      <p:pic>
        <p:nvPicPr>
          <p:cNvPr id="4" name="Picture 3" descr="Anciet Egyp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1676400"/>
            <a:ext cx="2667000" cy="34073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1600200"/>
            <a:ext cx="251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“Black Land” </a:t>
            </a:r>
            <a:r>
              <a:rPr lang="en-US" sz="2200" dirty="0" smtClean="0"/>
              <a:t>~ rich fertile soils along the Nile River.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600200"/>
            <a:ext cx="2971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“Red Land” </a:t>
            </a:r>
            <a:r>
              <a:rPr lang="en-US" sz="2200" dirty="0" smtClean="0"/>
              <a:t>~ desert that stretches across North Africa.  </a:t>
            </a:r>
            <a:endParaRPr lang="en-US" sz="2200" dirty="0"/>
          </a:p>
        </p:txBody>
      </p:sp>
      <p:pic>
        <p:nvPicPr>
          <p:cNvPr id="8" name="Picture 7" descr="River Nil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667000"/>
            <a:ext cx="2667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eser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743200"/>
            <a:ext cx="2667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590800" y="518160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Egypt was divided into two regions: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867400"/>
            <a:ext cx="388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Upper Egypt </a:t>
            </a:r>
            <a:r>
              <a:rPr lang="en-US" sz="2200" dirty="0" smtClean="0"/>
              <a:t>~ stretched from the Nile’s first </a:t>
            </a:r>
            <a:r>
              <a:rPr lang="en-US" sz="2200" b="1" dirty="0" smtClean="0"/>
              <a:t>Cataract </a:t>
            </a:r>
            <a:r>
              <a:rPr lang="en-US" sz="2200" dirty="0" smtClean="0"/>
              <a:t>(waterfall). 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3962400" y="5750004"/>
            <a:ext cx="5181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Lower Egypt </a:t>
            </a:r>
            <a:r>
              <a:rPr lang="en-US" sz="2200" dirty="0" smtClean="0"/>
              <a:t>~ along the</a:t>
            </a:r>
            <a:r>
              <a:rPr lang="en-US" sz="2200" b="1" dirty="0" smtClean="0"/>
              <a:t> delta </a:t>
            </a:r>
            <a:r>
              <a:rPr lang="en-US" sz="2200" dirty="0" smtClean="0"/>
              <a:t>(rich land at the mouth of the river) where the Nile empties into the Mediterranean Sea.</a:t>
            </a:r>
            <a:endParaRPr lang="en-US" sz="2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676400" y="4191000"/>
            <a:ext cx="1828800" cy="1676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3810000" y="3048000"/>
            <a:ext cx="2971800" cy="2667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Kingdoms of Egypt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4648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Old Kingdom (2575 B.C. – 2130 B.C.)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86200" y="1447800"/>
            <a:ext cx="48768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Pharaohs organized a strong government with a bureaucracy and viziers.  </a:t>
            </a:r>
          </a:p>
          <a:p>
            <a:endParaRPr lang="en-US" sz="800" dirty="0"/>
          </a:p>
          <a:p>
            <a:r>
              <a:rPr lang="en-US" sz="2200" b="1" dirty="0" smtClean="0"/>
              <a:t>Bureaucracy</a:t>
            </a:r>
            <a:r>
              <a:rPr lang="en-US" sz="2200" dirty="0" smtClean="0"/>
              <a:t> ~ government with many different jobs and levels (like our government)</a:t>
            </a:r>
          </a:p>
          <a:p>
            <a:endParaRPr lang="en-US" sz="800" dirty="0"/>
          </a:p>
          <a:p>
            <a:r>
              <a:rPr lang="en-US" sz="2200" b="1" dirty="0" smtClean="0"/>
              <a:t>Vizier</a:t>
            </a:r>
            <a:r>
              <a:rPr lang="en-US" sz="2200" dirty="0" smtClean="0"/>
              <a:t> ~ helped the pharaoh by supervising the government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114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Old Kingdom, the Egyptians built the great</a:t>
            </a:r>
            <a:r>
              <a:rPr lang="en-US" sz="2200" b="1" dirty="0" smtClean="0"/>
              <a:t> pyramids </a:t>
            </a:r>
            <a:r>
              <a:rPr lang="en-US" sz="2200" dirty="0" smtClean="0"/>
              <a:t>at Giza to honor the pharaohs.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267200" y="4572000"/>
            <a:ext cx="487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Middle Kingdom (1938 B.C. – 1630 B.C.)</a:t>
            </a:r>
            <a:endParaRPr lang="en-US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0292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 time of trouble with many rebellions and corrupt (dishonest) leaders. 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9436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At the end of the Middle Kingdom, foreign invaders called the </a:t>
            </a:r>
            <a:r>
              <a:rPr lang="en-US" sz="2200" dirty="0" err="1" smtClean="0"/>
              <a:t>Hyksos</a:t>
            </a:r>
            <a:r>
              <a:rPr lang="en-US" sz="2200" dirty="0" smtClean="0"/>
              <a:t> took over Egypt.  </a:t>
            </a:r>
            <a:endParaRPr lang="en-US" sz="2200" dirty="0"/>
          </a:p>
        </p:txBody>
      </p:sp>
      <p:pic>
        <p:nvPicPr>
          <p:cNvPr id="10" name="Picture 9" descr="Pyramids at Gi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3352800" cy="2442163"/>
          </a:xfrm>
          <a:prstGeom prst="rect">
            <a:avLst/>
          </a:prstGeom>
        </p:spPr>
      </p:pic>
      <p:pic>
        <p:nvPicPr>
          <p:cNvPr id="11" name="Picture 10" descr="Hyksos enter Egy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99400" y="5029200"/>
            <a:ext cx="2915999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New Kingdom (1539 B.C. – 1075 B.C.)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85800"/>
            <a:ext cx="868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Powerful and ambitious pharaohs created a strong and large empire.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2192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Hatshepsut</a:t>
            </a:r>
            <a:r>
              <a:rPr lang="en-US" sz="2200" dirty="0" smtClean="0"/>
              <a:t> ~ the first female ruler who expanded trade and helped Egypt prosper.</a:t>
            </a:r>
            <a:endParaRPr lang="en-US" sz="2200" dirty="0"/>
          </a:p>
        </p:txBody>
      </p:sp>
      <p:pic>
        <p:nvPicPr>
          <p:cNvPr id="6" name="Picture 5" descr="Hatsheps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066800"/>
            <a:ext cx="2278662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2438400"/>
            <a:ext cx="495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Thutmose III </a:t>
            </a:r>
            <a:r>
              <a:rPr lang="en-US" sz="2200" dirty="0" smtClean="0"/>
              <a:t>~ a great military leader and expanded Egypt’s borders to their greatest extent ever!</a:t>
            </a:r>
            <a:endParaRPr lang="en-US" sz="2200" dirty="0"/>
          </a:p>
        </p:txBody>
      </p:sp>
      <p:pic>
        <p:nvPicPr>
          <p:cNvPr id="8" name="Picture 7" descr="Thutmose I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447800"/>
            <a:ext cx="1848967" cy="25384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35814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Ramses II </a:t>
            </a:r>
            <a:r>
              <a:rPr lang="en-US" sz="2200" dirty="0" smtClean="0"/>
              <a:t>~ ruled for 66 years and successfully conquered many of the lands around Egypt including Syria and </a:t>
            </a:r>
            <a:r>
              <a:rPr lang="en-US" sz="2200" dirty="0" err="1" smtClean="0"/>
              <a:t>Nubia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10" name="Picture 9" descr="Ramses 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1981200"/>
            <a:ext cx="1676400" cy="23822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19400" y="49530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1100 B.C., Egypt was invaded and conquered by the Assyrians and Persians.  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5867400" y="44196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Decline of Egypt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71800" y="57912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332 B.C., the last Egyptian dynasty ended when the Greeks took control. Later Roman armies would replace the Greeks.</a:t>
            </a:r>
            <a:endParaRPr lang="en-US" sz="2200" dirty="0"/>
          </a:p>
        </p:txBody>
      </p:sp>
      <p:pic>
        <p:nvPicPr>
          <p:cNvPr id="15" name="Picture 14" descr="Roman Caval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4724400"/>
            <a:ext cx="2133599" cy="1965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Egyptian Religion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Like most early civilizations, the Ancient Egyptians were polytheistic, believing in many gods.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752600"/>
            <a:ext cx="441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Chief God was </a:t>
            </a:r>
            <a:r>
              <a:rPr lang="en-US" sz="2200" b="1" dirty="0" err="1" smtClean="0"/>
              <a:t>Amon</a:t>
            </a:r>
            <a:r>
              <a:rPr lang="en-US" sz="2200" b="1" dirty="0" smtClean="0"/>
              <a:t>-Re</a:t>
            </a:r>
            <a:r>
              <a:rPr lang="en-US" sz="2200" dirty="0" smtClean="0"/>
              <a:t> ~ the sun god.  </a:t>
            </a:r>
            <a:endParaRPr lang="en-US" sz="2200" dirty="0"/>
          </a:p>
        </p:txBody>
      </p:sp>
      <p:pic>
        <p:nvPicPr>
          <p:cNvPr id="6" name="Picture 5" descr="Egyptian Gods Amu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600200"/>
            <a:ext cx="1152525" cy="2047875"/>
          </a:xfrm>
          <a:prstGeom prst="rect">
            <a:avLst/>
          </a:prstGeom>
        </p:spPr>
      </p:pic>
      <p:pic>
        <p:nvPicPr>
          <p:cNvPr id="7" name="Picture 6" descr="Amon Ra before Table of Offerin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1600201"/>
            <a:ext cx="2869788" cy="20761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" y="2590800"/>
            <a:ext cx="411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Pharaohs, who were viewed as gods and Kings, received their right to rule from </a:t>
            </a:r>
            <a:r>
              <a:rPr lang="en-US" sz="2200" dirty="0" err="1" smtClean="0"/>
              <a:t>Amon</a:t>
            </a:r>
            <a:r>
              <a:rPr lang="en-US" sz="2200" dirty="0" smtClean="0"/>
              <a:t>-Re.</a:t>
            </a:r>
            <a:endParaRPr lang="en-US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" y="3810000"/>
            <a:ext cx="868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Egyptians also believed in the</a:t>
            </a:r>
            <a:r>
              <a:rPr lang="en-US" sz="2200" b="1" dirty="0" smtClean="0"/>
              <a:t> afterlife</a:t>
            </a:r>
            <a:r>
              <a:rPr lang="en-US" sz="2200" dirty="0" smtClean="0"/>
              <a:t>, or life after death.</a:t>
            </a:r>
            <a:endParaRPr lang="en-US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3962400" y="4303455"/>
            <a:ext cx="495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Each soul had to pass a test to win eternal life – your heart would be weighed against the feather of truth.</a:t>
            </a:r>
          </a:p>
          <a:p>
            <a:endParaRPr lang="en-US" sz="800" dirty="0"/>
          </a:p>
          <a:p>
            <a:r>
              <a:rPr lang="en-US" sz="2200" dirty="0" smtClean="0"/>
              <a:t>The </a:t>
            </a:r>
            <a:r>
              <a:rPr lang="en-US" sz="2200" b="1" i="1" dirty="0" smtClean="0"/>
              <a:t>Book of the Dead </a:t>
            </a:r>
            <a:r>
              <a:rPr lang="en-US" sz="2200" dirty="0" smtClean="0"/>
              <a:t>helped Egyptians survive the dangerous journey into the underworld providing spells, charms, and formulas.</a:t>
            </a:r>
            <a:endParaRPr lang="en-US" sz="2200" dirty="0"/>
          </a:p>
        </p:txBody>
      </p:sp>
      <p:pic>
        <p:nvPicPr>
          <p:cNvPr id="19" name="Picture 18" descr="Book of the De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267200"/>
            <a:ext cx="3429000" cy="2429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Afterlife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Egyptians believed that Osiris and Isis promised them eternal life after death.  This belief in the</a:t>
            </a:r>
            <a:r>
              <a:rPr lang="en-US" sz="2200" b="1" dirty="0" smtClean="0"/>
              <a:t> afterlife </a:t>
            </a:r>
            <a:r>
              <a:rPr lang="en-US" sz="2200" dirty="0" smtClean="0"/>
              <a:t>affected every Egyptian.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905000"/>
            <a:ext cx="4572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Each soul had to pass a test to win eternal life.</a:t>
            </a:r>
          </a:p>
          <a:p>
            <a:r>
              <a:rPr lang="en-US" sz="2200" dirty="0" smtClean="0"/>
              <a:t>1.  Ferried across lake of Fire to Osiris</a:t>
            </a:r>
          </a:p>
          <a:p>
            <a:r>
              <a:rPr lang="en-US" sz="2200" dirty="0" smtClean="0"/>
              <a:t>2.  Heart was weighed against the feather of truth</a:t>
            </a:r>
          </a:p>
          <a:p>
            <a:pPr lvl="1">
              <a:buFontTx/>
              <a:buChar char="-"/>
            </a:pPr>
            <a:r>
              <a:rPr lang="en-US" sz="2200" dirty="0" smtClean="0"/>
              <a:t>If lighter = afterlife</a:t>
            </a:r>
          </a:p>
          <a:p>
            <a:pPr lvl="1">
              <a:buFontTx/>
              <a:buChar char="-"/>
            </a:pPr>
            <a:r>
              <a:rPr lang="en-US" sz="2200" dirty="0" smtClean="0"/>
              <a:t>If heavier = fed to crocodile eater of the dead.</a:t>
            </a:r>
          </a:p>
          <a:p>
            <a:endParaRPr lang="en-US" sz="2000" dirty="0"/>
          </a:p>
        </p:txBody>
      </p:sp>
      <p:pic>
        <p:nvPicPr>
          <p:cNvPr id="5" name="Picture 4" descr="Book of the D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905000"/>
            <a:ext cx="3857625" cy="2733675"/>
          </a:xfrm>
          <a:prstGeom prst="rect">
            <a:avLst/>
          </a:prstGeom>
        </p:spPr>
      </p:pic>
      <p:pic>
        <p:nvPicPr>
          <p:cNvPr id="7" name="Content Placeholder 6" descr="Anubis and Mumm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648200"/>
            <a:ext cx="2992438" cy="19949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81000" y="5181600"/>
            <a:ext cx="533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i="1" dirty="0" smtClean="0"/>
              <a:t>Book of the Dead </a:t>
            </a:r>
            <a:r>
              <a:rPr lang="en-US" sz="2200" dirty="0" smtClean="0"/>
              <a:t>helped Egyptians survive the dangerous journey into the underworld providing spells, charms, and formulas.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Mummification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295400"/>
            <a:ext cx="8763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addition, Egyptians buried their dead with everything they would need for eternity.  They used </a:t>
            </a:r>
            <a:r>
              <a:rPr lang="en-US" sz="2200" b="1" dirty="0" smtClean="0"/>
              <a:t>mummification</a:t>
            </a:r>
            <a:r>
              <a:rPr lang="en-US" sz="2200" dirty="0" smtClean="0"/>
              <a:t> to preserve dead bodies by embalming them.</a:t>
            </a:r>
            <a:r>
              <a:rPr lang="en-US" sz="2000" dirty="0" smtClean="0"/>
              <a:t>  </a:t>
            </a:r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22860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purpose of mummification was to give the soul the use of its body in the afterlife.  </a:t>
            </a:r>
            <a:endParaRPr lang="en-US" sz="2200" dirty="0"/>
          </a:p>
        </p:txBody>
      </p:sp>
      <p:pic>
        <p:nvPicPr>
          <p:cNvPr id="7" name="Content Placeholder 6" descr="Anubis and Mum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2514600"/>
            <a:ext cx="3124200" cy="2082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00" y="3200400"/>
            <a:ext cx="480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Steps of mummification were: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29000" y="3810000"/>
            <a:ext cx="492028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sz="2200" dirty="0" smtClean="0"/>
              <a:t>Wash the body in good smelling soap</a:t>
            </a:r>
            <a:r>
              <a:rPr lang="en-US" dirty="0" smtClean="0"/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2400" y="4724400"/>
            <a:ext cx="5029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n-US" sz="2200" dirty="0" smtClean="0"/>
              <a:t>2.  Cut left side of body to remove internal organs and put in jars.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58674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3.  Remove the brain through the nostrils.</a:t>
            </a:r>
            <a:endParaRPr lang="en-US" sz="2200" dirty="0"/>
          </a:p>
        </p:txBody>
      </p:sp>
      <p:pic>
        <p:nvPicPr>
          <p:cNvPr id="13" name="Content Placeholder 4" descr="God for Intestine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572000"/>
            <a:ext cx="729827" cy="1539478"/>
          </a:xfrm>
          <a:prstGeom prst="rect">
            <a:avLst/>
          </a:prstGeom>
        </p:spPr>
      </p:pic>
      <p:pic>
        <p:nvPicPr>
          <p:cNvPr id="14" name="Picture 13" descr="God for Liv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4572000"/>
            <a:ext cx="695785" cy="1601410"/>
          </a:xfrm>
          <a:prstGeom prst="rect">
            <a:avLst/>
          </a:prstGeom>
        </p:spPr>
      </p:pic>
      <p:pic>
        <p:nvPicPr>
          <p:cNvPr id="15" name="Picture 14" descr="God for Lungs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86600" y="4572000"/>
            <a:ext cx="872836" cy="1600200"/>
          </a:xfrm>
          <a:prstGeom prst="rect">
            <a:avLst/>
          </a:prstGeom>
        </p:spPr>
      </p:pic>
      <p:pic>
        <p:nvPicPr>
          <p:cNvPr id="16" name="Picture 15" descr="God for stomach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29600" y="4495800"/>
            <a:ext cx="632791" cy="1643216"/>
          </a:xfrm>
          <a:prstGeom prst="rect">
            <a:avLst/>
          </a:prstGeom>
        </p:spPr>
      </p:pic>
      <p:pic>
        <p:nvPicPr>
          <p:cNvPr id="17" name="Picture 16" descr="Mummification 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" y="5562600"/>
            <a:ext cx="1524000" cy="122930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029200" y="6248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intestines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248400" y="6248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liver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239000" y="6248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lungs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153400" y="62484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stomach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2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Mummification</a:t>
            </a:r>
            <a:endParaRPr lang="en-US" dirty="0"/>
          </a:p>
        </p:txBody>
      </p:sp>
      <p:pic>
        <p:nvPicPr>
          <p:cNvPr id="3" name="Content Placeholder 4" descr="Mummy Inside coffi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1905000" cy="57978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5000" y="1295400"/>
            <a:ext cx="495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Before the mummies were placed in their coffins, they had to be carefully wrapped.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2286000"/>
            <a:ext cx="5029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body is wrapped in fine linens from head to toe (even each individual finger and toe is wrapped!).  </a:t>
            </a:r>
          </a:p>
          <a:p>
            <a:endParaRPr lang="en-US" sz="800" dirty="0"/>
          </a:p>
          <a:p>
            <a:r>
              <a:rPr lang="en-US" sz="2200" dirty="0" smtClean="0"/>
              <a:t>Then the arms and legs are tied together.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4038600"/>
            <a:ext cx="464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mummy is then lowered into its coffin – usually there were 3 coffins for pharaohs. </a:t>
            </a:r>
            <a:endParaRPr lang="en-US" sz="2200" dirty="0"/>
          </a:p>
        </p:txBody>
      </p:sp>
      <p:pic>
        <p:nvPicPr>
          <p:cNvPr id="7" name="Picture 6" descr="coff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457200"/>
            <a:ext cx="2362200" cy="5935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1027</Words>
  <Application>Microsoft Macintosh PowerPoint</Application>
  <PresentationFormat>On-screen Show (4:3)</PresentationFormat>
  <Paragraphs>93</Paragraphs>
  <Slides>13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Ancient Egypt</vt:lpstr>
      <vt:lpstr>Quick Review!</vt:lpstr>
      <vt:lpstr>Kingdom of the Nile</vt:lpstr>
      <vt:lpstr>Kingdoms of Egypt</vt:lpstr>
      <vt:lpstr>Slide 5</vt:lpstr>
      <vt:lpstr>Egyptian Religion</vt:lpstr>
      <vt:lpstr>The Afterlife</vt:lpstr>
      <vt:lpstr>Mummification</vt:lpstr>
      <vt:lpstr>Mummification</vt:lpstr>
      <vt:lpstr>Pyramids and Valley of the Kings</vt:lpstr>
      <vt:lpstr>Life in Egypt</vt:lpstr>
      <vt:lpstr>Slide 12</vt:lpstr>
      <vt:lpstr>Egyptian Achievements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Land of the Pharaohs</dc:title>
  <dc:creator>AlyssaMartin</dc:creator>
  <cp:lastModifiedBy>Jessica Taylor</cp:lastModifiedBy>
  <cp:revision>39</cp:revision>
  <dcterms:created xsi:type="dcterms:W3CDTF">2012-08-30T14:13:00Z</dcterms:created>
  <dcterms:modified xsi:type="dcterms:W3CDTF">2012-08-31T11:36:29Z</dcterms:modified>
</cp:coreProperties>
</file>