
<file path=[Content_Types].xml><?xml version="1.0" encoding="utf-8"?>
<Types xmlns="http://schemas.openxmlformats.org/package/2006/content-types">
  <Default Extension="xml" ContentType="application/xml"/>
  <Default Extension="jpeg" ContentType="image/jpeg"/>
  <Default Extension="png" ContentType="image/pn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9" r:id="rId4"/>
    <p:sldId id="258"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209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4" Type="http://schemas.openxmlformats.org/officeDocument/2006/relationships/slide" Target="slides/slide13.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presProps" Target="presProps.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printerSettings" Target="printerSettings/printerSettings1.bin"/><Relationship Id="rId12" Type="http://schemas.openxmlformats.org/officeDocument/2006/relationships/slide" Target="slides/slide11.xml"/><Relationship Id="rId17" Type="http://schemas.openxmlformats.org/officeDocument/2006/relationships/viewProps" Target="viewProps.xml"/><Relationship Id="rId19" Type="http://schemas.openxmlformats.org/officeDocument/2006/relationships/tableStyles" Target="tableStyle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 Id="rId18"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674AA079-6586-471F-B548-FE8B8332D39B}" type="datetimeFigureOut">
              <a:rPr lang="en-US" smtClean="0"/>
              <a:pPr/>
              <a:t>1/9/13</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C2F007E4-82DB-4D2C-AD23-F53A6383C5BA}"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74AA079-6586-471F-B548-FE8B8332D39B}" type="datetimeFigureOut">
              <a:rPr lang="en-US" smtClean="0"/>
              <a:pPr/>
              <a:t>1/9/13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F007E4-82DB-4D2C-AD23-F53A6383C5B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74AA079-6586-471F-B548-FE8B8332D39B}" type="datetimeFigureOut">
              <a:rPr lang="en-US" smtClean="0"/>
              <a:pPr/>
              <a:t>1/9/13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F007E4-82DB-4D2C-AD23-F53A6383C5B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74AA079-6586-471F-B548-FE8B8332D39B}" type="datetimeFigureOut">
              <a:rPr lang="en-US" smtClean="0"/>
              <a:pPr/>
              <a:t>1/9/13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F007E4-82DB-4D2C-AD23-F53A6383C5B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74AA079-6586-471F-B548-FE8B8332D39B}" type="datetimeFigureOut">
              <a:rPr lang="en-US" smtClean="0"/>
              <a:pPr/>
              <a:t>1/9/13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C2F007E4-82DB-4D2C-AD23-F53A6383C5BA}"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74AA079-6586-471F-B548-FE8B8332D39B}" type="datetimeFigureOut">
              <a:rPr lang="en-US" smtClean="0"/>
              <a:pPr/>
              <a:t>1/9/13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F007E4-82DB-4D2C-AD23-F53A6383C5B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74AA079-6586-471F-B548-FE8B8332D39B}" type="datetimeFigureOut">
              <a:rPr lang="en-US" smtClean="0"/>
              <a:pPr/>
              <a:t>1/9/13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2F007E4-82DB-4D2C-AD23-F53A6383C5B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74AA079-6586-471F-B548-FE8B8332D39B}" type="datetimeFigureOut">
              <a:rPr lang="en-US" smtClean="0"/>
              <a:pPr/>
              <a:t>1/9/13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2F007E4-82DB-4D2C-AD23-F53A6383C5B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4AA079-6586-471F-B548-FE8B8332D39B}" type="datetimeFigureOut">
              <a:rPr lang="en-US" smtClean="0"/>
              <a:pPr/>
              <a:t>1/9/13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2F007E4-82DB-4D2C-AD23-F53A6383C5B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74AA079-6586-471F-B548-FE8B8332D39B}" type="datetimeFigureOut">
              <a:rPr lang="en-US" smtClean="0"/>
              <a:pPr/>
              <a:t>1/9/13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F007E4-82DB-4D2C-AD23-F53A6383C5B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74AA079-6586-471F-B548-FE8B8332D39B}" type="datetimeFigureOut">
              <a:rPr lang="en-US" smtClean="0"/>
              <a:pPr/>
              <a:t>1/9/13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F007E4-82DB-4D2C-AD23-F53A6383C5B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674AA079-6586-471F-B548-FE8B8332D39B}" type="datetimeFigureOut">
              <a:rPr lang="en-US" smtClean="0"/>
              <a:pPr/>
              <a:t>1/9/13</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C2F007E4-82DB-4D2C-AD23-F53A6383C5BA}"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3"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3"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3"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shadeToTitle="1">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Unit 7:</a:t>
            </a:r>
            <a:br>
              <a:rPr lang="en-US" dirty="0" smtClean="0"/>
            </a:br>
            <a:r>
              <a:rPr lang="en-US" dirty="0" smtClean="0"/>
              <a:t>Age of Industry</a:t>
            </a:r>
            <a:endParaRPr lang="en-US" dirty="0"/>
          </a:p>
        </p:txBody>
      </p:sp>
      <p:sp>
        <p:nvSpPr>
          <p:cNvPr id="3" name="Subtitle 2"/>
          <p:cNvSpPr>
            <a:spLocks noGrp="1"/>
          </p:cNvSpPr>
          <p:nvPr>
            <p:ph type="subTitle" idx="1"/>
          </p:nvPr>
        </p:nvSpPr>
        <p:spPr/>
        <p:txBody>
          <a:bodyPr/>
          <a:lstStyle/>
          <a:p>
            <a:r>
              <a:rPr lang="en-US" dirty="0" smtClean="0"/>
              <a:t>Jake and Cassie</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was Henry Bessemer influential in the I.R.?</a:t>
            </a:r>
            <a:endParaRPr lang="en-US" dirty="0"/>
          </a:p>
        </p:txBody>
      </p:sp>
      <p:sp>
        <p:nvSpPr>
          <p:cNvPr id="3" name="Content Placeholder 2"/>
          <p:cNvSpPr>
            <a:spLocks noGrp="1"/>
          </p:cNvSpPr>
          <p:nvPr>
            <p:ph idx="1"/>
          </p:nvPr>
        </p:nvSpPr>
        <p:spPr/>
        <p:txBody>
          <a:bodyPr>
            <a:normAutofit/>
          </a:bodyPr>
          <a:lstStyle/>
          <a:p>
            <a:r>
              <a:rPr lang="en-US" sz="4000" dirty="0" smtClean="0"/>
              <a:t>He invented the Bessemer process for making steel from cast iron.</a:t>
            </a:r>
          </a:p>
          <a:p>
            <a:r>
              <a:rPr lang="en-US" sz="4000" dirty="0" smtClean="0"/>
              <a:t>Steel could now be made much more quickly and cheaply than before.</a:t>
            </a:r>
            <a:endParaRPr lang="en-US" sz="40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normAutofit fontScale="90000"/>
          </a:bodyPr>
          <a:lstStyle/>
          <a:p>
            <a:r>
              <a:rPr lang="en-US" dirty="0" smtClean="0"/>
              <a:t>How did Henry Ford influence the automobile industry? </a:t>
            </a:r>
            <a:endParaRPr lang="en-US" dirty="0"/>
          </a:p>
        </p:txBody>
      </p:sp>
      <p:sp>
        <p:nvSpPr>
          <p:cNvPr id="3" name="Content Placeholder 2"/>
          <p:cNvSpPr>
            <a:spLocks noGrp="1"/>
          </p:cNvSpPr>
          <p:nvPr>
            <p:ph idx="1"/>
          </p:nvPr>
        </p:nvSpPr>
        <p:spPr/>
        <p:txBody>
          <a:bodyPr>
            <a:normAutofit/>
          </a:bodyPr>
          <a:lstStyle/>
          <a:p>
            <a:r>
              <a:rPr lang="en-US" sz="3600" dirty="0" smtClean="0"/>
              <a:t>He created the first car which was the Model T. </a:t>
            </a:r>
          </a:p>
          <a:p>
            <a:r>
              <a:rPr lang="en-US" sz="3600" dirty="0" smtClean="0"/>
              <a:t>He also invented the assembly line.</a:t>
            </a:r>
          </a:p>
          <a:p>
            <a:r>
              <a:rPr lang="en-US" sz="3600" dirty="0" smtClean="0"/>
              <a:t>Assembly Line – A series of workers and machines in a factory by which a succession of identical items is progressively assembled. </a:t>
            </a:r>
            <a:endParaRPr lang="en-US" sz="36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C000"/>
            </a:gs>
            <a:gs pos="50000">
              <a:schemeClr val="accent1">
                <a:tint val="44500"/>
                <a:satMod val="160000"/>
              </a:schemeClr>
            </a:gs>
            <a:gs pos="100000">
              <a:schemeClr val="accent1">
                <a:tint val="23500"/>
                <a:satMod val="160000"/>
              </a:schemeClr>
            </a:gs>
          </a:gsLst>
          <a:lin ang="27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Differences between capitalism and communism.</a:t>
            </a:r>
            <a:endParaRPr lang="en-US" dirty="0"/>
          </a:p>
        </p:txBody>
      </p:sp>
      <p:sp>
        <p:nvSpPr>
          <p:cNvPr id="3" name="Content Placeholder 2"/>
          <p:cNvSpPr>
            <a:spLocks noGrp="1"/>
          </p:cNvSpPr>
          <p:nvPr>
            <p:ph idx="1"/>
          </p:nvPr>
        </p:nvSpPr>
        <p:spPr>
          <a:xfrm>
            <a:off x="457200" y="1600200"/>
            <a:ext cx="4114800" cy="4709160"/>
          </a:xfrm>
        </p:spPr>
        <p:txBody>
          <a:bodyPr/>
          <a:lstStyle/>
          <a:p>
            <a:pPr algn="ctr">
              <a:buNone/>
            </a:pPr>
            <a:r>
              <a:rPr lang="en-US" dirty="0" smtClean="0">
                <a:solidFill>
                  <a:schemeClr val="bg1"/>
                </a:solidFill>
              </a:rPr>
              <a:t>Capitalism:</a:t>
            </a:r>
          </a:p>
          <a:p>
            <a:pPr>
              <a:buFont typeface="Wingdings" pitchFamily="2" charset="2"/>
              <a:buChar char="§"/>
            </a:pPr>
            <a:r>
              <a:rPr lang="en-US" sz="2400" dirty="0" smtClean="0">
                <a:solidFill>
                  <a:schemeClr val="bg1"/>
                </a:solidFill>
              </a:rPr>
              <a:t>Hard work earns people their own personal  goods and economic growth</a:t>
            </a:r>
          </a:p>
          <a:p>
            <a:pPr>
              <a:buFont typeface="Wingdings" pitchFamily="2" charset="2"/>
              <a:buChar char="§"/>
            </a:pPr>
            <a:r>
              <a:rPr lang="en-US" sz="2400" dirty="0" smtClean="0">
                <a:solidFill>
                  <a:schemeClr val="bg1"/>
                </a:solidFill>
              </a:rPr>
              <a:t>Many become prosperous, and the rest can improve with work</a:t>
            </a:r>
          </a:p>
          <a:p>
            <a:pPr>
              <a:buFont typeface="Wingdings" pitchFamily="2" charset="2"/>
              <a:buChar char="§"/>
            </a:pPr>
            <a:r>
              <a:rPr lang="en-US" sz="2400" dirty="0" smtClean="0">
                <a:solidFill>
                  <a:schemeClr val="bg1"/>
                </a:solidFill>
              </a:rPr>
              <a:t>There is freedom of speech</a:t>
            </a:r>
            <a:endParaRPr lang="en-US" sz="2400" dirty="0">
              <a:solidFill>
                <a:schemeClr val="bg1"/>
              </a:solidFill>
            </a:endParaRPr>
          </a:p>
        </p:txBody>
      </p:sp>
      <p:sp>
        <p:nvSpPr>
          <p:cNvPr id="5" name="Content Placeholder 2"/>
          <p:cNvSpPr txBox="1">
            <a:spLocks/>
          </p:cNvSpPr>
          <p:nvPr/>
        </p:nvSpPr>
        <p:spPr>
          <a:xfrm>
            <a:off x="4724400" y="1752600"/>
            <a:ext cx="4114800" cy="4709160"/>
          </a:xfrm>
          <a:prstGeom prst="rect">
            <a:avLst/>
          </a:prstGeom>
        </p:spPr>
        <p:txBody>
          <a:bodyPr vert="horz">
            <a:normAutofit/>
          </a:bodyPr>
          <a:lstStyle/>
          <a:p>
            <a:pPr marL="548640" marR="0" lvl="0" indent="-411480" algn="ctr" defTabSz="914400" rtl="0" eaLnBrk="1" fontAlgn="auto" latinLnBrk="0" hangingPunct="1">
              <a:lnSpc>
                <a:spcPct val="100000"/>
              </a:lnSpc>
              <a:spcBef>
                <a:spcPct val="20000"/>
              </a:spcBef>
              <a:spcAft>
                <a:spcPts val="0"/>
              </a:spcAft>
              <a:buClr>
                <a:schemeClr val="tx1">
                  <a:shade val="95000"/>
                </a:schemeClr>
              </a:buClr>
              <a:buSzPct val="65000"/>
              <a:buFont typeface="Wingdings 2"/>
              <a:buNone/>
              <a:tabLst/>
              <a:defRPr/>
            </a:pPr>
            <a:r>
              <a:rPr kumimoji="0" lang="en-US" sz="2800" b="0" i="0" u="none" strike="noStrike" kern="1200" cap="none" spc="0" normalizeH="0" baseline="0" noProof="0" dirty="0" smtClean="0">
                <a:ln>
                  <a:noFill/>
                </a:ln>
                <a:solidFill>
                  <a:schemeClr val="bg1"/>
                </a:solidFill>
                <a:effectLst/>
                <a:uLnTx/>
                <a:uFillTx/>
                <a:latin typeface="+mn-lt"/>
                <a:ea typeface="+mn-ea"/>
                <a:cs typeface="+mn-cs"/>
              </a:rPr>
              <a:t>Communism:</a:t>
            </a:r>
            <a:endParaRPr kumimoji="0" lang="en-US" sz="2400" b="0" i="0" u="none" strike="noStrike" kern="1200" cap="none" spc="0" normalizeH="0" baseline="0" noProof="0" dirty="0" smtClean="0">
              <a:ln>
                <a:noFill/>
              </a:ln>
              <a:solidFill>
                <a:schemeClr val="bg1"/>
              </a:solidFill>
              <a:effectLst/>
              <a:uLnTx/>
              <a:uFillTx/>
              <a:latin typeface="+mn-lt"/>
              <a:ea typeface="+mn-ea"/>
              <a:cs typeface="+mn-cs"/>
            </a:endParaRPr>
          </a:p>
          <a:p>
            <a:pPr marL="548640" marR="0" lvl="0" indent="-411480" defTabSz="914400" rtl="0" eaLnBrk="1" fontAlgn="auto" latinLnBrk="0" hangingPunct="1">
              <a:lnSpc>
                <a:spcPct val="100000"/>
              </a:lnSpc>
              <a:spcBef>
                <a:spcPct val="20000"/>
              </a:spcBef>
              <a:spcAft>
                <a:spcPts val="0"/>
              </a:spcAft>
              <a:buClr>
                <a:schemeClr val="tx1">
                  <a:shade val="95000"/>
                </a:schemeClr>
              </a:buClr>
              <a:buSzPct val="65000"/>
              <a:buFont typeface="Wingdings" pitchFamily="2" charset="2"/>
              <a:buChar char="§"/>
              <a:tabLst/>
              <a:defRPr/>
            </a:pPr>
            <a:r>
              <a:rPr lang="en-US" sz="2400" dirty="0" smtClean="0">
                <a:solidFill>
                  <a:schemeClr val="bg1"/>
                </a:solidFill>
              </a:rPr>
              <a:t>Everyone is given things equally, regardless of how hard they work</a:t>
            </a:r>
          </a:p>
          <a:p>
            <a:pPr marL="548640" marR="0" lvl="0" indent="-411480" defTabSz="914400" rtl="0" eaLnBrk="1" fontAlgn="auto" latinLnBrk="0" hangingPunct="1">
              <a:lnSpc>
                <a:spcPct val="100000"/>
              </a:lnSpc>
              <a:spcBef>
                <a:spcPct val="20000"/>
              </a:spcBef>
              <a:spcAft>
                <a:spcPts val="0"/>
              </a:spcAft>
              <a:buClr>
                <a:schemeClr val="tx1">
                  <a:shade val="95000"/>
                </a:schemeClr>
              </a:buClr>
              <a:buSzPct val="65000"/>
              <a:buFont typeface="Wingdings" pitchFamily="2" charset="2"/>
              <a:buChar char="§"/>
              <a:tabLst/>
              <a:defRPr/>
            </a:pPr>
            <a:r>
              <a:rPr kumimoji="0" lang="en-US" sz="2400" b="0" i="0" u="none" strike="noStrike" kern="1200" cap="none" spc="0" normalizeH="0" baseline="0" noProof="0" dirty="0" smtClean="0">
                <a:ln>
                  <a:noFill/>
                </a:ln>
                <a:solidFill>
                  <a:schemeClr val="bg1"/>
                </a:solidFill>
                <a:effectLst/>
                <a:uLnTx/>
                <a:uFillTx/>
                <a:latin typeface="+mn-lt"/>
                <a:ea typeface="+mn-ea"/>
                <a:cs typeface="+mn-cs"/>
              </a:rPr>
              <a:t>Few become prosperous, and the rest literally starve</a:t>
            </a:r>
          </a:p>
          <a:p>
            <a:pPr marL="548640" marR="0" lvl="0" indent="-411480" defTabSz="914400" rtl="0" eaLnBrk="1" fontAlgn="auto" latinLnBrk="0" hangingPunct="1">
              <a:lnSpc>
                <a:spcPct val="100000"/>
              </a:lnSpc>
              <a:spcBef>
                <a:spcPct val="20000"/>
              </a:spcBef>
              <a:spcAft>
                <a:spcPts val="0"/>
              </a:spcAft>
              <a:buClr>
                <a:schemeClr val="tx1">
                  <a:shade val="95000"/>
                </a:schemeClr>
              </a:buClr>
              <a:buSzPct val="65000"/>
              <a:buFont typeface="Wingdings" pitchFamily="2" charset="2"/>
              <a:buChar char="§"/>
              <a:tabLst/>
              <a:defRPr/>
            </a:pPr>
            <a:r>
              <a:rPr lang="en-US" sz="2400" dirty="0" smtClean="0">
                <a:solidFill>
                  <a:schemeClr val="bg1"/>
                </a:solidFill>
              </a:rPr>
              <a:t>No freedom of speech</a:t>
            </a:r>
          </a:p>
          <a:p>
            <a:pPr marL="548640" marR="0" lvl="0" indent="-411480" defTabSz="914400" rtl="0" eaLnBrk="1" fontAlgn="auto" latinLnBrk="0" hangingPunct="1">
              <a:lnSpc>
                <a:spcPct val="100000"/>
              </a:lnSpc>
              <a:spcBef>
                <a:spcPct val="20000"/>
              </a:spcBef>
              <a:spcAft>
                <a:spcPts val="0"/>
              </a:spcAft>
              <a:buClr>
                <a:schemeClr val="tx1">
                  <a:shade val="95000"/>
                </a:schemeClr>
              </a:buClr>
              <a:buSzPct val="65000"/>
              <a:tabLst/>
              <a:defRPr/>
            </a:pPr>
            <a:endParaRPr kumimoji="0" lang="en-US" sz="2400" b="0" i="0" u="none" strike="noStrike" kern="1200" cap="none" spc="0" normalizeH="0" baseline="0" noProof="0" dirty="0" smtClean="0">
              <a:ln>
                <a:noFill/>
              </a:ln>
              <a:solidFill>
                <a:schemeClr val="bg1"/>
              </a:solidFill>
              <a:effectLst/>
              <a:uLnTx/>
              <a:uFillTx/>
              <a:latin typeface="+mn-lt"/>
              <a:ea typeface="+mn-ea"/>
              <a:cs typeface="+mn-cs"/>
            </a:endParaRPr>
          </a:p>
          <a:p>
            <a:pPr marL="548640" marR="0" lvl="0" indent="-411480" algn="ctr" defTabSz="914400" rtl="0" eaLnBrk="1" fontAlgn="auto" latinLnBrk="0" hangingPunct="1">
              <a:lnSpc>
                <a:spcPct val="100000"/>
              </a:lnSpc>
              <a:spcBef>
                <a:spcPct val="20000"/>
              </a:spcBef>
              <a:spcAft>
                <a:spcPts val="0"/>
              </a:spcAft>
              <a:buClr>
                <a:schemeClr val="tx1">
                  <a:shade val="95000"/>
                </a:schemeClr>
              </a:buClr>
              <a:buSzPct val="65000"/>
              <a:buFont typeface="Wingdings 2"/>
              <a:buNone/>
              <a:tabLst/>
              <a:defRPr/>
            </a:pPr>
            <a:endParaRPr kumimoji="0" lang="en-US" sz="2800" b="0" i="0" u="none" strike="noStrike" kern="1200" cap="none" spc="0" normalizeH="0" baseline="0" noProof="0" dirty="0">
              <a:ln>
                <a:noFill/>
              </a:ln>
              <a:solidFill>
                <a:schemeClr val="bg1"/>
              </a:solidFill>
              <a:effectLst/>
              <a:uLnTx/>
              <a:uFillTx/>
              <a:latin typeface="+mn-lt"/>
              <a:ea typeface="+mn-ea"/>
              <a:cs typeface="+mn-cs"/>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Positives and negatives of the industrial revolution:</a:t>
            </a:r>
            <a:endParaRPr lang="en-US" dirty="0"/>
          </a:p>
        </p:txBody>
      </p:sp>
      <p:sp>
        <p:nvSpPr>
          <p:cNvPr id="3" name="Content Placeholder 2"/>
          <p:cNvSpPr>
            <a:spLocks noGrp="1"/>
          </p:cNvSpPr>
          <p:nvPr>
            <p:ph idx="1"/>
          </p:nvPr>
        </p:nvSpPr>
        <p:spPr/>
        <p:txBody>
          <a:bodyPr>
            <a:normAutofit lnSpcReduction="10000"/>
          </a:bodyPr>
          <a:lstStyle/>
          <a:p>
            <a:r>
              <a:rPr lang="en-US" dirty="0" smtClean="0"/>
              <a:t>Positives:  Things could be made much more efficiently.  More people could get jobs, and things could be sold for cheaper which meant they were available to anyone.  Communication improved and the world became a more connected place.</a:t>
            </a:r>
          </a:p>
          <a:p>
            <a:r>
              <a:rPr lang="en-US" dirty="0" smtClean="0"/>
              <a:t>Negatives:  Children as young as four were forced into labor.  Conditions were harsh, and many were injured or killed working in factories.  The revolution also greatly damaged the environment.</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00000"/>
            </a:gs>
            <a:gs pos="20000">
              <a:srgbClr val="000040"/>
            </a:gs>
            <a:gs pos="50000">
              <a:srgbClr val="400040"/>
            </a:gs>
            <a:gs pos="75000">
              <a:srgbClr val="8F0040"/>
            </a:gs>
            <a:gs pos="89999">
              <a:srgbClr val="F27300"/>
            </a:gs>
            <a:gs pos="100000">
              <a:srgbClr val="FFBF00"/>
            </a:gs>
          </a:gsLst>
          <a:lin ang="54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was the industrial revolution?</a:t>
            </a:r>
            <a:endParaRPr lang="en-US" dirty="0"/>
          </a:p>
        </p:txBody>
      </p:sp>
      <p:sp>
        <p:nvSpPr>
          <p:cNvPr id="3" name="Content Placeholder 2"/>
          <p:cNvSpPr>
            <a:spLocks noGrp="1"/>
          </p:cNvSpPr>
          <p:nvPr>
            <p:ph idx="1"/>
          </p:nvPr>
        </p:nvSpPr>
        <p:spPr/>
        <p:txBody>
          <a:bodyPr/>
          <a:lstStyle/>
          <a:p>
            <a:r>
              <a:rPr lang="en-US" dirty="0" smtClean="0"/>
              <a:t>The industrial revolution was the transition to new manufacturing processes that went from 1760-1850.  There were changes in agriculture, textile and metal manufacture, transportation, economic policies and the social structure.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00000"/>
            </a:gs>
            <a:gs pos="39999">
              <a:srgbClr val="0A128C"/>
            </a:gs>
            <a:gs pos="70000">
              <a:srgbClr val="181CC7"/>
            </a:gs>
            <a:gs pos="88000">
              <a:srgbClr val="7005D4"/>
            </a:gs>
            <a:gs pos="100000">
              <a:srgbClr val="8C3D91"/>
            </a:gs>
          </a:gsLst>
          <a:lin ang="54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Important People:</a:t>
            </a:r>
            <a:endParaRPr lang="en-US" dirty="0"/>
          </a:p>
        </p:txBody>
      </p:sp>
      <p:sp>
        <p:nvSpPr>
          <p:cNvPr id="3" name="Content Placeholder 2"/>
          <p:cNvSpPr>
            <a:spLocks noGrp="1"/>
          </p:cNvSpPr>
          <p:nvPr>
            <p:ph idx="1"/>
          </p:nvPr>
        </p:nvSpPr>
        <p:spPr/>
        <p:txBody>
          <a:bodyPr/>
          <a:lstStyle/>
          <a:p>
            <a:r>
              <a:rPr lang="en-US" dirty="0" smtClean="0"/>
              <a:t>Thomas Edison</a:t>
            </a:r>
          </a:p>
          <a:p>
            <a:r>
              <a:rPr lang="en-US" dirty="0" smtClean="0"/>
              <a:t>James Watt</a:t>
            </a:r>
          </a:p>
          <a:p>
            <a:r>
              <a:rPr lang="en-US" dirty="0" smtClean="0"/>
              <a:t>The Wright brothers</a:t>
            </a:r>
          </a:p>
          <a:p>
            <a:r>
              <a:rPr lang="en-US" dirty="0" smtClean="0"/>
              <a:t>Alexander Graham Bell</a:t>
            </a:r>
          </a:p>
          <a:p>
            <a:r>
              <a:rPr lang="en-US" dirty="0" smtClean="0"/>
              <a:t>Henry Bessemer </a:t>
            </a:r>
          </a:p>
          <a:p>
            <a:r>
              <a:rPr lang="en-US" dirty="0" smtClean="0"/>
              <a:t>Henry Ford</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3000" b="-4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8229600" cy="1143000"/>
          </a:xfrm>
        </p:spPr>
        <p:txBody>
          <a:bodyPr/>
          <a:lstStyle/>
          <a:p>
            <a:r>
              <a:rPr lang="en-US"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endParaRPr lang="en-US" dirty="0"/>
          </a:p>
        </p:txBody>
      </p:sp>
      <p:sp>
        <p:nvSpPr>
          <p:cNvPr id="3" name="Content Placeholder 2"/>
          <p:cNvSpPr>
            <a:spLocks noGrp="1"/>
          </p:cNvSpPr>
          <p:nvPr>
            <p:ph idx="1"/>
          </p:nvPr>
        </p:nvSpPr>
        <p:spPr>
          <a:xfrm>
            <a:off x="381000" y="2362200"/>
            <a:ext cx="8229600" cy="4709160"/>
          </a:xfrm>
        </p:spPr>
        <p:txBody>
          <a:bodyPr/>
          <a:lstStyle/>
          <a:p>
            <a:r>
              <a:rPr lang="en-US" sz="4400" dirty="0" smtClean="0"/>
              <a:t>Thomas Edison was an inventor. </a:t>
            </a:r>
          </a:p>
          <a:p>
            <a:r>
              <a:rPr lang="en-US" sz="4400" dirty="0" smtClean="0"/>
              <a:t>Thomas Edison’s greatest invention was the light bulb.</a:t>
            </a:r>
          </a:p>
          <a:p>
            <a:r>
              <a:rPr lang="en-US" sz="4400" dirty="0" smtClean="0"/>
              <a:t>He is known as the “Father of electricity”</a:t>
            </a:r>
          </a:p>
          <a:p>
            <a:endParaRPr lang="en-US" dirty="0"/>
          </a:p>
        </p:txBody>
      </p:sp>
      <p:sp>
        <p:nvSpPr>
          <p:cNvPr id="4" name="TextBox 3"/>
          <p:cNvSpPr txBox="1"/>
          <p:nvPr/>
        </p:nvSpPr>
        <p:spPr>
          <a:xfrm>
            <a:off x="0" y="0"/>
            <a:ext cx="4419600" cy="2123658"/>
          </a:xfrm>
          <a:prstGeom prst="rect">
            <a:avLst/>
          </a:prstGeom>
          <a:noFill/>
        </p:spPr>
        <p:txBody>
          <a:bodyPr wrap="square" rtlCol="0">
            <a:spAutoFit/>
          </a:bodyPr>
          <a:lstStyle/>
          <a:p>
            <a:r>
              <a:rPr lang="en-US" sz="4400" dirty="0" smtClean="0"/>
              <a:t>                                </a:t>
            </a:r>
            <a:r>
              <a:rPr lang="en-US" sz="4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THOMAS EDISON</a:t>
            </a:r>
            <a:endParaRPr lang="en-US" sz="4400" dirty="0"/>
          </a:p>
        </p:txBody>
      </p:sp>
      <p:pic>
        <p:nvPicPr>
          <p:cNvPr id="3074" name="Picture 2" descr="http://3.bp.blogspot.com/-ZM4Zczh6EfM/Thq_Jz8LiaI/AAAAAAAAhUU/4eVOqtuDwik/s1600/1069light_bulb.jpg"/>
          <p:cNvPicPr>
            <a:picLocks noChangeAspect="1" noChangeArrowheads="1"/>
          </p:cNvPicPr>
          <p:nvPr/>
        </p:nvPicPr>
        <p:blipFill>
          <a:blip r:embed="rId3" cstate="print"/>
          <a:srcRect/>
          <a:stretch>
            <a:fillRect/>
          </a:stretch>
        </p:blipFill>
        <p:spPr bwMode="auto">
          <a:xfrm>
            <a:off x="6553200" y="533400"/>
            <a:ext cx="2590800" cy="19812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5400000" scaled="0"/>
        </a:gradFill>
        <a:effectLst/>
      </p:bgPr>
    </p:bg>
    <p:spTree>
      <p:nvGrpSpPr>
        <p:cNvPr id="1" name=""/>
        <p:cNvGrpSpPr/>
        <p:nvPr/>
      </p:nvGrpSpPr>
      <p:grpSpPr>
        <a:xfrm>
          <a:off x="0" y="0"/>
          <a:ext cx="0" cy="0"/>
          <a:chOff x="0" y="0"/>
          <a:chExt cx="0" cy="0"/>
        </a:xfrm>
      </p:grpSpPr>
      <p:pic>
        <p:nvPicPr>
          <p:cNvPr id="1026" name="Picture 2" descr="File:Watt James von Breda.jpg"/>
          <p:cNvPicPr>
            <a:picLocks noChangeAspect="1" noChangeArrowheads="1"/>
          </p:cNvPicPr>
          <p:nvPr/>
        </p:nvPicPr>
        <p:blipFill>
          <a:blip r:embed="rId2" cstate="print"/>
          <a:srcRect/>
          <a:stretch>
            <a:fillRect/>
          </a:stretch>
        </p:blipFill>
        <p:spPr bwMode="auto">
          <a:xfrm>
            <a:off x="0" y="-2743200"/>
            <a:ext cx="9143999" cy="11282542"/>
          </a:xfrm>
          <a:prstGeom prst="rect">
            <a:avLst/>
          </a:prstGeom>
          <a:noFill/>
        </p:spPr>
      </p:pic>
      <p:sp>
        <p:nvSpPr>
          <p:cNvPr id="2" name="Title 1"/>
          <p:cNvSpPr>
            <a:spLocks noGrp="1"/>
          </p:cNvSpPr>
          <p:nvPr>
            <p:ph type="title"/>
          </p:nvPr>
        </p:nvSpPr>
        <p:spPr>
          <a:xfrm>
            <a:off x="-152400" y="-571500"/>
            <a:ext cx="8229600" cy="1143000"/>
          </a:xfrm>
        </p:spPr>
        <p:txBody>
          <a:bodyPr/>
          <a:lstStyle/>
          <a:p>
            <a:r>
              <a:rPr lang="en-US" dirty="0" smtClean="0"/>
              <a:t>James Watt</a:t>
            </a:r>
            <a:endParaRPr lang="en-US" dirty="0"/>
          </a:p>
        </p:txBody>
      </p:sp>
      <p:sp>
        <p:nvSpPr>
          <p:cNvPr id="3" name="Content Placeholder 2"/>
          <p:cNvSpPr>
            <a:spLocks noGrp="1"/>
          </p:cNvSpPr>
          <p:nvPr>
            <p:ph idx="1"/>
          </p:nvPr>
        </p:nvSpPr>
        <p:spPr>
          <a:xfrm>
            <a:off x="381000" y="685800"/>
            <a:ext cx="8229600" cy="4709160"/>
          </a:xfrm>
        </p:spPr>
        <p:txBody>
          <a:bodyPr/>
          <a:lstStyle/>
          <a:p>
            <a:r>
              <a:rPr lang="en-US" dirty="0" smtClean="0"/>
              <a:t>James Watt was a Scottish inventor and engineer.</a:t>
            </a:r>
          </a:p>
          <a:p>
            <a:r>
              <a:rPr lang="en-US" dirty="0" smtClean="0"/>
              <a:t>He made big improvements to the steam engine which were vital to the industrial revolution.</a:t>
            </a:r>
          </a:p>
          <a:p>
            <a:r>
              <a:rPr lang="en-US" dirty="0" smtClean="0"/>
              <a:t>The SI unit of power, the watt, is named after him.</a:t>
            </a:r>
            <a:endParaRPr lang="en-US" dirty="0"/>
          </a:p>
        </p:txBody>
      </p:sp>
      <p:pic>
        <p:nvPicPr>
          <p:cNvPr id="1028" name="Picture 4" descr="http://www.portlandfiremuseum.com/images/steam_engine.jpg"/>
          <p:cNvPicPr>
            <a:picLocks noChangeAspect="1" noChangeArrowheads="1"/>
          </p:cNvPicPr>
          <p:nvPr/>
        </p:nvPicPr>
        <p:blipFill>
          <a:blip r:embed="rId3" cstate="print"/>
          <a:srcRect/>
          <a:stretch>
            <a:fillRect/>
          </a:stretch>
        </p:blipFill>
        <p:spPr bwMode="auto">
          <a:xfrm>
            <a:off x="762000" y="3886200"/>
            <a:ext cx="3657600" cy="2646283"/>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effectLst>
                  <a:outerShdw blurRad="38100" dist="38100" dir="2700000" algn="tl">
                    <a:srgbClr val="000000">
                      <a:alpha val="43137"/>
                    </a:srgbClr>
                  </a:outerShdw>
                </a:effectLst>
              </a:rPr>
              <a:t>The Wright Brothers</a:t>
            </a:r>
            <a:endParaRPr lang="en-US" i="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3581400"/>
            <a:ext cx="8229600" cy="4709160"/>
          </a:xfrm>
        </p:spPr>
        <p:txBody>
          <a:bodyPr>
            <a:noAutofit/>
          </a:bodyPr>
          <a:lstStyle/>
          <a:p>
            <a:r>
              <a:rPr lang="en-US" sz="3200" b="1"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The Wright brothers, Orville and Wilbur Wright, were two American brothers, inventors.</a:t>
            </a:r>
          </a:p>
          <a:p>
            <a:r>
              <a:rPr lang="en-US" sz="3200" b="1"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They invented and flew the first aircraft in 1900 in Kitty Hawk, North Carolina. </a:t>
            </a:r>
            <a:endParaRPr lang="en-US" sz="32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http://www.biography.com/imported/images/Biography/Images/Profiles/B/Alexander-Graham-Bell-9205497-2-402.jpg"/>
          <p:cNvPicPr>
            <a:picLocks noChangeAspect="1" noChangeArrowheads="1"/>
          </p:cNvPicPr>
          <p:nvPr/>
        </p:nvPicPr>
        <p:blipFill>
          <a:blip r:embed="rId2" cstate="print"/>
          <a:srcRect/>
          <a:stretch>
            <a:fillRect/>
          </a:stretch>
        </p:blipFill>
        <p:spPr bwMode="auto">
          <a:xfrm>
            <a:off x="0" y="-457200"/>
            <a:ext cx="9144000" cy="9144002"/>
          </a:xfrm>
          <a:prstGeom prst="rect">
            <a:avLst/>
          </a:prstGeom>
          <a:noFill/>
        </p:spPr>
      </p:pic>
      <p:sp>
        <p:nvSpPr>
          <p:cNvPr id="2" name="Title 1"/>
          <p:cNvSpPr>
            <a:spLocks noGrp="1"/>
          </p:cNvSpPr>
          <p:nvPr>
            <p:ph type="title"/>
          </p:nvPr>
        </p:nvSpPr>
        <p:spPr>
          <a:xfrm>
            <a:off x="457200" y="228600"/>
            <a:ext cx="8229600" cy="1143000"/>
          </a:xfrm>
        </p:spPr>
        <p:txBody>
          <a:bodyPr/>
          <a:lstStyle/>
          <a:p>
            <a:r>
              <a:rPr lang="en-US" dirty="0" smtClean="0"/>
              <a:t>Alexander Graham Bell</a:t>
            </a:r>
            <a:endParaRPr lang="en-US" dirty="0"/>
          </a:p>
        </p:txBody>
      </p:sp>
      <p:sp>
        <p:nvSpPr>
          <p:cNvPr id="3" name="Content Placeholder 2"/>
          <p:cNvSpPr>
            <a:spLocks noGrp="1"/>
          </p:cNvSpPr>
          <p:nvPr>
            <p:ph idx="1"/>
          </p:nvPr>
        </p:nvSpPr>
        <p:spPr/>
        <p:txBody>
          <a:bodyPr/>
          <a:lstStyle/>
          <a:p>
            <a:r>
              <a:rPr lang="en-US" dirty="0" smtClean="0"/>
              <a:t>Alexander Graham Bell was a scientist, inventor, and engineer.</a:t>
            </a:r>
          </a:p>
          <a:p>
            <a:r>
              <a:rPr lang="en-US" dirty="0" smtClean="0"/>
              <a:t>He invented the first telephone in 1876 </a:t>
            </a:r>
            <a:endParaRPr lang="en-US" dirty="0"/>
          </a:p>
        </p:txBody>
      </p:sp>
      <p:pic>
        <p:nvPicPr>
          <p:cNvPr id="18436" name="Picture 4" descr="http://countrycouriermagazine.com/wp-content/uploads/2011/02/Telephone-001-Ebw.jpg"/>
          <p:cNvPicPr>
            <a:picLocks noChangeAspect="1" noChangeArrowheads="1"/>
          </p:cNvPicPr>
          <p:nvPr/>
        </p:nvPicPr>
        <p:blipFill>
          <a:blip r:embed="rId3" cstate="print"/>
          <a:srcRect/>
          <a:stretch>
            <a:fillRect/>
          </a:stretch>
        </p:blipFill>
        <p:spPr bwMode="auto">
          <a:xfrm>
            <a:off x="228600" y="3352800"/>
            <a:ext cx="1981200" cy="2641601"/>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Laissez-faire</a:t>
            </a:r>
            <a:endParaRPr lang="en-US" dirty="0"/>
          </a:p>
        </p:txBody>
      </p:sp>
      <p:sp>
        <p:nvSpPr>
          <p:cNvPr id="3" name="Content Placeholder 2"/>
          <p:cNvSpPr>
            <a:spLocks noGrp="1"/>
          </p:cNvSpPr>
          <p:nvPr>
            <p:ph idx="1"/>
          </p:nvPr>
        </p:nvSpPr>
        <p:spPr/>
        <p:txBody>
          <a:bodyPr/>
          <a:lstStyle/>
          <a:p>
            <a:r>
              <a:rPr lang="en-US" sz="4000" dirty="0" smtClean="0"/>
              <a:t>The doctrine that government should not interfere in commercial affaire.</a:t>
            </a:r>
          </a:p>
          <a:p>
            <a:r>
              <a:rPr lang="en-US" sz="4000" dirty="0" smtClean="0"/>
              <a:t>In French, the term means “let it be” or “leave it alone.” </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were the causes of the I.R?.....</a:t>
            </a:r>
            <a:endParaRPr lang="en-US" dirty="0"/>
          </a:p>
        </p:txBody>
      </p:sp>
      <p:sp>
        <p:nvSpPr>
          <p:cNvPr id="3" name="Content Placeholder 2"/>
          <p:cNvSpPr>
            <a:spLocks noGrp="1"/>
          </p:cNvSpPr>
          <p:nvPr>
            <p:ph idx="1"/>
          </p:nvPr>
        </p:nvSpPr>
        <p:spPr/>
        <p:txBody>
          <a:bodyPr>
            <a:normAutofit/>
          </a:bodyPr>
          <a:lstStyle/>
          <a:p>
            <a:r>
              <a:rPr lang="en-US" sz="4000" dirty="0" smtClean="0">
                <a:latin typeface="Biondi" pitchFamily="2" charset="0"/>
              </a:rPr>
              <a:t>It was new inventions and technology. People started to think and it basically led to the Industrial Revolution. </a:t>
            </a:r>
            <a:endParaRPr lang="en-US" sz="4000" dirty="0">
              <a:latin typeface="Biondi" pitchFamily="2"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89</TotalTime>
  <Words>493</Words>
  <Application>Microsoft Macintosh PowerPoint</Application>
  <PresentationFormat>On-screen Show (4:3)</PresentationFormat>
  <Paragraphs>50</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Apex</vt:lpstr>
      <vt:lpstr>Unit 7: Age of Industry</vt:lpstr>
      <vt:lpstr>What was the industrial revolution?</vt:lpstr>
      <vt:lpstr>Important People:</vt:lpstr>
      <vt:lpstr> </vt:lpstr>
      <vt:lpstr>James Watt</vt:lpstr>
      <vt:lpstr>The Wright Brothers</vt:lpstr>
      <vt:lpstr>Alexander Graham Bell</vt:lpstr>
      <vt:lpstr>Laissez-faire</vt:lpstr>
      <vt:lpstr>What were the causes of the I.R?.....</vt:lpstr>
      <vt:lpstr>How was Henry Bessemer influential in the I.R.?</vt:lpstr>
      <vt:lpstr>How did Henry Ford influence the automobile industry? </vt:lpstr>
      <vt:lpstr>Differences between capitalism and communism.</vt:lpstr>
      <vt:lpstr>Positives and negatives of the industrial revolution:</vt:lpstr>
    </vt:vector>
  </TitlesOfParts>
  <Company>Wake County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7: Age of Industry</dc:title>
  <dc:creator>9206478</dc:creator>
  <cp:lastModifiedBy>Brian Neumann</cp:lastModifiedBy>
  <cp:revision>12</cp:revision>
  <dcterms:created xsi:type="dcterms:W3CDTF">2013-01-09T18:08:18Z</dcterms:created>
  <dcterms:modified xsi:type="dcterms:W3CDTF">2013-01-10T03:15:51Z</dcterms:modified>
</cp:coreProperties>
</file>