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61" r:id="rId4"/>
    <p:sldId id="259" r:id="rId5"/>
    <p:sldId id="260"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B8125"/>
    <a:srgbClr val="0066FF"/>
    <a:srgbClr val="C12FB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14"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BB00F8-DED7-463F-8AE1-F62AE7C6EE6C}" type="datetimeFigureOut">
              <a:rPr lang="en-US" smtClean="0"/>
              <a:pPr/>
              <a:t>1/9/2013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C9F4F7-22CF-4C9F-B786-FF60C06057E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BB00F8-DED7-463F-8AE1-F62AE7C6EE6C}" type="datetimeFigureOut">
              <a:rPr lang="en-US" smtClean="0"/>
              <a:pPr/>
              <a:t>1/9/2013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C9F4F7-22CF-4C9F-B786-FF60C06057E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mce.k12tn.net/revolutionary_war/spiri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lstStyle/>
          <a:p>
            <a:r>
              <a:rPr lang="en-US" dirty="0" smtClean="0">
                <a:solidFill>
                  <a:schemeClr val="bg1"/>
                </a:solidFill>
              </a:rPr>
              <a:t>Unit 6: Age of Revolutions</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bg1"/>
                </a:solidFill>
              </a:rPr>
              <a:t>By: Abby Kaufmann and Grace Edwardson</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t2.gstatic.com/images?q=tbn:ANd9GcQEEtblucQSvBE_P0W2uVvCm5PhnmzGGQRpKD_pzSBBicZSCrRi"/>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u="sng" dirty="0" smtClean="0">
                <a:solidFill>
                  <a:schemeClr val="bg1"/>
                </a:solidFill>
              </a:rPr>
              <a:t>Vocabulary Terms</a:t>
            </a:r>
            <a:endParaRPr lang="en-US" u="sng" dirty="0">
              <a:solidFill>
                <a:schemeClr val="bg1"/>
              </a:solidFill>
            </a:endParaRPr>
          </a:p>
        </p:txBody>
      </p:sp>
      <p:sp>
        <p:nvSpPr>
          <p:cNvPr id="3" name="Content Placeholder 2"/>
          <p:cNvSpPr>
            <a:spLocks noGrp="1"/>
          </p:cNvSpPr>
          <p:nvPr>
            <p:ph idx="1"/>
          </p:nvPr>
        </p:nvSpPr>
        <p:spPr/>
        <p:txBody>
          <a:bodyPr>
            <a:normAutofit fontScale="92500" lnSpcReduction="10000"/>
          </a:bodyPr>
          <a:lstStyle/>
          <a:p>
            <a:r>
              <a:rPr lang="en-US" sz="2800" dirty="0" smtClean="0">
                <a:solidFill>
                  <a:srgbClr val="00B0F0"/>
                </a:solidFill>
              </a:rPr>
              <a:t>Constitution-A set of written laws</a:t>
            </a:r>
          </a:p>
          <a:p>
            <a:r>
              <a:rPr lang="en-US" sz="2800" dirty="0" smtClean="0">
                <a:solidFill>
                  <a:srgbClr val="00B0F0"/>
                </a:solidFill>
              </a:rPr>
              <a:t>Suffrage-Right to vote</a:t>
            </a:r>
          </a:p>
          <a:p>
            <a:r>
              <a:rPr lang="en-US" sz="2800" dirty="0" smtClean="0">
                <a:solidFill>
                  <a:srgbClr val="00B0F0"/>
                </a:solidFill>
              </a:rPr>
              <a:t>Limited Monarchy-Government in which constitution or legislative body limits the monarch’s powers</a:t>
            </a:r>
          </a:p>
          <a:p>
            <a:r>
              <a:rPr lang="en-US" sz="2800" dirty="0" smtClean="0">
                <a:solidFill>
                  <a:srgbClr val="00B0F0"/>
                </a:solidFill>
              </a:rPr>
              <a:t>Constitutional Monarchy- A form of government in which a monarch acts as head of state with parameters of the written constitution </a:t>
            </a:r>
          </a:p>
          <a:p>
            <a:r>
              <a:rPr lang="en-US" sz="2800" dirty="0" smtClean="0">
                <a:solidFill>
                  <a:srgbClr val="00B0F0"/>
                </a:solidFill>
              </a:rPr>
              <a:t>Mayflower Compact-The first direct democracy in colonial America</a:t>
            </a:r>
          </a:p>
          <a:p>
            <a:r>
              <a:rPr lang="en-US" sz="2800" dirty="0" smtClean="0">
                <a:solidFill>
                  <a:srgbClr val="00B0F0"/>
                </a:solidFill>
              </a:rPr>
              <a:t>Salutary Neglect-Britain’s policy of allowing the colonies virtual self-rule in exchange for better economic benefits</a:t>
            </a:r>
          </a:p>
          <a:p>
            <a:endParaRPr lang="en-US" sz="28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edg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heckerboard(across)">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7" presetClass="entr" presetSubtype="4"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5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dissolve">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sCA8PEVDK.jpg"/>
          <p:cNvPicPr>
            <a:picLocks noChangeAspect="1"/>
          </p:cNvPicPr>
          <p:nvPr/>
        </p:nvPicPr>
        <p:blipFill>
          <a:blip r:embed="rId2" cstate="print"/>
          <a:stretch>
            <a:fillRect/>
          </a:stretch>
        </p:blipFill>
        <p:spPr>
          <a:xfrm>
            <a:off x="0" y="-26480"/>
            <a:ext cx="9144000" cy="6884480"/>
          </a:xfrm>
          <a:prstGeom prst="rect">
            <a:avLst/>
          </a:prstGeom>
        </p:spPr>
      </p:pic>
      <p:sp>
        <p:nvSpPr>
          <p:cNvPr id="2" name="Title 1"/>
          <p:cNvSpPr>
            <a:spLocks noGrp="1"/>
          </p:cNvSpPr>
          <p:nvPr>
            <p:ph type="title"/>
          </p:nvPr>
        </p:nvSpPr>
        <p:spPr/>
        <p:txBody>
          <a:bodyPr/>
          <a:lstStyle/>
          <a:p>
            <a:r>
              <a:rPr lang="en-US" u="sng" dirty="0" smtClean="0">
                <a:solidFill>
                  <a:srgbClr val="FF0000"/>
                </a:solidFill>
              </a:rPr>
              <a:t>Vocabulary Continued</a:t>
            </a:r>
            <a:endParaRPr lang="en-US" u="sng"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Fundamental Orders of Connecticut-The first state constitution.</a:t>
            </a:r>
          </a:p>
          <a:p>
            <a:r>
              <a:rPr lang="en-US" dirty="0" smtClean="0">
                <a:solidFill>
                  <a:srgbClr val="FF0000"/>
                </a:solidFill>
              </a:rPr>
              <a:t>Maryland Toleration Acts-Guaranteed religious freedom to all Christians.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plus(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to="" calcmode="lin" valueType="num">
                                      <p:cBhvr>
                                        <p:cTn id="18"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teach-nology.com/worksheets/misc/thanks/writing/scroll.gif"/>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b="1" u="sng" dirty="0" smtClean="0">
                <a:solidFill>
                  <a:srgbClr val="0070C0"/>
                </a:solidFill>
              </a:rPr>
              <a:t>Questions</a:t>
            </a:r>
            <a:r>
              <a:rPr lang="en-US" dirty="0" smtClean="0"/>
              <a:t> </a:t>
            </a:r>
            <a:endParaRPr lang="en-US" dirty="0"/>
          </a:p>
        </p:txBody>
      </p:sp>
      <p:sp>
        <p:nvSpPr>
          <p:cNvPr id="3" name="Content Placeholder 2"/>
          <p:cNvSpPr>
            <a:spLocks noGrp="1"/>
          </p:cNvSpPr>
          <p:nvPr>
            <p:ph idx="1"/>
          </p:nvPr>
        </p:nvSpPr>
        <p:spPr>
          <a:xfrm>
            <a:off x="457200" y="1219200"/>
            <a:ext cx="7162800" cy="4525963"/>
          </a:xfrm>
        </p:spPr>
        <p:txBody>
          <a:bodyPr>
            <a:normAutofit fontScale="92500"/>
          </a:bodyPr>
          <a:lstStyle/>
          <a:p>
            <a:pPr>
              <a:buNone/>
            </a:pPr>
            <a:r>
              <a:rPr lang="en-US" sz="2400" dirty="0" smtClean="0">
                <a:solidFill>
                  <a:srgbClr val="0070C0"/>
                </a:solidFill>
              </a:rPr>
              <a:t> 1</a:t>
            </a:r>
            <a:r>
              <a:rPr lang="en-US" sz="2400" dirty="0" smtClean="0">
                <a:solidFill>
                  <a:srgbClr val="0070C0"/>
                </a:solidFill>
              </a:rPr>
              <a:t>. What is a revolution?</a:t>
            </a:r>
          </a:p>
          <a:p>
            <a:pPr>
              <a:buNone/>
            </a:pPr>
            <a:r>
              <a:rPr lang="en-US" sz="2400" dirty="0" smtClean="0">
                <a:solidFill>
                  <a:srgbClr val="0070C0"/>
                </a:solidFill>
              </a:rPr>
              <a:t>  2</a:t>
            </a:r>
            <a:r>
              <a:rPr lang="en-US" sz="2400" dirty="0" smtClean="0">
                <a:solidFill>
                  <a:srgbClr val="0070C0"/>
                </a:solidFill>
              </a:rPr>
              <a:t>. What was the glorious revolution?</a:t>
            </a:r>
          </a:p>
          <a:p>
            <a:pPr>
              <a:buNone/>
            </a:pPr>
            <a:r>
              <a:rPr lang="en-US" sz="2400" dirty="0" smtClean="0">
                <a:solidFill>
                  <a:srgbClr val="0070C0"/>
                </a:solidFill>
              </a:rPr>
              <a:t>  3</a:t>
            </a:r>
            <a:r>
              <a:rPr lang="en-US" sz="2400" dirty="0" smtClean="0">
                <a:solidFill>
                  <a:srgbClr val="0070C0"/>
                </a:solidFill>
              </a:rPr>
              <a:t>. What was the English Bill of Rights, and what were the most influential characteristics?</a:t>
            </a:r>
          </a:p>
          <a:p>
            <a:pPr>
              <a:buNone/>
            </a:pPr>
            <a:r>
              <a:rPr lang="en-US" sz="2400" dirty="0" smtClean="0">
                <a:solidFill>
                  <a:srgbClr val="0070C0"/>
                </a:solidFill>
              </a:rPr>
              <a:t>    4</a:t>
            </a:r>
            <a:r>
              <a:rPr lang="en-US" sz="2400" dirty="0" smtClean="0">
                <a:solidFill>
                  <a:srgbClr val="0070C0"/>
                </a:solidFill>
              </a:rPr>
              <a:t>. Describe Marie Antoinette.</a:t>
            </a:r>
          </a:p>
          <a:p>
            <a:pPr>
              <a:buNone/>
            </a:pPr>
            <a:r>
              <a:rPr lang="en-US" sz="2400" dirty="0" smtClean="0">
                <a:solidFill>
                  <a:srgbClr val="0070C0"/>
                </a:solidFill>
              </a:rPr>
              <a:t>       5</a:t>
            </a:r>
            <a:r>
              <a:rPr lang="en-US" sz="2400" dirty="0" smtClean="0">
                <a:solidFill>
                  <a:srgbClr val="0070C0"/>
                </a:solidFill>
              </a:rPr>
              <a:t>. What were the three estates in France?</a:t>
            </a:r>
          </a:p>
          <a:p>
            <a:pPr>
              <a:buNone/>
            </a:pPr>
            <a:r>
              <a:rPr lang="en-US" sz="2400" dirty="0" smtClean="0">
                <a:solidFill>
                  <a:srgbClr val="0070C0"/>
                </a:solidFill>
              </a:rPr>
              <a:t>       6</a:t>
            </a:r>
            <a:r>
              <a:rPr lang="en-US" sz="2400" dirty="0" smtClean="0">
                <a:solidFill>
                  <a:srgbClr val="0070C0"/>
                </a:solidFill>
              </a:rPr>
              <a:t>. What was the estates general and national assembly?</a:t>
            </a:r>
          </a:p>
          <a:p>
            <a:pPr>
              <a:buNone/>
            </a:pPr>
            <a:r>
              <a:rPr lang="en-US" sz="2400" dirty="0" smtClean="0">
                <a:solidFill>
                  <a:srgbClr val="0070C0"/>
                </a:solidFill>
              </a:rPr>
              <a:t>        7</a:t>
            </a:r>
            <a:r>
              <a:rPr lang="en-US" sz="2400" dirty="0" smtClean="0">
                <a:solidFill>
                  <a:srgbClr val="0070C0"/>
                </a:solidFill>
              </a:rPr>
              <a:t>. What were the four causes of the French revolution?</a:t>
            </a:r>
          </a:p>
          <a:p>
            <a:pPr>
              <a:buNone/>
            </a:pPr>
            <a:r>
              <a:rPr lang="en-US" sz="2400" dirty="0" smtClean="0">
                <a:solidFill>
                  <a:srgbClr val="0070C0"/>
                </a:solidFill>
              </a:rPr>
              <a:t>        8</a:t>
            </a:r>
            <a:r>
              <a:rPr lang="en-US" sz="2400" dirty="0" smtClean="0">
                <a:solidFill>
                  <a:srgbClr val="0070C0"/>
                </a:solidFill>
              </a:rPr>
              <a:t>. What were the causes of the American revolution?</a:t>
            </a:r>
          </a:p>
          <a:p>
            <a:pPr>
              <a:buNone/>
            </a:pPr>
            <a:r>
              <a:rPr lang="en-US" sz="2400" dirty="0" smtClean="0">
                <a:solidFill>
                  <a:srgbClr val="0070C0"/>
                </a:solidFill>
              </a:rPr>
              <a:t>       9</a:t>
            </a:r>
            <a:r>
              <a:rPr lang="en-US" sz="2400" dirty="0" smtClean="0">
                <a:solidFill>
                  <a:srgbClr val="0070C0"/>
                </a:solidFill>
              </a:rPr>
              <a:t>. What is the declaration of independence</a:t>
            </a:r>
            <a:r>
              <a:rPr lang="en-US" sz="2400" dirty="0" smtClean="0">
                <a:solidFill>
                  <a:srgbClr val="0066FF"/>
                </a:solidFill>
              </a:rPr>
              <a:t>?</a:t>
            </a:r>
          </a:p>
          <a:p>
            <a:pPr>
              <a:buNone/>
            </a:pPr>
            <a:endParaRPr lang="en-US" sz="2400" dirty="0" smtClean="0"/>
          </a:p>
          <a:p>
            <a:pPr>
              <a:buNone/>
            </a:pPr>
            <a:endParaRPr lang="en-US" sz="2800" dirty="0"/>
          </a:p>
        </p:txBody>
      </p:sp>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4)">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iterate type="lt">
                                    <p:tmPct val="1000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2000"/>
                                        <p:tgtEl>
                                          <p:spTgt spid="3">
                                            <p:txEl>
                                              <p:pRg st="2" end="2"/>
                                            </p:txEl>
                                          </p:spTgt>
                                        </p:tgtEl>
                                      </p:cBhvr>
                                    </p:animEffect>
                                    <p:anim calcmode="lin" valueType="num">
                                      <p:cBhvr>
                                        <p:cTn id="25"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6"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20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p:cTn id="3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8" dur="5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7" presetClass="entr" presetSubtype="0" fill="hold" nodeType="clickEffect">
                                  <p:stCondLst>
                                    <p:cond delay="0"/>
                                  </p:stCondLst>
                                  <p:iterate type="lt">
                                    <p:tmPct val="50000"/>
                                  </p:iterate>
                                  <p:childTnLst>
                                    <p:set>
                                      <p:cBhvr>
                                        <p:cTn id="49"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50"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52" dur="80"/>
                                        <p:tgtEl>
                                          <p:spTgt spid="3">
                                            <p:txEl>
                                              <p:pRg st="6" end="6"/>
                                            </p:txEl>
                                          </p:spTgt>
                                        </p:tgtEl>
                                        <p:attrNameLst>
                                          <p:attrName>fill.type</p:attrName>
                                        </p:attrNameLst>
                                      </p:cBhvr>
                                      <p:to>
                                        <p:strVal val="solid"/>
                                      </p:to>
                                    </p:se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animEffect transition="in" filter="fade">
                                      <p:cBhvr>
                                        <p:cTn id="57" dur="1000"/>
                                        <p:tgtEl>
                                          <p:spTgt spid="3">
                                            <p:txEl>
                                              <p:pRg st="7" end="7"/>
                                            </p:txEl>
                                          </p:spTgt>
                                        </p:tgtEl>
                                      </p:cBhvr>
                                    </p:animEffect>
                                    <p:anim calcmode="lin" valueType="num">
                                      <p:cBhvr>
                                        <p:cTn id="5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1" presetClass="entr" presetSubtype="0" fill="hold" nodeType="clickEffect">
                                  <p:stCondLst>
                                    <p:cond delay="0"/>
                                  </p:stCondLst>
                                  <p:iterate type="lt">
                                    <p:tmPct val="5000"/>
                                  </p:iterate>
                                  <p:childTnLst>
                                    <p:set>
                                      <p:cBhvr>
                                        <p:cTn id="63" dur="1" fill="hold">
                                          <p:stCondLst>
                                            <p:cond delay="0"/>
                                          </p:stCondLst>
                                        </p:cTn>
                                        <p:tgtEl>
                                          <p:spTgt spid="3">
                                            <p:txEl>
                                              <p:pRg st="8" end="8"/>
                                            </p:txEl>
                                          </p:spTgt>
                                        </p:tgtEl>
                                        <p:attrNameLst>
                                          <p:attrName>style.visibility</p:attrName>
                                        </p:attrNameLst>
                                      </p:cBhvr>
                                      <p:to>
                                        <p:strVal val="visible"/>
                                      </p:to>
                                    </p:set>
                                    <p:anim calcmode="lin" valueType="num">
                                      <p:cBhvr>
                                        <p:cTn id="64"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65"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66"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67"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0066"/>
                </a:solidFill>
              </a:rPr>
              <a:t>Answers</a:t>
            </a:r>
            <a:endParaRPr lang="en-US" dirty="0">
              <a:solidFill>
                <a:srgbClr val="FF0066"/>
              </a:solidFill>
            </a:endParaRPr>
          </a:p>
        </p:txBody>
      </p:sp>
      <p:sp>
        <p:nvSpPr>
          <p:cNvPr id="3" name="Content Placeholder 2"/>
          <p:cNvSpPr>
            <a:spLocks noGrp="1"/>
          </p:cNvSpPr>
          <p:nvPr>
            <p:ph idx="1"/>
          </p:nvPr>
        </p:nvSpPr>
        <p:spPr/>
        <p:txBody>
          <a:bodyPr>
            <a:normAutofit lnSpcReduction="10000"/>
          </a:bodyPr>
          <a:lstStyle/>
          <a:p>
            <a:pPr marL="514350" indent="-514350">
              <a:buAutoNum type="arabicPeriod"/>
            </a:pPr>
            <a:r>
              <a:rPr lang="en-US" sz="2800" dirty="0" smtClean="0">
                <a:solidFill>
                  <a:srgbClr val="FF0066"/>
                </a:solidFill>
              </a:rPr>
              <a:t>A revolution is a forcible overthrow of a government or social order for a new system.</a:t>
            </a:r>
          </a:p>
          <a:p>
            <a:pPr marL="514350" indent="-514350">
              <a:buAutoNum type="arabicPeriod"/>
            </a:pPr>
            <a:r>
              <a:rPr lang="en-US" sz="2800" dirty="0" smtClean="0">
                <a:solidFill>
                  <a:srgbClr val="FF0066"/>
                </a:solidFill>
              </a:rPr>
              <a:t>The Glorious Revolution was the bloodless overthrow of King James II</a:t>
            </a:r>
            <a:r>
              <a:rPr lang="en-US" sz="2800" dirty="0" smtClean="0">
                <a:solidFill>
                  <a:srgbClr val="FF0066"/>
                </a:solidFill>
              </a:rPr>
              <a:t>.</a:t>
            </a:r>
            <a:endParaRPr lang="en-US" sz="2800" dirty="0" smtClean="0">
              <a:solidFill>
                <a:srgbClr val="FF0066"/>
              </a:solidFill>
            </a:endParaRPr>
          </a:p>
          <a:p>
            <a:pPr marL="514350" indent="-514350">
              <a:buAutoNum type="arabicPeriod"/>
            </a:pPr>
            <a:r>
              <a:rPr lang="en-US" sz="2800" dirty="0" smtClean="0">
                <a:solidFill>
                  <a:srgbClr val="FF0066"/>
                </a:solidFill>
              </a:rPr>
              <a:t>The English Bill of Rights limited the power of the King. The King could not end Parliament’s laws, could not levy taxes without approval of Parliament, the King could not interfere with freedom of speech, and could not penalize a citizen who petitions the King for grievances.</a:t>
            </a:r>
          </a:p>
          <a:p>
            <a:pPr marL="514350" indent="-514350">
              <a:buAutoNum type="arabicPeriod"/>
            </a:pPr>
            <a:endParaRPr lang="en-US" sz="2400" dirty="0" smtClean="0"/>
          </a:p>
          <a:p>
            <a:pPr marL="514350" indent="-514350">
              <a:buAutoNum type="arabicPeriod"/>
            </a:pPr>
            <a:endParaRPr lang="en-US" sz="2800" dirty="0" smtClean="0"/>
          </a:p>
          <a:p>
            <a:pPr marL="514350" indent="-514350">
              <a:buAutoNum type="arabicPeriod"/>
            </a:pPr>
            <a:endParaRPr lang="en-US" sz="2800" dirty="0" smtClean="0"/>
          </a:p>
          <a:p>
            <a:pPr marL="514350" indent="-514350">
              <a:buAutoNum type="arabicPeriod"/>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0" presetClass="entr" presetSubtype="0" fill="hold" nodeType="clickEffect">
                                  <p:stCondLst>
                                    <p:cond delay="0"/>
                                  </p:stCondLst>
                                  <p:iterate type="lt">
                                    <p:tmPct val="10000"/>
                                  </p:iterate>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3"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
                                        <p:tgtEl>
                                          <p:spTgt spid="3">
                                            <p:txEl>
                                              <p:pRg st="1" end="1"/>
                                            </p:txEl>
                                          </p:spTgt>
                                        </p:tgtEl>
                                      </p:cBhvr>
                                    </p:animEffect>
                                    <p:anim calcmode="lin" valueType="num">
                                      <p:cBhvr>
                                        <p:cTn id="23"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25"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6"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3"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
                                        <p:tgtEl>
                                          <p:spTgt spid="3">
                                            <p:txEl>
                                              <p:pRg st="2" end="2"/>
                                            </p:txEl>
                                          </p:spTgt>
                                        </p:tgtEl>
                                      </p:cBhvr>
                                    </p:animEffect>
                                    <p:anim calcmode="lin" valueType="num">
                                      <p:cBhvr>
                                        <p:cTn id="32"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34"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5"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0066"/>
                </a:solidFill>
              </a:rPr>
              <a:t>Answers Continued</a:t>
            </a:r>
            <a:endParaRPr lang="en-US" dirty="0">
              <a:solidFill>
                <a:srgbClr val="FF0066"/>
              </a:solidFill>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pPr>
              <a:buNone/>
            </a:pPr>
            <a:r>
              <a:rPr lang="en-US" dirty="0" smtClean="0">
                <a:solidFill>
                  <a:srgbClr val="FF0066"/>
                </a:solidFill>
              </a:rPr>
              <a:t>4. Marie Antoinette was the daughter of Austrian Emperor Francis I and Maria Theresa. She married Louis XVI at the age of 14. Her marriage was an alliance for Austria and France. She was a spoiled little brat!</a:t>
            </a:r>
          </a:p>
          <a:p>
            <a:pPr>
              <a:buNone/>
            </a:pPr>
            <a:r>
              <a:rPr lang="en-US" dirty="0" smtClean="0">
                <a:solidFill>
                  <a:srgbClr val="FF0066"/>
                </a:solidFill>
              </a:rPr>
              <a:t>5. French Estates:</a:t>
            </a:r>
          </a:p>
          <a:p>
            <a:pPr lvl="2"/>
            <a:r>
              <a:rPr lang="en-US" sz="2800" dirty="0" smtClean="0">
                <a:solidFill>
                  <a:srgbClr val="FF0066"/>
                </a:solidFill>
              </a:rPr>
              <a:t>First Estate-Clergy</a:t>
            </a:r>
          </a:p>
          <a:p>
            <a:pPr lvl="2"/>
            <a:r>
              <a:rPr lang="en-US" sz="2800" dirty="0" smtClean="0">
                <a:solidFill>
                  <a:srgbClr val="FF0066"/>
                </a:solidFill>
              </a:rPr>
              <a:t>Second Estate-Nobility, </a:t>
            </a:r>
          </a:p>
          <a:p>
            <a:pPr lvl="2"/>
            <a:r>
              <a:rPr lang="en-US" sz="2800" dirty="0" smtClean="0">
                <a:solidFill>
                  <a:srgbClr val="FF0066"/>
                </a:solidFill>
              </a:rPr>
              <a:t>Third Estate-Peasants, Bourgeoisie, and the Working Class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1" end="1"/>
                                            </p:txEl>
                                          </p:spTgt>
                                        </p:tgtEl>
                                        <p:attrNameLst>
                                          <p:attrName>ppt_x</p:attrName>
                                          <p:attrName>ppt_y</p:attrName>
                                        </p:attrNameLst>
                                      </p:cBhvr>
                                    </p:animMotion>
                                    <p:animEffect transition="in" filter="fade">
                                      <p:cBhvr>
                                        <p:cTn id="23" dur="1000"/>
                                        <p:tgtEl>
                                          <p:spTgt spid="3">
                                            <p:txEl>
                                              <p:pRg st="1" end="1"/>
                                            </p:txEl>
                                          </p:spTgt>
                                        </p:tgtEl>
                                      </p:cBhvr>
                                    </p:animEffect>
                                  </p:childTnLst>
                                </p:cTn>
                              </p:par>
                              <p:par>
                                <p:cTn id="24" presetID="5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par>
                                <p:cTn id="29" presetID="5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Scale>
                                      <p:cBhvr>
                                        <p:cTn id="31"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3" end="3"/>
                                            </p:txEl>
                                          </p:spTgt>
                                        </p:tgtEl>
                                        <p:attrNameLst>
                                          <p:attrName>ppt_x</p:attrName>
                                          <p:attrName>ppt_y</p:attrName>
                                        </p:attrNameLst>
                                      </p:cBhvr>
                                    </p:animMotion>
                                    <p:animEffect transition="in" filter="fade">
                                      <p:cBhvr>
                                        <p:cTn id="33" dur="1000"/>
                                        <p:tgtEl>
                                          <p:spTgt spid="3">
                                            <p:txEl>
                                              <p:pRg st="3" end="3"/>
                                            </p:txEl>
                                          </p:spTgt>
                                        </p:tgtEl>
                                      </p:cBhvr>
                                    </p:animEffect>
                                  </p:childTnLst>
                                </p:cTn>
                              </p:par>
                              <p:par>
                                <p:cTn id="34" presetID="5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Scale>
                                      <p:cBhvr>
                                        <p:cTn id="36"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xEl>
                                              <p:pRg st="4" end="4"/>
                                            </p:txEl>
                                          </p:spTgt>
                                        </p:tgtEl>
                                        <p:attrNameLst>
                                          <p:attrName>ppt_x</p:attrName>
                                          <p:attrName>ppt_y</p:attrName>
                                        </p:attrNameLst>
                                      </p:cBhvr>
                                    </p:animMotion>
                                    <p:animEffect transition="in" filter="fade">
                                      <p:cBhvr>
                                        <p:cTn id="3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sCA2RPHTQ.jpg"/>
          <p:cNvPicPr>
            <a:picLocks noChangeAspect="1"/>
          </p:cNvPicPr>
          <p:nvPr/>
        </p:nvPicPr>
        <p:blipFill>
          <a:blip r:embed="rId2" cstate="print"/>
          <a:stretch>
            <a:fillRect/>
          </a:stretch>
        </p:blipFill>
        <p:spPr>
          <a:xfrm>
            <a:off x="0" y="0"/>
            <a:ext cx="9143999" cy="6858000"/>
          </a:xfrm>
          <a:prstGeom prst="rect">
            <a:avLst/>
          </a:prstGeom>
        </p:spPr>
      </p:pic>
      <p:sp>
        <p:nvSpPr>
          <p:cNvPr id="2" name="Title 1"/>
          <p:cNvSpPr>
            <a:spLocks noGrp="1"/>
          </p:cNvSpPr>
          <p:nvPr>
            <p:ph type="title"/>
          </p:nvPr>
        </p:nvSpPr>
        <p:spPr/>
        <p:txBody>
          <a:bodyPr/>
          <a:lstStyle/>
          <a:p>
            <a:r>
              <a:rPr lang="en-US" u="sng" dirty="0" smtClean="0">
                <a:solidFill>
                  <a:srgbClr val="FFC000"/>
                </a:solidFill>
              </a:rPr>
              <a:t>Answers Continued</a:t>
            </a:r>
            <a:endParaRPr lang="en-US" u="sng" dirty="0">
              <a:solidFill>
                <a:srgbClr val="FFC000"/>
              </a:solidFill>
            </a:endParaRPr>
          </a:p>
        </p:txBody>
      </p:sp>
      <p:sp>
        <p:nvSpPr>
          <p:cNvPr id="3" name="Content Placeholder 2"/>
          <p:cNvSpPr>
            <a:spLocks noGrp="1"/>
          </p:cNvSpPr>
          <p:nvPr>
            <p:ph idx="1"/>
          </p:nvPr>
        </p:nvSpPr>
        <p:spPr>
          <a:xfrm>
            <a:off x="457200" y="1600200"/>
            <a:ext cx="8229600" cy="4800600"/>
          </a:xfrm>
        </p:spPr>
        <p:txBody>
          <a:bodyPr>
            <a:normAutofit lnSpcReduction="10000"/>
          </a:bodyPr>
          <a:lstStyle/>
          <a:p>
            <a:pPr>
              <a:buNone/>
            </a:pPr>
            <a:r>
              <a:rPr lang="en-US" dirty="0" smtClean="0">
                <a:solidFill>
                  <a:srgbClr val="FFC000"/>
                </a:solidFill>
              </a:rPr>
              <a:t>6. </a:t>
            </a:r>
            <a:r>
              <a:rPr lang="en-US" sz="2800" dirty="0" smtClean="0">
                <a:solidFill>
                  <a:srgbClr val="FFC000"/>
                </a:solidFill>
              </a:rPr>
              <a:t>Estates General-When all three of the estates would meet and solve the problem that has occurred</a:t>
            </a:r>
          </a:p>
          <a:p>
            <a:pPr>
              <a:buNone/>
            </a:pPr>
            <a:r>
              <a:rPr lang="en-US" sz="2800" dirty="0" smtClean="0">
                <a:solidFill>
                  <a:srgbClr val="FFC000"/>
                </a:solidFill>
              </a:rPr>
              <a:t> 	National Assembly- When the third estate broke off from the rest, because the voting was not fair since they had the least amount of people represented.</a:t>
            </a:r>
          </a:p>
          <a:p>
            <a:pPr>
              <a:buNone/>
            </a:pPr>
            <a:r>
              <a:rPr lang="en-US" sz="2800" dirty="0" smtClean="0">
                <a:solidFill>
                  <a:srgbClr val="FFC000"/>
                </a:solidFill>
              </a:rPr>
              <a:t>7. Four Causes of the </a:t>
            </a:r>
            <a:r>
              <a:rPr lang="en-US" sz="2800" dirty="0" smtClean="0">
                <a:solidFill>
                  <a:srgbClr val="FFC000"/>
                </a:solidFill>
              </a:rPr>
              <a:t>French </a:t>
            </a:r>
            <a:r>
              <a:rPr lang="en-US" sz="2800" dirty="0" smtClean="0">
                <a:solidFill>
                  <a:srgbClr val="FFC000"/>
                </a:solidFill>
              </a:rPr>
              <a:t>Revolution:</a:t>
            </a:r>
          </a:p>
          <a:p>
            <a:pPr lvl="2"/>
            <a:r>
              <a:rPr lang="en-US" sz="2800" dirty="0" smtClean="0">
                <a:solidFill>
                  <a:srgbClr val="FFC000"/>
                </a:solidFill>
              </a:rPr>
              <a:t>French Monarchy </a:t>
            </a:r>
          </a:p>
          <a:p>
            <a:pPr lvl="2"/>
            <a:r>
              <a:rPr lang="en-US" sz="2800" dirty="0" smtClean="0">
                <a:solidFill>
                  <a:srgbClr val="FFC000"/>
                </a:solidFill>
              </a:rPr>
              <a:t>French Society and the Three Estates</a:t>
            </a:r>
          </a:p>
          <a:p>
            <a:pPr lvl="2"/>
            <a:r>
              <a:rPr lang="en-US" sz="2800" dirty="0" smtClean="0">
                <a:solidFill>
                  <a:srgbClr val="FFC000"/>
                </a:solidFill>
              </a:rPr>
              <a:t>France’s Economic Problems (Debt)</a:t>
            </a:r>
          </a:p>
          <a:p>
            <a:pPr lvl="2"/>
            <a:r>
              <a:rPr lang="en-US" sz="2800" dirty="0" smtClean="0">
                <a:solidFill>
                  <a:srgbClr val="FFC000"/>
                </a:solidFill>
              </a:rPr>
              <a:t>Enlightenment Ideas</a:t>
            </a:r>
            <a:endParaRPr lang="en-US" sz="28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par>
                                <p:cTn id="21" presetID="25"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6"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nodeType="clickEffect">
                                  <p:stCondLst>
                                    <p:cond delay="0"/>
                                  </p:stCondLst>
                                  <p:iterate type="lt">
                                    <p:tmPct val="50000"/>
                                  </p:iterate>
                                  <p:childTnLst>
                                    <p:set>
                                      <p:cBhvr>
                                        <p:cTn id="34"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5"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7" dur="80"/>
                                        <p:tgtEl>
                                          <p:spTgt spid="3">
                                            <p:txEl>
                                              <p:pRg st="2" end="2"/>
                                            </p:txEl>
                                          </p:spTgt>
                                        </p:tgtEl>
                                        <p:attrNameLst>
                                          <p:attrName>fill.type</p:attrName>
                                        </p:attrNameLst>
                                      </p:cBhvr>
                                      <p:to>
                                        <p:strVal val="solid"/>
                                      </p:to>
                                    </p:set>
                                  </p:childTnLst>
                                </p:cTn>
                              </p:par>
                              <p:par>
                                <p:cTn id="38" presetID="27" presetClass="entr" presetSubtype="0" fill="hold" nodeType="withEffect">
                                  <p:stCondLst>
                                    <p:cond delay="0"/>
                                  </p:stCondLst>
                                  <p:iterate type="lt">
                                    <p:tmPct val="50000"/>
                                  </p:iterate>
                                  <p:childTnLst>
                                    <p:set>
                                      <p:cBhvr>
                                        <p:cTn id="39"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40"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1"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42" dur="80"/>
                                        <p:tgtEl>
                                          <p:spTgt spid="3">
                                            <p:txEl>
                                              <p:pRg st="3" end="3"/>
                                            </p:txEl>
                                          </p:spTgt>
                                        </p:tgtEl>
                                        <p:attrNameLst>
                                          <p:attrName>fill.type</p:attrName>
                                        </p:attrNameLst>
                                      </p:cBhvr>
                                      <p:to>
                                        <p:strVal val="solid"/>
                                      </p:to>
                                    </p:set>
                                  </p:childTnLst>
                                </p:cTn>
                              </p:par>
                              <p:par>
                                <p:cTn id="43" presetID="27" presetClass="entr" presetSubtype="0" fill="hold" nodeType="withEffect">
                                  <p:stCondLst>
                                    <p:cond delay="0"/>
                                  </p:stCondLst>
                                  <p:iterate type="lt">
                                    <p:tmPct val="50000"/>
                                  </p:iterate>
                                  <p:childTnLst>
                                    <p:set>
                                      <p:cBhvr>
                                        <p:cTn id="44"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5" dur="8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6" dur="8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7" dur="80"/>
                                        <p:tgtEl>
                                          <p:spTgt spid="3">
                                            <p:txEl>
                                              <p:pRg st="4" end="4"/>
                                            </p:txEl>
                                          </p:spTgt>
                                        </p:tgtEl>
                                        <p:attrNameLst>
                                          <p:attrName>fill.type</p:attrName>
                                        </p:attrNameLst>
                                      </p:cBhvr>
                                      <p:to>
                                        <p:strVal val="solid"/>
                                      </p:to>
                                    </p:set>
                                  </p:childTnLst>
                                </p:cTn>
                              </p:par>
                              <p:par>
                                <p:cTn id="48" presetID="27" presetClass="entr" presetSubtype="0" fill="hold" nodeType="withEffect">
                                  <p:stCondLst>
                                    <p:cond delay="0"/>
                                  </p:stCondLst>
                                  <p:iterate type="lt">
                                    <p:tmPct val="50000"/>
                                  </p:iterate>
                                  <p:childTnLst>
                                    <p:set>
                                      <p:cBhvr>
                                        <p:cTn id="49"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0" dur="8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2" dur="80"/>
                                        <p:tgtEl>
                                          <p:spTgt spid="3">
                                            <p:txEl>
                                              <p:pRg st="5" end="5"/>
                                            </p:txEl>
                                          </p:spTgt>
                                        </p:tgtEl>
                                        <p:attrNameLst>
                                          <p:attrName>fill.type</p:attrName>
                                        </p:attrNameLst>
                                      </p:cBhvr>
                                      <p:to>
                                        <p:strVal val="solid"/>
                                      </p:to>
                                    </p:set>
                                  </p:childTnLst>
                                </p:cTn>
                              </p:par>
                              <p:par>
                                <p:cTn id="53" presetID="27" presetClass="entr" presetSubtype="0" fill="hold" nodeType="withEffect">
                                  <p:stCondLst>
                                    <p:cond delay="0"/>
                                  </p:stCondLst>
                                  <p:iterate type="lt">
                                    <p:tmPct val="50000"/>
                                  </p:iterate>
                                  <p:childTnLst>
                                    <p:set>
                                      <p:cBhvr>
                                        <p:cTn id="54" dur="1" fill="hold">
                                          <p:stCondLst>
                                            <p:cond delay="0"/>
                                          </p:stCondLst>
                                        </p:cTn>
                                        <p:tgtEl>
                                          <p:spTgt spid="3">
                                            <p:txEl>
                                              <p:pRg st="6" end="6"/>
                                            </p:txEl>
                                          </p:spTgt>
                                        </p:tgtEl>
                                        <p:attrNameLst>
                                          <p:attrName>style.visibility</p:attrName>
                                        </p:attrNameLst>
                                      </p:cBhvr>
                                      <p:to>
                                        <p:strVal val="visible"/>
                                      </p:to>
                                    </p:set>
                                    <p:anim calcmode="discrete" valueType="clr">
                                      <p:cBhvr override="childStyle">
                                        <p:cTn id="55" dur="80"/>
                                        <p:tgtEl>
                                          <p:spTgt spid="3">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6" dur="80"/>
                                        <p:tgtEl>
                                          <p:spTgt spid="3">
                                            <p:txEl>
                                              <p:pRg st="6" end="6"/>
                                            </p:txEl>
                                          </p:spTgt>
                                        </p:tgtEl>
                                        <p:attrNameLst>
                                          <p:attrName>fillcolor</p:attrName>
                                        </p:attrNameLst>
                                      </p:cBhvr>
                                      <p:tavLst>
                                        <p:tav tm="0">
                                          <p:val>
                                            <p:clrVal>
                                              <a:schemeClr val="accent2"/>
                                            </p:clrVal>
                                          </p:val>
                                        </p:tav>
                                        <p:tav tm="50000">
                                          <p:val>
                                            <p:clrVal>
                                              <a:schemeClr val="hlink"/>
                                            </p:clrVal>
                                          </p:val>
                                        </p:tav>
                                      </p:tavLst>
                                    </p:anim>
                                    <p:set>
                                      <p:cBhvr>
                                        <p:cTn id="57" dur="80"/>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titled.bmp"/>
          <p:cNvPicPr>
            <a:picLocks noChangeAspect="1"/>
          </p:cNvPicPr>
          <p:nvPr/>
        </p:nvPicPr>
        <p:blipFill>
          <a:blip r:embed="rId2" cstate="print"/>
          <a:stretch>
            <a:fillRect/>
          </a:stretch>
        </p:blipFill>
        <p:spPr>
          <a:xfrm>
            <a:off x="1" y="0"/>
            <a:ext cx="9144000" cy="6858000"/>
          </a:xfrm>
          <a:prstGeom prst="rect">
            <a:avLst/>
          </a:prstGeom>
        </p:spPr>
      </p:pic>
      <p:sp>
        <p:nvSpPr>
          <p:cNvPr id="2" name="Title 1"/>
          <p:cNvSpPr>
            <a:spLocks noGrp="1"/>
          </p:cNvSpPr>
          <p:nvPr>
            <p:ph type="title"/>
          </p:nvPr>
        </p:nvSpPr>
        <p:spPr/>
        <p:txBody>
          <a:bodyPr/>
          <a:lstStyle/>
          <a:p>
            <a:r>
              <a:rPr lang="en-US" u="sng" dirty="0" smtClean="0">
                <a:solidFill>
                  <a:schemeClr val="bg1"/>
                </a:solidFill>
              </a:rPr>
              <a:t>Answers </a:t>
            </a:r>
            <a:r>
              <a:rPr lang="en-US" u="sng" dirty="0" smtClean="0">
                <a:solidFill>
                  <a:schemeClr val="bg1"/>
                </a:solidFill>
              </a:rPr>
              <a:t>Continued</a:t>
            </a:r>
            <a:endParaRPr lang="en-US" u="sng" dirty="0">
              <a:solidFill>
                <a:schemeClr val="bg1"/>
              </a:solidFill>
            </a:endParaRPr>
          </a:p>
        </p:txBody>
      </p:sp>
      <p:sp>
        <p:nvSpPr>
          <p:cNvPr id="3" name="Content Placeholder 2"/>
          <p:cNvSpPr>
            <a:spLocks noGrp="1"/>
          </p:cNvSpPr>
          <p:nvPr>
            <p:ph idx="1"/>
          </p:nvPr>
        </p:nvSpPr>
        <p:spPr/>
        <p:txBody>
          <a:bodyPr>
            <a:noAutofit/>
          </a:bodyPr>
          <a:lstStyle/>
          <a:p>
            <a:pPr>
              <a:buNone/>
            </a:pPr>
            <a:r>
              <a:rPr lang="en-US" sz="2400" dirty="0" smtClean="0">
                <a:solidFill>
                  <a:schemeClr val="bg1"/>
                </a:solidFill>
              </a:rPr>
              <a:t>8. Causes of the American Revolution:</a:t>
            </a:r>
          </a:p>
          <a:p>
            <a:pPr lvl="2"/>
            <a:r>
              <a:rPr lang="en-US" dirty="0" smtClean="0">
                <a:solidFill>
                  <a:schemeClr val="bg1"/>
                </a:solidFill>
              </a:rPr>
              <a:t>Stamp Act</a:t>
            </a:r>
          </a:p>
          <a:p>
            <a:pPr lvl="2"/>
            <a:r>
              <a:rPr lang="en-US" dirty="0" smtClean="0">
                <a:solidFill>
                  <a:schemeClr val="bg1"/>
                </a:solidFill>
              </a:rPr>
              <a:t>Sugar Act </a:t>
            </a:r>
          </a:p>
          <a:p>
            <a:pPr lvl="2"/>
            <a:r>
              <a:rPr lang="en-US" dirty="0" smtClean="0">
                <a:solidFill>
                  <a:schemeClr val="bg1"/>
                </a:solidFill>
              </a:rPr>
              <a:t>Quartering Act </a:t>
            </a:r>
          </a:p>
          <a:p>
            <a:pPr lvl="2"/>
            <a:r>
              <a:rPr lang="en-US" dirty="0" smtClean="0">
                <a:solidFill>
                  <a:schemeClr val="bg1"/>
                </a:solidFill>
              </a:rPr>
              <a:t>Townshend Acts</a:t>
            </a:r>
          </a:p>
          <a:p>
            <a:pPr lvl="2"/>
            <a:r>
              <a:rPr lang="en-US" dirty="0" smtClean="0">
                <a:solidFill>
                  <a:schemeClr val="bg1"/>
                </a:solidFill>
              </a:rPr>
              <a:t>Boston Tea Party, which led to the Intolerable Act</a:t>
            </a:r>
          </a:p>
          <a:p>
            <a:pPr>
              <a:buNone/>
            </a:pPr>
            <a:r>
              <a:rPr lang="en-US" sz="2400" dirty="0" smtClean="0">
                <a:solidFill>
                  <a:schemeClr val="bg1"/>
                </a:solidFill>
              </a:rPr>
              <a:t>9. Declaration of Independence-Written by Thomas Jefferson and declared the colonies separate from Great Britain. It was signed July 4, 1776 and took ideas from John Locke.</a:t>
            </a:r>
          </a:p>
          <a:p>
            <a:pPr lvl="2">
              <a:buNone/>
            </a:pPr>
            <a:endParaRPr lang="en-US" dirty="0" smtClean="0"/>
          </a:p>
          <a:p>
            <a:pPr marL="1371600" lvl="2" indent="-457200">
              <a:buNone/>
            </a:pPr>
            <a:endParaRPr lang="en-US" dirty="0" smtClean="0"/>
          </a:p>
          <a:p>
            <a:pPr marL="1371600" lvl="2" indent="-457200">
              <a:buFont typeface="+mj-lt"/>
              <a:buAutoNum type="arabicPeriod"/>
            </a:pPr>
            <a:endParaRPr lang="en-US" dirty="0" smtClean="0"/>
          </a:p>
          <a:p>
            <a:pPr lvl="2">
              <a:buNone/>
            </a:pPr>
            <a:r>
              <a:rPr lang="en-US" dirty="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strVal val="#ppt_h"/>
                                          </p:val>
                                        </p:tav>
                                        <p:tav tm="100000">
                                          <p:val>
                                            <p:strVal val="#ppt_h"/>
                                          </p:val>
                                        </p:tav>
                                      </p:tavLst>
                                    </p:anim>
                                  </p:childTnLst>
                                </p:cTn>
                              </p:par>
                              <p:par>
                                <p:cTn id="27" presetID="17" presetClass="entr" presetSubtype="1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 calcmode="lin" valueType="num">
                                      <p:cBhvr>
                                        <p:cTn id="2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1" end="1"/>
                                            </p:txEl>
                                          </p:spTgt>
                                        </p:tgtEl>
                                        <p:attrNameLst>
                                          <p:attrName>ppt_h</p:attrName>
                                        </p:attrNameLst>
                                      </p:cBhvr>
                                      <p:tavLst>
                                        <p:tav tm="0">
                                          <p:val>
                                            <p:strVal val="#ppt_h"/>
                                          </p:val>
                                        </p:tav>
                                        <p:tav tm="100000">
                                          <p:val>
                                            <p:strVal val="#ppt_h"/>
                                          </p:val>
                                        </p:tav>
                                      </p:tavLst>
                                    </p:anim>
                                  </p:childTnLst>
                                </p:cTn>
                              </p:par>
                              <p:par>
                                <p:cTn id="31" presetID="17" presetClass="entr" presetSubtype="10" fill="hold"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2" end="2"/>
                                            </p:txEl>
                                          </p:spTgt>
                                        </p:tgtEl>
                                        <p:attrNameLst>
                                          <p:attrName>ppt_h</p:attrName>
                                        </p:attrNameLst>
                                      </p:cBhvr>
                                      <p:tavLst>
                                        <p:tav tm="0">
                                          <p:val>
                                            <p:strVal val="#ppt_h"/>
                                          </p:val>
                                        </p:tav>
                                        <p:tav tm="100000">
                                          <p:val>
                                            <p:strVal val="#ppt_h"/>
                                          </p:val>
                                        </p:tav>
                                      </p:tavLst>
                                    </p:anim>
                                  </p:childTnLst>
                                </p:cTn>
                              </p:par>
                              <p:par>
                                <p:cTn id="35" presetID="17" presetClass="entr" presetSubtype="10" fill="hold"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3" end="3"/>
                                            </p:txEl>
                                          </p:spTgt>
                                        </p:tgtEl>
                                        <p:attrNameLst>
                                          <p:attrName>ppt_h</p:attrName>
                                        </p:attrNameLst>
                                      </p:cBhvr>
                                      <p:tavLst>
                                        <p:tav tm="0">
                                          <p:val>
                                            <p:strVal val="#ppt_h"/>
                                          </p:val>
                                        </p:tav>
                                        <p:tav tm="100000">
                                          <p:val>
                                            <p:strVal val="#ppt_h"/>
                                          </p:val>
                                        </p:tav>
                                      </p:tavLst>
                                    </p:anim>
                                  </p:childTnLst>
                                </p:cTn>
                              </p:par>
                              <p:par>
                                <p:cTn id="39" presetID="17" presetClass="entr" presetSubtype="1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500" fill="hold"/>
                                        <p:tgtEl>
                                          <p:spTgt spid="3">
                                            <p:txEl>
                                              <p:pRg st="4" end="4"/>
                                            </p:txEl>
                                          </p:spTgt>
                                        </p:tgtEl>
                                        <p:attrNameLst>
                                          <p:attrName>ppt_h</p:attrName>
                                        </p:attrNameLst>
                                      </p:cBhvr>
                                      <p:tavLst>
                                        <p:tav tm="0">
                                          <p:val>
                                            <p:strVal val="#ppt_h"/>
                                          </p:val>
                                        </p:tav>
                                        <p:tav tm="100000">
                                          <p:val>
                                            <p:strVal val="#ppt_h"/>
                                          </p:val>
                                        </p:tav>
                                      </p:tavLst>
                                    </p:anim>
                                  </p:childTnLst>
                                </p:cTn>
                              </p:par>
                              <p:par>
                                <p:cTn id="43" presetID="17" presetClass="entr" presetSubtype="10" fill="hold" nodeType="with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p:cTn id="4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56" presetClass="entr" presetSubtype="0" fill="hold" nodeType="clickEffect">
                                  <p:stCondLst>
                                    <p:cond delay="0"/>
                                  </p:stCondLst>
                                  <p:iterate type="lt">
                                    <p:tmPct val="10000"/>
                                  </p:iterate>
                                  <p:childTnLst>
                                    <p:set>
                                      <p:cBhvr>
                                        <p:cTn id="50" dur="1" fill="hold">
                                          <p:stCondLst>
                                            <p:cond delay="0"/>
                                          </p:stCondLst>
                                        </p:cTn>
                                        <p:tgtEl>
                                          <p:spTgt spid="3">
                                            <p:txEl>
                                              <p:pRg st="6" end="6"/>
                                            </p:txEl>
                                          </p:spTgt>
                                        </p:tgtEl>
                                        <p:attrNameLst>
                                          <p:attrName>style.visibility</p:attrName>
                                        </p:attrNameLst>
                                      </p:cBhvr>
                                      <p:to>
                                        <p:strVal val="visible"/>
                                      </p:to>
                                    </p:set>
                                    <p:anim by="(-#ppt_w*2)" calcmode="lin" valueType="num">
                                      <p:cBhvr rctx="PPT">
                                        <p:cTn id="51" dur="500" autoRev="1" fill="hold">
                                          <p:stCondLst>
                                            <p:cond delay="0"/>
                                          </p:stCondLst>
                                        </p:cTn>
                                        <p:tgtEl>
                                          <p:spTgt spid="3">
                                            <p:txEl>
                                              <p:pRg st="6" end="6"/>
                                            </p:txEl>
                                          </p:spTgt>
                                        </p:tgtEl>
                                        <p:attrNameLst>
                                          <p:attrName>ppt_w</p:attrName>
                                        </p:attrNameLst>
                                      </p:cBhvr>
                                    </p:anim>
                                    <p:anim by="(#ppt_w*0.50)" calcmode="lin" valueType="num">
                                      <p:cBhvr>
                                        <p:cTn id="52" dur="500" decel="50000" autoRev="1" fill="hold">
                                          <p:stCondLst>
                                            <p:cond delay="0"/>
                                          </p:stCondLst>
                                        </p:cTn>
                                        <p:tgtEl>
                                          <p:spTgt spid="3">
                                            <p:txEl>
                                              <p:pRg st="6" end="6"/>
                                            </p:txEl>
                                          </p:spTgt>
                                        </p:tgtEl>
                                        <p:attrNameLst>
                                          <p:attrName>ppt_x</p:attrName>
                                        </p:attrNameLst>
                                      </p:cBhvr>
                                    </p:anim>
                                    <p:anim from="(-#ppt_h/2)" to="(#ppt_y)" calcmode="lin" valueType="num">
                                      <p:cBhvr>
                                        <p:cTn id="53" dur="1000" fill="hold">
                                          <p:stCondLst>
                                            <p:cond delay="0"/>
                                          </p:stCondLst>
                                        </p:cTn>
                                        <p:tgtEl>
                                          <p:spTgt spid="3">
                                            <p:txEl>
                                              <p:pRg st="6" end="6"/>
                                            </p:txEl>
                                          </p:spTgt>
                                        </p:tgtEl>
                                        <p:attrNameLst>
                                          <p:attrName>ppt_y</p:attrName>
                                        </p:attrNameLst>
                                      </p:cBhvr>
                                    </p:anim>
                                    <p:animRot by="21600000">
                                      <p:cBhvr>
                                        <p:cTn id="54" dur="1000" fill="hold">
                                          <p:stCondLst>
                                            <p:cond delay="0"/>
                                          </p:stCondLst>
                                        </p:cTn>
                                        <p:tgtEl>
                                          <p:spTgt spid="3">
                                            <p:txEl>
                                              <p:pRg st="6" end="6"/>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Napoleon4.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u="sng" dirty="0" smtClean="0">
                <a:solidFill>
                  <a:srgbClr val="00B0F0"/>
                </a:solidFill>
              </a:rPr>
              <a:t>Summary/Overview</a:t>
            </a:r>
            <a:endParaRPr lang="en-US" u="sng" dirty="0">
              <a:solidFill>
                <a:srgbClr val="00B0F0"/>
              </a:solidFill>
            </a:endParaRPr>
          </a:p>
        </p:txBody>
      </p:sp>
      <p:sp>
        <p:nvSpPr>
          <p:cNvPr id="3" name="Content Placeholder 2"/>
          <p:cNvSpPr>
            <a:spLocks noGrp="1"/>
          </p:cNvSpPr>
          <p:nvPr>
            <p:ph idx="1"/>
          </p:nvPr>
        </p:nvSpPr>
        <p:spPr/>
        <p:txBody>
          <a:bodyPr>
            <a:normAutofit/>
          </a:bodyPr>
          <a:lstStyle/>
          <a:p>
            <a:pPr>
              <a:buNone/>
            </a:pPr>
            <a:r>
              <a:rPr lang="en-US" sz="4000" dirty="0" smtClean="0">
                <a:solidFill>
                  <a:schemeClr val="accent2">
                    <a:lumMod val="60000"/>
                    <a:lumOff val="40000"/>
                  </a:schemeClr>
                </a:solidFill>
              </a:rPr>
              <a:t>   </a:t>
            </a:r>
            <a:r>
              <a:rPr lang="en-US" sz="4000" dirty="0" smtClean="0">
                <a:solidFill>
                  <a:srgbClr val="00B0F0"/>
                </a:solidFill>
              </a:rPr>
              <a:t>Unit </a:t>
            </a:r>
            <a:r>
              <a:rPr lang="en-US" sz="4000" dirty="0" smtClean="0">
                <a:solidFill>
                  <a:srgbClr val="00B0F0"/>
                </a:solidFill>
              </a:rPr>
              <a:t>6 is all about </a:t>
            </a:r>
            <a:r>
              <a:rPr lang="en-US" sz="4000" dirty="0" smtClean="0">
                <a:solidFill>
                  <a:srgbClr val="00B0F0"/>
                </a:solidFill>
              </a:rPr>
              <a:t>revolution. Revolution means change. Many people in this tim</a:t>
            </a:r>
            <a:r>
              <a:rPr lang="en-US" sz="4000" dirty="0" smtClean="0">
                <a:solidFill>
                  <a:srgbClr val="00B0F0"/>
                </a:solidFill>
              </a:rPr>
              <a:t>e were unhappy with their government and rose up against it in order to change it for the better</a:t>
            </a:r>
            <a:endParaRPr lang="en-US" sz="4000" dirty="0">
              <a:solidFill>
                <a:srgbClr val="00B0F0"/>
              </a:solidFill>
            </a:endParaRPr>
          </a:p>
        </p:txBody>
      </p:sp>
      <p:sp>
        <p:nvSpPr>
          <p:cNvPr id="1026" name="AutoShape 2" descr="data:image/jpeg;base64,/9j/4AAQSkZJRgABAQAAAQABAAD/2wCEAAkGBhMSERUUExQWFRUWGBwaFxgYGBgaHhwaGBoXHRcaGhoaHCcfHBojGhgaIC8gIycpLCwsFx8xNTAqNSYrLCkBCQoKDgwOGg8PGiwlHyQsLCwsLCwtKSwsLCwsLCwsLCwsLCwsLCwsLCwsLCwsLCwsLCwsLCwsLCwsLCwsLCwsLP/AABEIAPMAzwMBIgACEQEDEQH/xAAbAAACAgMBAAAAAAAAAAAAAAAEBQMGAAIHAf/EAEAQAAIBAgQDBgQEBAQFBQEAAAECEQADBBIhMQVBUQYTImFxgTKRobEUQsHwByNS0TPS4fFTYnKSohUWQ4KTNP/EABkBAAMBAQEAAAAAAAAAAAAAAAECAwQABf/EACoRAAICAgIBBAEDBQEAAAAAAAABAhEDIRIxQQQTIlFxYYGRMrHR8PFC/9oADAMBAAIRAxEAPwCpYXYelFK7E/fzoSwPCKYYbD9ef2pONdkXkt0j0HTSirNkRJrREHyqSD50rY0L8m8DoKlt2geQ+Va2bdGW8N7Uux7IFwqnZR8hUtzAgR4R8hRNpBpUpM+/0pugUCjBjQZQfaj7OBQjYewH3rFXlU1sdaHYxscFbjRV6bD+1T2+HJIIRdug+daz9q3/ABJHSkCgbF4Nf6VB8gK2t4RNJA89BWmJvljptQwJp0rA2M/w9vkq/IVC2CQmcq+wAqK0p/1rW9io5ya7gCwqzgVn4R8hR3DTatPJyRBmY08xVeuYpiInSoFtTpRljtbYqnXQ445xRSx7tljyH6mq69wg7mfWm9rgsicwnoJJH6Vva7PPcYKNOp3gedLHhBUF8pCzDcK7zV2VF3ltfoNZqK5gkEAQep5e2lWpezlu2suWMbLIH0oV0tjl6Df6UnvpvQfbdFfGBJ2FEWeGhdSKPvYkchQF0XG1IP2FUUmxWqJLuUHlWv4iRETQrzOtbW9NqehVK2VxLekQNKnsryHzNF4XBSoYkAe0/KpFt+VHmd7auybC4ZYmQf8AT61ubYnTWok9KkURSnO+idbQre2FmGuJb03Y1tZikna7h9trBuM2VkiD/VJHhjmeY9+VJNutFMUU5JS6LBZtWjtibJ8s0UUMA+4AYdVIYfSuY9nOI3UNzu1BBABVgGEa6kHnO586eYXtCoP8yxlP9Votab/xgH3FZZZMkXXZ6K9HjkrVouIBH9qlW5ptrSnh3aVbnhzd50F3Klz2uDwP6MF9acWMZYY5cxVxAIYQQTsGU6qTyMlTyPKuWdf+kSl6ScetmFjuYoVr0md6mxKtlmJU7MNv96Cu4gWxmJIA8gfnmIEctd5rTGScbWzK4PlxYVnPOsDAVLddCy5ZGZQ4UggwfXlOvlIrxsPTQkmrQsk4umRviBsJNQi2x5Ae1HraHlUgTptT2IwTDYSN9ZqUWuggUSLQrZgPSusCBkuFToNa9a++upHoYogWxIjSvEslmgUrryNsAu3mnUn3oe8p602vYA7tG+0/uKGvWATouUesz5zQTi+hmmLQWB0NaXrzczRT5V3MnoKFxF2Ry9BXKr6EfRCxneortwCtW3/ua8e0o1JJNOKgZEiiLa7UMSalS4dNxSuIfcSChXpNRK0V6LhpUgSyfQSj1HjMKl0ZbihwDIBnfUfqa8S2TuaIRBT0T9xh3Z7BWVLKLQEjkFAgbz7x8qY4vsxh7g2g+n9qVYVyZy+/1/0rfGcYWwV724qBtpP7+teV6i/c0e96Nt4VJs0xnYK3lOU68jVT4jh72HcZwLqJI1OuU/Ek75SOXIwRqK6LgXe8pNshoJWVZZBBIO55EH5VWeKcAvYy5eW0bF9rRyOHtEFG1gZwCDsfSlx8r+RpllSXaJOC8cAQ5zKFh4jzV/8ADuN7g236Os/mpniMArTyB8gR6wQRXMMbwXF4W4bTgo4BJWVdSh0lkUkqOUtAMbihrHaXG2wAtwsFAKlTIEkAIymehGQiRy0rUsEk+UGY5ZoSVTR0fiLXEuWTcLBFEK2gWQIkjLGq6ZZg5SdKzgPaJLt17WdXdZMjSR5dSs6xpQXEu12HfCG2CbzXmNs2B4SH2zh9VVcx8LAmemhiiYzA3cPdIzZblqCGTT0Kn5j2Iqvp4OTfLT+jP6qajBcd/qdkVQWC82/ZpP2y7YYXCHugzPdGjBFDZT0YkgA+Wp2pJxrtXds4e27EfiGtgLAgBiJd8vLLIHTMBpFVfhXY/E4uwXVCVkt3jlVUnWQGcjOZ/pmlUfcbcnUf7iV7dUrZZR2ndVtv3phy0/BlUHL3ZBKwSZM+nKn/AAvjpchLwCnk4nKZ6g/CfciuTdoMTcyWsO9tV7oR4SCSQqrrBjYDTqTVi7M2uJW0UDDtdskAgXcq+E7ZGLAgRy1HlTPHJRuLKznjk6lH9zrX4E8zFe+C3rqflSK1xS9Cr3ZtrzzXEYr5DKDInmSP0rR1YzLj21NCMZSXy0ZZSUX8dhN/iQJkAt57UHf4g500HpWiYK43WPWP1qezwlpg5R71aoRJXOQuYE14UJpyeDAGDqfXSvWwQXkKPurwBY35E9rA6Fm0FeXLajYTTHFCaV4hiCOlcm2dVPQubQ6ny0jmNK2VKVHTanWAxIYf83MfqKrGS8mbLF+DFQmt8+X1rHvTtUIt8zTVZJWjb8STW6uTpsBWoUCOdb22GbXag3QyV+QmxfysCJ0P+9DcQt4g28mW3eDOSsKwdiQYl3zKCsTpsBoByMIWNN6Sdoe9ylbd4WwRqG0GkyQesEfL5QyRt8jd6XJwuPgn4T2iw+BOUi65kh/5hKh83iILAZgCdwBOViDtmDwnb+5hsG1tF7tr2a73zKxYl48o0XZtRpprS3jPZK5hbWa3iA4uAAH4TMidSTIIkb+tIsXZvWwEuq1uTu6xoBss6GJ5HnSR4S2jZKEl2gG5xZySTLSZbNOrCSCYiTrOtYOI3VVhAGZixMa5tPtG3KvcQBGrtHTNMzvA2BNWzsd2DuY6y94RbtpKoo/OwBPiY6CJiYJ1jSKs5JK2SaZU+CcTuWryMircaYVXUOJbScp0LQd6u/AcYmJur3trxIxa0qKi7zm5quQGG15jnqKE4Z2SNjEHvgFyloGrXGGwyrMANJ1bbflqWnCmtXkuhHtMzDIrElyreHM3QFyAJ3mORqOZprXZXDd0+itdoHvXrz97KNMC3EAKCdAT8QnnsTJrpvAbPDRhLFu8O8NxWutncQtwKEYDXTVSAI8+WlS7Z8TUPdtuiNDkAmQVYSMyMG0kDUEQYGmk1J2fbE4ew9rMD3jq9u3kV3BJUXNSJQFBPhkysEAnQS+eJeGGK45WrtP+QbjXCb2Jv5rVpVVVK20thjC9TrJMczE7611ngeCsXbFvMe7dbYzoHUhMoAIJGn+9UfiV9e6m7g8Rdt65gH7pTrqzEHMx2hToNSdTpS7HFcGuZQMUbbGe6NxFUkfDmIHigGPhBqC5TWvH1/005YY06O8t2as5QyOCDsSZB9wYpDxLhDW/hEqN2Vpj1jaqN2Y4M1xXe4HTCsvgPfEFWJEZY0gyfiWDpqN6Zdn8fh8LfKXAcsx31tnUnXa4skeRro5pY5d2Rn6GOSP0OcJiCra7cxRq3wees/vzrfHYdM5ZSDbbxLGog9PKobeIVToprc+GRKSPHTnibgwlFY84+pre62nL3oJ8eTsAPlQ6Yog1P2ynueETuy86HxyqyDKwOvvp5UJiLxNCX3puFnKdFZ1olHmOtD3B4qlSmOoMs4wjf502w+GV/huI3kJB+RANV8N862A6UbYnFDlgucqDJH7MVuEik4dvWmOFxwiHBPnP3FFMDiZieI5W7tENy6RIXYAExLMdFH1PIVBe4Zdz2u+uW2F66EYLGVRlcokmSQzhRmPONprEZLF2690wt1lKvBK5VUDKWAhYMnWPi9YZYnArdtspEq40I89mB8tCD5UHsePxDsVwoOhtnKZ2DajNyO/1oLgi2rinC4m3mglVFwAmV/IT/wARRswPiWGH5ozgOYu1m63jtxDnTOjfA3k2hB8186tbcDFu7366XUynJcC5HCmRmM/ED8LLJB5HavP9QqaPT9JkSi0wHB/wIwaursXKwCUYzr0zTt7e9WLilo2ba2bJtWUUBUXy5wN5jkKbW+LpcTxBrbEaoYzDqdJBHn9qqHabgnfgBW/lyTJbTXTYfFpsPlXSlypWTSp7RWe0OOwYxE5bt94/mOrIToPynNCRroPY0g4/xxrWIRrNnuERg8MczOy6BnLEsZBIEnYkjqbI3ArNvEIlxVuBIY28y5f+p5ABhTOUFtSNetH7Y8VGIxVx1iPEYUggQI3ByzHSQOpqsabodWtkvEuGhsTeuXWJC32ygAEsWMoif1PB15KOpOWuh9l+zeRA+KWM3+HhV1Hkbp3uNzg+EdOQonY9Lt64jIuZk8NoHUZ21uXG/wCkGSerDpXcODcM7oAsSzkeJzuf8o/5R9d6y+oyS1A2KEILl5YD2i7N9/hjaGVJHoBp5DYeQrmFr+Eptupe9auBTLJDrI6AxpXZ8RxvDqSpu2wRyLrP3qvdou0uEyEd5aefNTUYTnj1EELm1yRzjjX4m2Ci5GSCIR1Jjb4d9ugqmtjSCymfOeo0+32pt2kvYYsTaLI3TMWX2kyKW8L4a+MuraWS7aZt4HMsf6R5+1b8cUo2x5ybdIvHZfi628Nh7bkzcDuCToJuMoHp4frVgN1Z3PsKqPHOzdxLoZgUsoq2rKyM9zIIGVZ0BgsWO0nQ08wWHdLarqxA33n08qvgfKP6Hk+uhFS5ef8AdhZYTAqJxUpRR8TgGJiJI8jUbHQVer6MHQMyEmor9raiC8bVBjmgdR5V1DWVi7a8RnrU1oRyr1oOoIIPP7g+dSolTZY1aKxBUxSoLiNO3yoJga2EItYUIMHnUVsnnM1I7aVyewSQfgMWR4dweR2rMFxJMG/d3FjDlpRjIFtjvaY/lEyVmNyOQofBXlDjMJHMfvnV0suj2oylkIgxcUj0ZGEx5EVPLk4D4sfN0Muz/C7AvJi3UjwFbZ1ywSCZkmdVlZ2nzq0pxKzdBiGI3BEn5c9q56nZGzctn8Otu0BqxVrttl6wLdwKfWPal1ngxt3F/D31tsDqbl1mPubjQRH9M+9Zfdtaf8mxYUuyy8R4WqXjcS1ddM4fw5dDrICsZK/IfWVPH+L3b4e4zXcPh7WkyqM5giM5aBryXN7TRnabEKMPlu4tyTl8SKqyAY8CBCSCdpOuU6wDXO+M4S4B+IjEtbXw95iGsuC2xyLlBOXYlc0AH0roQ5eR7GfGuzV3uhdvMLNtkJVHclmVRILyPCskCSZ12mpuwvZ3CPh7jvluC4xRQ65WOgAZSrg21JbRYJOknWBQOKWr17xNeVwjeFPFEkCciOAwXYagfLUy8K7QYkxYQ5gzqdPCc3hAgzpsusbgVp9tqPYrk5PR1vs/2UucKtXbjZbkgd2oYKcurNmZoUcpidFFeW+29hrfeYi4bhIkWLKsUXT87PlFxvU5R050F2uxOMfhgLkOLlt1V0nWBOoO2YKQOoPtXIbN7EuvhBYRyilxenx5G5TbFy58sUlFIvvaT+ImBJynhtpwRvmVSP8AttiPYmqhYs2sZdyYa09lyDC5s66AmCSJA0iTOpFB2ez+KuuqtbYAnduQ50TdwT4C+r2rhzRI0II1ghhsQas8UIf0d/lhxZpulPoWWbWpB0I3oy0CHGWZGsidOm1e3rwvXe8VSpZhnXcZmnUHoSDodqtfC+Crb13bqf0p1FzDPMsSGvAsRdChr7tccAhA5JyDTrzP750wOP5Ax15fag7drSpBaqyhGKpHmTySm+TJFM1jXdIrAsV43tTEzXMeW/lUl+CoB61DdbzrW+8r6RU5WPGip4a8QdNuYoq5jdwB6Gl6nWpbj+H05/vlUSzQyscVI3VT8/70fc4sCoCWwD13quYe+piCCTtTLC0GcTXbpJBNE55FCXbekitrLUDg/hll2uKqJnYmAImuqYLgF0ICxAuf8sadRMa/v1qqdh+AX3zXrV5LI1UHuxcaeZEkADUdZj524dnMUDJ4hfPl3dsA+ygfQ1LIlLTLY/jsV8Rwfd/4+GVtdGWIP/VlAI99KXdoMbeuoq2O7Rei3LcewjMPkaO4t2ex4Q5eJXXHNWw1l9Pp9xVHxXCGz21N67euFvEBbVBDGBCZvC3PXT71mcIp9myLtXRLxPHWFGRL7NfYw994IFtRNw2wQYmAgOpM+QiicSjOoQ3QumVnOhGkECIA9zpGtWHiuCOHF/NKkaqQVLMRAALx01yjTQ+VMeCfw+x+JHf4i+1lCvNQXKwZIUxl05mPSqRlGCuzpX1RWMJ2cvOVdroRNZZ2GwHID7UbwTsPfbFKxEWVXM9wGCEglgA8MHIBExA35U+wuDsYY2LNtiELzcZ3zEJIlROgk75QN4IlTR3ZTEWhj8XdtvcS1bt2wq227tXJzSG00WVYiI3nmaZZG7fg6UOKVdjbgGFxBUB7N5sIVI7sSoAAMZQW11yxHSdTrSztZwq29p3/AAbYcyDm8K7Tm8MKRoV0AjcnaaNt/wAQLYLFi4uKc/xuVIWCveOwBFsTqqzPSTXPu1/by9iXK3bn8qSYQBcwGygDU+bHqQPOkFfQk4y5JS14BsH2qtW4Q2nnqHPPaVkCY6Un4ljTcuHpGms/WgExee7IXQzp060VZsM7nKpJPl+9as1QYU9on4DZJvKBtMn2mKv9m3Sbs7wk2vEw8UbHlNWO0KtjbSPP9TJSlS8EqWprbu+lerNbgdTXOTMxCLJNQXcMQdKKLmdNuteW2lqCloLBhZO0T6VHiLBAgiKcWmA1HnS+/czEyaXn4KcfJRAutTsugFeW11r24amWYHehGV9hMH3/ANaZ2cagA8W5jTX7UVwLsxcxrMi5QAJZm2UcveeVOb/8M7FsFFxZa/uQqiB7TPTnOm1BzitNhUW1YptXJ21B2ijcVwC/atm69plthSxJ3AAmY3GnUUy7NcLucOW7euW+8yCLWTxyW/NA1EQdwIzUlxnavGX8Niu9JC3EaJQiYIJUHYeEEeetJy3Ueh447Vs65/DSwBw+ywOY3AXJnYsSSo8l29qs925FUf8AhRfZuHoAsKpIUwRIOpJnzJ16RVuviRqdKSUq0Gga5iEckEBo6iaQ8RvWLZOUeI6ASY9ABpTT/wBRRFMQImqXxTtCq3Q0/CwPyNZ5bLQT8DzA9nMPbIv3raBwZGYSRzklufkNvsHx/wDiPh7cqGk+U/Ss4zhbmKsfyrhBOmYRt1g6frXGe03ZrFYS7lbx5j4Xic3qOTeVZ8UI5n83+xqcePSthXHO0Fu7c/lLBJGpUEHSBIaecc9qbcZxHc4hrVrRQpJMCQELQW0BJOYwAQZbfaK7w7h9hU7zE3SPiUodCrAjTLuT5cwRS7G8UsouXDpLkktdYbdBbU/D/wBR8XSK9NYk6S8EI+okncke4/i5RSggvOpg+HUnKNSCft67JbjkmSSSdydZNeBOdH8O4a9wxbRrj9FBP25Vp1BEPlleyzdh+D23FwsjO4AmAYUHYSPzGCekCjuNcQOFe2LQQAzmXnEiNdxzqsoMRam2S6gmWUMd+pUHflrRGAslWDNYe4NzrE+8H7VLlbst7UErbf4L9YwxPvTEWMg01PWq/a7YWxHeYe/bHMrDgeZ0FWPhvEsNdOW3cBYflMhvkd/aquR5jxteDBhWOsGpBgG3NMlWK9unSp8mckhTeGmu9R27cCprwkzWyDUCmbpAq2RuIX1pXf2p1ifOIFKMaoA86SJSWtHPbuNBiG8MEMIg6cxOlN+BcLu37gRfETrPJV5ljyA60m4NwRsZiBatkCJJOwAnUn5xHpV441iLfD7AsWSHdoXURnYbu55oOSjT1OtLKSWl2aeF/gj412sGDX8JgNXIm7fI0JiCVnkORPtrSDgfEcU99BHfMxAiArHzzQPWT70EFLkhfGW+NzzPXyHQD5Ve+y6YXCYY37rg3H8Gv5VmDA6mT7adam6jHrYybbpFl7O9pFIy5vEN1bRh6zv+vWm+IuYXEKy3FVgQQ07j1G9cj7837l28xIZrhCEGCqJ4VA6DQ6UTe4liUWXy3FGxnI8eWuvtUXjfge43s65hOPWbFtbaNKqIAH5Qsbc4AMx0B6apOIdrme5ctJGnnXI7vay6rDKWnow9tDzqFuI4hCGbwlhAk6wPLpT+2/IyS8Fu4v2gdTlLesGm/YHs+McHuufAJW2DrmcD4j/ygxpz1rk2LxpcxmJnc12/s3jkwnB1dIDC3/53Gif+5prpR4oZ3pIF4FxhrDvh7vxAkr03ghTzXmKXdueILkzSAVMg9CNt+flRCYqzdbK0MQoykbgmcpB5aa/71SePYS/bu3LGI+IgFWjQo2qFegI35yCDtWRYVy5G9v8AkS9qEW6y4hQIvqC0fluLow+Y+9IxhAurH261Z+y+HR+/w93kha31DZkkr5jf0mgMN2Za4GuEjIsgCdWYHLGm0n9K9bHljCNS8dfjwebmwSy5bh52/wA+f8m/ZPsu+PuszHu7FseN40A5Ks6Zj9Nz59H7K8CXHO2Gws2MFbP864vxXf8AlzbmY1P0qu8Y43cFi3graLZW2ii7ljVioJgjmZknfXeukfwfcW8KyRHjJ+gj7VlyTc3bCorHGkWvBdicFZQImHtgDqoJ9STqTWl7s7ZG1tR7CnqtNDYlqWf2RTd7KVxjs/ag+EfKua8e7PWgTC5Trqpy/QafSuqcdxgANc44/iwSRpS427LaoB4H2su2H7q6WuIBIJMtl5lf6o5odeh5VdvxquoZCGUiQRsQedctx9shM4nMhzCOg3HymrF2OxzG4iAfyr4JTkFuwWInbxAHTqPOtiSZjnDyi0xzNbovOtsTayQG+W9FYRbXxM4gflgyfpTNEE0C4i0WAAG/Tc0BxThTIgLRrsJ186PHEyL5bXKeUxI6VHjcZ3qEEbHSTtrrXVR3Kzn3YjhbuuIe05VwkKRqZkGI5mFIoHAWndyb4/mIuSGPiG85lOoPL0ph2f4k/dlCWtrczSolZMeHXeInbnSjChbdy45MCSk6tmaQWjyXQT1qStydm+SqCLBYTWmBweHuYO4t2Q2Y5CozNoFJyrvMga6Dalf4wm3nsZWO3i5eUHSfWheE8di6e9gypBKgDw8wFA3mD7ChOLa0Liav5GmA4p8VvKRl+EkAT1J1bWfPWalu+IgtqT6D0qGwCxZyMpY6D+lROVfXcnzJqS4uoqiRCct6IzaBkECOhryzhEUzl18zP3J0qU8j+/OpkHWiKm/ADxPgEfzLQ8JElRy8x5faiMTxZ1wDIG0z29JPJpgdBImKZ4O/lAU+x/SheL8DF1TkIRt4/KflsaTyXjlfUgPs1xf+eik6Fk+mo+ulXf8AijfW5ZS6ILWmy+fdtIPsGAPua5fYwj2L6C4pBDCOhjodjT/H8WZ7bISxBB6x8j50k4rkjS5t0/orw4iEupdBJiQ+XoRljpBnr/erp2f4tbNpA4nulKqpy5WLtdZywMzq+kQNOZ2oyL4LiGVBC8xEjrr5E6dNeVG8FJkkTk0AndtNW9DuB50+SKURYzcpFkxGFQtKIFHRdvltXVewuEyYUGNTr/auccLwrXnS1bEuxyjXcnnPQDX0Fds4NwZcPZS3OYqBJ6n+1ZW+XQ2RcUHWrmlLOJ8QCgmaLxVyBpVd4nazHxaClnLROESndo+Js05apGIvMzVbu0eLVZVRVSfWq49ItJeDxVkEeX+9B9m+034K61m7LWcwII3U7hh5ij2YAGl3DOz/AOMa6doGh89l+gNWi70yU0oqy82+0lm4wGfMI0Py0I5GPY69Io7SuMcOxhtvG4+E+hOtdQ7JY83sKhbdSUJ/6f8ASK0L6ZhzY0vlEZlQzRMUTi8SoAVQdOtDc61Y+W9BkYnNcPx92UW7jBQBCPEQRtMDpzjkKlu4K2bebkqLzMCTt5bH3M0iZJk0TZukIyBoVtx6belJ0ei4fRLgeIhWECLRYZgAJgci0ajzjnRmNxC98GQMVUbnYAmPCOQ1J/ttSW6scoHKDXtsqWB1g7j77UX9i8dUWy0J2IPpUj2tPTWqxexjAQmZddwdwPqKacE40CSt1oLHRj58jS7JvHrQyW3rW1tCJB9jUnf2wYzSZjwqTzgfWp7d62dILMNx8Meo3oOaFWORE4ERsRU2ExMaN86ktsjbqV03U5uYA0O/tQ2GxKOzDcqYJgjryOvI+cilTGcRqbausMAQeoml2J7PLrlYieuvyO9bC4y7HTpRmHxwbQ6etBo6LaKNxbDkO4WCxARiIiVAlvQrIn+pT1onhS3GVSqkwMpjlG30j5VbcB2dt2iWGZixkljMmZn60vwtrucWyR4bssojmdSPnP0oyfJUWhPuuy2/wntlcVda4pDLb/lyI3YZonyge9dUbFQs1zLsnfyYm2TsSQfOQQPrFW3iuMLFlQ7fY1lkqY/LntheP40qiZFUPtB2s1IU+9B8exoWQWJqkYvHya6MbKqkMcRji5JJrS2d5pSeJqDBYVpieMACFgmrqLZzkkEcUxMkIu53qfF8ftYbCGzZYtccauAQNdyCRqI0EetVe9inkiQJ3Mj3E/QxQJBnefSa0wgkZsj5mIdZrqvYWwVwak7uzN7TA+1c14ZgWuXFRRJJ/c12rg/BDbsogZWyiCQy78zEzuTXSlRHJ1R5l6V4ulMGwJEzr5TUV7CDQz++Wk0nK0Z6ORWb6kZXUc9YGv6n51uMIjfCwnpMfevMNiAVKk/SR7ipEwDTAH796jR6rkjS5gRGUgg9D+4NDnhIPwmD++VMFzIYB0/pbX5dPnUpuqd/CesSPbmK5OSFfFiG5gLi77dRrpUdnCMToJPqPferTh3UDTKeu9CXLTZyQLczoCpHzin5sRJXs0wuNvAj4SQAAGGsKQQFYageho4YxFZS6vbkeFgJAmSSJ1OvQnlvSu/xVk0ezHmCIPvH61l3jiupHiXTQMquJ1gSIIpKk30Uaj4LNhL2dhl8emaFgkEEAiJ1Gs//AGpNjsWLV0lTBk5hrqdzM8/Ly96q7YhiSdvTSpDj3OrMWMg66zGm++1WjCnshNOtF/weLzrMCNNZABnaOdSBrdtgX0zaDbQ9den18jVQwHHVAysCFIPPY/vzqy8AyXMrs9p8gKxnZWZTJzEdRPPQ+UTSSVbOUekX3gGCtEQ1xLi7hSzAyNSNT9omteK8Sw5WPw6A6geEAj0gmfvUdrs7aZlxCXlTTxBlzZhESDOf21Bjbrlm7hc/c3EAumCtxgAzDyK5YPrvHWscnZeMa6ElzF20U3EkENDARAjXMIH15g+Uhvw/tFdNt+5teJvzvnygeQCEkenlR9ng4745bIuHqhKExtINvLm85phi8YmHIIwyhzpJdAQT1kT84B60fc1TR3Ddo5txjC4+88Zku84S2IHkc5U/Q1S8Zg8RaJFxCrDedt45aD511njHGrzqSRaRYJIuui/ISxn2iuc8W4tcDSpUDUSpzoQdwQZA+g8q04pWCSfZXXVidsuuU+XrTEdmXVVuJftjSdWKkfIHTzml1y8ZOgE7xB/WY8pr3D8QNsyo15b6emtaHfgnX2a3sCFaGuK3mskfMjX2BozA8Be5BVTk/qbwj2O59hUNjGlryvdXvACDkLHUepJNdBs8St31zWtQOR3XyIoSk0hJa6BOAcI7qSFBP9UQfQeVNjdYNzH7615ggQraAid5PSiXiIn2/Ws7nsnJWSWuJ3IAzn5z96kucVuc9fpS82J8/SvblsjmYO3+29OmiLRzHBY022mrFwziouN8JHnGh/T2qs4HDtcaArN1ygn6CrVg+BX9JItr0bTblG8/Kmm0jbVjkYKzGmjEcip+mka9KXX+Hbz6j9mm2G4Ihgd8c3/Kun1JJov/ANtEbXlYeaH+5qaaFplQfDawBGm40rdCy6aH1mas17shdb4Mh6alfuKBx3ZjE2lzsgZRuUZWIHmoM/SjcWdsVTPxKNf3p/tWrcLstLER1gx8+XyrZRMEVtco0cpUL73ZxTJS4B5Nt8xS7H8IuWhLQVP5gZE9D0qwOViI06g/2rVcKDrJ9DDD5GjckOplSL9By1qWzcIMqdtQdjNO7/ZcnVGHyj/agMTwO6g+GfMEGnUkxuy19le2+JUBDftoiCSXUMTA0AUQxPmPnRy8WtXA5YXLlzmysBlIiCEy7Drm5abVzrBXobX61Z7PaRVUKLSEDqqk+evImoThT0hkrLeOMXRh8v4yVGwghlPMEiSo5htQfIxVd7TcfbKFNw3f6SXDep0Ct8x86VXwjuLiEoT8QB26wBvPtvU1nDQ0qx16gSefTrypUorYzbXQs4pw3EC2Ltw+FtCFEZekxyP3pcltZEEgnntVm4pj8lpwd7giP19P7Ck+FwcqubTeKup6JpPyW7gPZjCuq3RmcxqrkEKw3BHPXrR+N7IWLgYZMjR8S6a9Y2qt9muJMrkLqsePyYaKfX98qY9o+05CG1bMMwhj/Sp39zt8z0qfybFlF3oojrr6c6e9luG3XvC4sgJ8bDp08yenvUXBuCtiGgEIgPiY/YDmfp1rpPDbNu1bFu3AVf15nqTvTznWkFm+Cswms/Kif/SjctmNRzgyR/8AU8/So/xWum37+tZhOJKr/HHUAxP96ytO7QiS6ZF+CXQEbcxMz76/WtMTgCpABBjfn96f4fjNu4SrovQPpmHQmOVI+M2GR/MenOqwlyJ5Mbg/0Od4PEsDAMDXbTT0FM7d+5G/nsD+tA4bB2goLE+USRv586Z2eJrbEL3Y6SFBjny+1Gy8oDrh2YfEuvTMRHnCj9aa4bEAsNNarA4ttBDnoBIEbjw6zzAMCOehpgMLibqgLFpTGstb33DAgsSDpIgc4OwVpsHCi4JxREgOQD0JE/Ia0wHGbSgsygZdyw/uapbYXB4YA4m9bGadBlAMRrAk5h1XLvSrjfanhLrk7u5d6Qbij1+LU+ZFDi30MkiXtf2q4ZdLZEy3QfjtLAJ5hhopHmNfWlH4NT68vQ7aiqjixaNwm0rKnIOQT8wNqtnA+IWrtpQTkYQkHnAGs7a+tX40gSils2tYI6AjTrUowJHr5VZbHZ8xKkkGiLPZvNpr56fLb70olqivDAmAVn0IqI4M8wCOm4qztwN7bDUzyg6fX7V7f4PdJ8QB8+nv/rQYE9lUTg1pjLW1n0rY9krZ6jnANWG3gYurachS0wT5czHLXc9amx9vD4WGxF7MI/w0BkkcjzFR5Oy8f0Kr/wCzZaEYsTsuXMT6RWvaHgbYG0GuuvetoloGW82f+kActySBpTjiv8ULYOTDFUUjdFj2mJ+hNLbPZi9jbou4jMi8k2Y+Z3j6n0p4p+Qul2yoYXA3sQxyK1xuccvU7AeVMU4IVYC94T/RDL9TqfauhYbCWsOVDJFpZzAGIkaEAakyQd9gaE7XdsLGFhMNbzuoDFmzsoGhVl3GvnsRXPI26SG4tq/BUuI8UWyvdoIbpEBfM+flSnh2Aa+53jdmPn9z5VDw7CXcZdyoCzsSzsfM6sT6mrJxbhNnCKAb2KUn+lQVJ56kATptJ0qvWvItJdBtnBKFgaAaafvf+9QX8JvDH2MGqljsS2ZWFxyDMFgFPuASDW1niF0kDO3lqfvSPH5sKXgs1vhl0HNbYg9f05faoMVh8SDLSTyIJMew5+1Icbi7rFQXMgxmkjfr71E2IuEw11ieRzE/r0roxa3YZQT1Q9tcYuWyCbqSOUMDHnPLTmPSmlzturAC4C0DSGH6wYqlYtjtJMbSZ59fnXikCmcL2xFBdFgw1pioUadCBPPbT/SrLwns4x1unfKcvhPw7GSoI2/1O9VngnHQEyopd/JdvMk6fWjxxbFZxlthJ53HUD5Ak0OLWhG2y0cYwVi1ak4lbH9JAViNZIAb9K5XxbjV5ndPxNy6kwCSVDDzSYHpV4yLdg4sW7sGRoQo685bT0GmxpsnH1SLWHtIg1Byoi7egkqROszz12oRko97BRx1QanS0eVX3EdkLN28127cNhLhmVAuBW55oIyydZ13ovhfYa1Zxlo3HW/hzLDQrmZfhQ6kEGZ0OoUiqvIikONFAtW/i8lJMeRH0q9/w1wcq3xTmHwsw/KOQIB51eOIYmxZJKW7awJ/w0Ig7Rp6zXidvPABkQjYzEeWnsak8ugO5eBjb4IGEMusDUMwI9wxj3qF+zjoSbV5lJ5OuYf9wIPzoTEdolZZtXO6fkCM6zyEGG58mHpUGA4nints97E4VCCQFVbjGOTakT6fauUk9kuDQ3t4LGgxc7q5bBAkOS0cyVKiR6a09wGABWXSN4YAEb6bQfmKpdjHHXPi2Mg5WRVQD1RiSfY0Rh+0lof/AC33I/MHQfTLNc5o722Je3nDsZDdzZuXJ+K5Zlw3kcvwgdKoV179+7OMt3AUtFA7WXbWRlLDSSATvXXRxvC3HDm7eQnTOCUneMxCan1rbG8dwloweJMDEw7W3PyyTRgkloZzl0UTsVwfB2bocm5duSck2XgdIEfFH+lXizx/Dg+MFOYJRwI9xP6Umx/8TDZVjYxNm+VGz2LluY5BlYrPsKrOI/jZjXPwWMp/KUzA+smqdiU5Fg7UYK1iv/5sfYAP5XLKQfMhTPrHtVIxPBr+DJe4LGKSIKi47CAQQSFKmAfbU03vfxWvNaZGs2bdw/C6W0j0ZWUyD1EEVTcTxm5ccm65Yk7kAfIAaVyil0UXN6YxwXbK/ZBSwLdhSZORASfV3kmhuI497oLXLjOdNyT8p0FI+85T6VsCSNaZwGUkhpbsd+VthgpGxbQaDaRt60Td7M4q14skgfmQhxHXwz84pbgHCsCRPkT/AKirjY7YwoEZOgjSOkClaa0gObuypYh3ymQekwYkfaoEaR0q03ccl2dvF05+o3pZe4eFZvBt57fLlSKdaaK23sT5iTEeVbqpiOdS31gxr8j960WqWBDHCXiiQpgeVF277QNTqG+igivayo+QT6RmAvM+bMSYBI15jKRt5k/Ordg1CqYA2A2G2tZWU0iWT+qg7CiYEACNgAPtS7BtGPS2AMjpLLAImJmDsZ1kVlZU4giP+KjOj5tch8PKNulUC6568vtNeVlIvJqj0Q3b7BtD0/WisDim67xOg5gzWVlE5kBxDCBOkTy3iiLVwkif3vWVlLIZEN7iFxF8LldOWnX+9a3ePX28DvnUDQXFR405ZwY3Ne1lGPRPIMu0nA7CWbVxbYVmiYJA5flByj2FVf8AAJ0+p/vWVlWg3Ry6CU4bbYiQT/8AZv70SvAbB/J/5P8A3rKynthZMvZvDx/h/wDk/wDmoix2aw//AA//ADf/ADVlZXWyaSCG7NYfXwH/AL3/AM1EYbslhSNbZ/8A0uf5qysqTk77KcV9BB7H4T/hn/8AS5/mrez2Uw3iGRt4/wAS70B/r86ysqPKX2ckgr/2lhcp/lnYf/JdO2356kv9jcJ/wj/+lz/NWVldyf2GtH//2Q=="/>
          <p:cNvSpPr>
            <a:spLocks noChangeAspect="1" noChangeArrowheads="1"/>
          </p:cNvSpPr>
          <p:nvPr/>
        </p:nvSpPr>
        <p:spPr bwMode="auto">
          <a:xfrm>
            <a:off x="0" y="-1104900"/>
            <a:ext cx="1971675" cy="23145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MSERUUExQWFRUWGBwaFxgYGBgaHhwaGBoXHRcaGhoaHCcfHBojGhgaIC8gIycpLCwsFx8xNTAqNSYrLCkBCQoKDgwOGg8PGiwlHyQsLCwsLCwtKSwsLCwsLCwsLCwsLCwsLCwsLCwsLCwsLCwsLCwsLCwsLCwsLCwsLCwsLP/AABEIAPMAzwMBIgACEQEDEQH/xAAbAAACAgMBAAAAAAAAAAAAAAAEBQMGAAIHAf/EAEAQAAIBAgQDBgQEBAQFBQEAAAECEQADBBIhMQVBUQYTImFxgTKRobEUQsHwByNS0TPS4fFTYnKSohUWQ4KTNP/EABkBAAMBAQEAAAAAAAAAAAAAAAECAwQABf/EACoRAAICAgIBBAEDBQEAAAAAAAABAhEDIRIxQQQTIlFxYYGRMrHR8PFC/9oADAMBAAIRAxEAPwCpYXYelFK7E/fzoSwPCKYYbD9ef2pONdkXkt0j0HTSirNkRJrREHyqSD50rY0L8m8DoKlt2geQ+Va2bdGW8N7Uux7IFwqnZR8hUtzAgR4R8hRNpBpUpM+/0pugUCjBjQZQfaj7OBQjYewH3rFXlU1sdaHYxscFbjRV6bD+1T2+HJIIRdug+daz9q3/ABJHSkCgbF4Nf6VB8gK2t4RNJA89BWmJvljptQwJp0rA2M/w9vkq/IVC2CQmcq+wAqK0p/1rW9io5ya7gCwqzgVn4R8hR3DTatPJyRBmY08xVeuYpiInSoFtTpRljtbYqnXQ445xRSx7tljyH6mq69wg7mfWm9rgsicwnoJJH6Vva7PPcYKNOp3gedLHhBUF8pCzDcK7zV2VF3ltfoNZqK5gkEAQep5e2lWpezlu2suWMbLIH0oV0tjl6Df6UnvpvQfbdFfGBJ2FEWeGhdSKPvYkchQF0XG1IP2FUUmxWqJLuUHlWv4iRETQrzOtbW9NqehVK2VxLekQNKnsryHzNF4XBSoYkAe0/KpFt+VHmd7auybC4ZYmQf8AT61ubYnTWok9KkURSnO+idbQre2FmGuJb03Y1tZikna7h9trBuM2VkiD/VJHhjmeY9+VJNutFMUU5JS6LBZtWjtibJ8s0UUMA+4AYdVIYfSuY9nOI3UNzu1BBABVgGEa6kHnO586eYXtCoP8yxlP9Votab/xgH3FZZZMkXXZ6K9HjkrVouIBH9qlW5ptrSnh3aVbnhzd50F3Klz2uDwP6MF9acWMZYY5cxVxAIYQQTsGU6qTyMlTyPKuWdf+kSl6ScetmFjuYoVr0md6mxKtlmJU7MNv96Cu4gWxmJIA8gfnmIEctd5rTGScbWzK4PlxYVnPOsDAVLddCy5ZGZQ4UggwfXlOvlIrxsPTQkmrQsk4umRviBsJNQi2x5Ae1HraHlUgTptT2IwTDYSN9ZqUWuggUSLQrZgPSusCBkuFToNa9a++upHoYogWxIjSvEslmgUrryNsAu3mnUn3oe8p602vYA7tG+0/uKGvWATouUesz5zQTi+hmmLQWB0NaXrzczRT5V3MnoKFxF2Ry9BXKr6EfRCxneortwCtW3/ua8e0o1JJNOKgZEiiLa7UMSalS4dNxSuIfcSChXpNRK0V6LhpUgSyfQSj1HjMKl0ZbihwDIBnfUfqa8S2TuaIRBT0T9xh3Z7BWVLKLQEjkFAgbz7x8qY4vsxh7g2g+n9qVYVyZy+/1/0rfGcYWwV724qBtpP7+teV6i/c0e96Nt4VJs0xnYK3lOU68jVT4jh72HcZwLqJI1OuU/Ek75SOXIwRqK6LgXe8pNshoJWVZZBBIO55EH5VWeKcAvYy5eW0bF9rRyOHtEFG1gZwCDsfSlx8r+RpllSXaJOC8cAQ5zKFh4jzV/8ADuN7g236Os/mpniMArTyB8gR6wQRXMMbwXF4W4bTgo4BJWVdSh0lkUkqOUtAMbihrHaXG2wAtwsFAKlTIEkAIymehGQiRy0rUsEk+UGY5ZoSVTR0fiLXEuWTcLBFEK2gWQIkjLGq6ZZg5SdKzgPaJLt17WdXdZMjSR5dSs6xpQXEu12HfCG2CbzXmNs2B4SH2zh9VVcx8LAmemhiiYzA3cPdIzZblqCGTT0Kn5j2Iqvp4OTfLT+jP6qajBcd/qdkVQWC82/ZpP2y7YYXCHugzPdGjBFDZT0YkgA+Wp2pJxrtXds4e27EfiGtgLAgBiJd8vLLIHTMBpFVfhXY/E4uwXVCVkt3jlVUnWQGcjOZ/pmlUfcbcnUf7iV7dUrZZR2ndVtv3phy0/BlUHL3ZBKwSZM+nKn/AAvjpchLwCnk4nKZ6g/CfciuTdoMTcyWsO9tV7oR4SCSQqrrBjYDTqTVi7M2uJW0UDDtdskAgXcq+E7ZGLAgRy1HlTPHJRuLKznjk6lH9zrX4E8zFe+C3rqflSK1xS9Cr3ZtrzzXEYr5DKDInmSP0rR1YzLj21NCMZSXy0ZZSUX8dhN/iQJkAt57UHf4g500HpWiYK43WPWP1qezwlpg5R71aoRJXOQuYE14UJpyeDAGDqfXSvWwQXkKPurwBY35E9rA6Fm0FeXLajYTTHFCaV4hiCOlcm2dVPQubQ6ny0jmNK2VKVHTanWAxIYf83MfqKrGS8mbLF+DFQmt8+X1rHvTtUIt8zTVZJWjb8STW6uTpsBWoUCOdb22GbXag3QyV+QmxfysCJ0P+9DcQt4g28mW3eDOSsKwdiQYl3zKCsTpsBoByMIWNN6Sdoe9ylbd4WwRqG0GkyQesEfL5QyRt8jd6XJwuPgn4T2iw+BOUi65kh/5hKh83iILAZgCdwBOViDtmDwnb+5hsG1tF7tr2a73zKxYl48o0XZtRpprS3jPZK5hbWa3iA4uAAH4TMidSTIIkb+tIsXZvWwEuq1uTu6xoBss6GJ5HnSR4S2jZKEl2gG5xZySTLSZbNOrCSCYiTrOtYOI3VVhAGZixMa5tPtG3KvcQBGrtHTNMzvA2BNWzsd2DuY6y94RbtpKoo/OwBPiY6CJiYJ1jSKs5JK2SaZU+CcTuWryMircaYVXUOJbScp0LQd6u/AcYmJur3trxIxa0qKi7zm5quQGG15jnqKE4Z2SNjEHvgFyloGrXGGwyrMANJ1bbflqWnCmtXkuhHtMzDIrElyreHM3QFyAJ3mORqOZprXZXDd0+itdoHvXrz97KNMC3EAKCdAT8QnnsTJrpvAbPDRhLFu8O8NxWutncQtwKEYDXTVSAI8+WlS7Z8TUPdtuiNDkAmQVYSMyMG0kDUEQYGmk1J2fbE4ew9rMD3jq9u3kV3BJUXNSJQFBPhkysEAnQS+eJeGGK45WrtP+QbjXCb2Jv5rVpVVVK20thjC9TrJMczE7611ngeCsXbFvMe7dbYzoHUhMoAIJGn+9UfiV9e6m7g8Rdt65gH7pTrqzEHMx2hToNSdTpS7HFcGuZQMUbbGe6NxFUkfDmIHigGPhBqC5TWvH1/005YY06O8t2as5QyOCDsSZB9wYpDxLhDW/hEqN2Vpj1jaqN2Y4M1xXe4HTCsvgPfEFWJEZY0gyfiWDpqN6Zdn8fh8LfKXAcsx31tnUnXa4skeRro5pY5d2Rn6GOSP0OcJiCra7cxRq3wees/vzrfHYdM5ZSDbbxLGog9PKobeIVToprc+GRKSPHTnibgwlFY84+pre62nL3oJ8eTsAPlQ6Yog1P2ynueETuy86HxyqyDKwOvvp5UJiLxNCX3puFnKdFZ1olHmOtD3B4qlSmOoMs4wjf502w+GV/huI3kJB+RANV8N862A6UbYnFDlgucqDJH7MVuEik4dvWmOFxwiHBPnP3FFMDiZieI5W7tENy6RIXYAExLMdFH1PIVBe4Zdz2u+uW2F66EYLGVRlcokmSQzhRmPONprEZLF2690wt1lKvBK5VUDKWAhYMnWPi9YZYnArdtspEq40I89mB8tCD5UHsePxDsVwoOhtnKZ2DajNyO/1oLgi2rinC4m3mglVFwAmV/IT/wARRswPiWGH5ozgOYu1m63jtxDnTOjfA3k2hB8186tbcDFu7366XUynJcC5HCmRmM/ED8LLJB5HavP9QqaPT9JkSi0wHB/wIwaursXKwCUYzr0zTt7e9WLilo2ba2bJtWUUBUXy5wN5jkKbW+LpcTxBrbEaoYzDqdJBHn9qqHabgnfgBW/lyTJbTXTYfFpsPlXSlypWTSp7RWe0OOwYxE5bt94/mOrIToPynNCRroPY0g4/xxrWIRrNnuERg8MczOy6BnLEsZBIEnYkjqbI3ArNvEIlxVuBIY28y5f+p5ABhTOUFtSNetH7Y8VGIxVx1iPEYUggQI3ByzHSQOpqsabodWtkvEuGhsTeuXWJC32ygAEsWMoif1PB15KOpOWuh9l+zeRA+KWM3+HhV1Hkbp3uNzg+EdOQonY9Lt64jIuZk8NoHUZ21uXG/wCkGSerDpXcODcM7oAsSzkeJzuf8o/5R9d6y+oyS1A2KEILl5YD2i7N9/hjaGVJHoBp5DYeQrmFr+Eptupe9auBTLJDrI6AxpXZ8RxvDqSpu2wRyLrP3qvdou0uEyEd5aefNTUYTnj1EELm1yRzjjX4m2Ci5GSCIR1Jjb4d9ugqmtjSCymfOeo0+32pt2kvYYsTaLI3TMWX2kyKW8L4a+MuraWS7aZt4HMsf6R5+1b8cUo2x5ybdIvHZfi628Nh7bkzcDuCToJuMoHp4frVgN1Z3PsKqPHOzdxLoZgUsoq2rKyM9zIIGVZ0BgsWO0nQ08wWHdLarqxA33n08qvgfKP6Hk+uhFS5ef8AdhZYTAqJxUpRR8TgGJiJI8jUbHQVer6MHQMyEmor9raiC8bVBjmgdR5V1DWVi7a8RnrU1oRyr1oOoIIPP7g+dSolTZY1aKxBUxSoLiNO3yoJga2EItYUIMHnUVsnnM1I7aVyewSQfgMWR4dweR2rMFxJMG/d3FjDlpRjIFtjvaY/lEyVmNyOQofBXlDjMJHMfvnV0suj2oylkIgxcUj0ZGEx5EVPLk4D4sfN0Muz/C7AvJi3UjwFbZ1ywSCZkmdVlZ2nzq0pxKzdBiGI3BEn5c9q56nZGzctn8Otu0BqxVrttl6wLdwKfWPal1ngxt3F/D31tsDqbl1mPubjQRH9M+9Zfdtaf8mxYUuyy8R4WqXjcS1ddM4fw5dDrICsZK/IfWVPH+L3b4e4zXcPh7WkyqM5giM5aBryXN7TRnabEKMPlu4tyTl8SKqyAY8CBCSCdpOuU6wDXO+M4S4B+IjEtbXw95iGsuC2xyLlBOXYlc0AH0roQ5eR7GfGuzV3uhdvMLNtkJVHclmVRILyPCskCSZ12mpuwvZ3CPh7jvluC4xRQ65WOgAZSrg21JbRYJOknWBQOKWr17xNeVwjeFPFEkCciOAwXYagfLUy8K7QYkxYQ5gzqdPCc3hAgzpsusbgVp9tqPYrk5PR1vs/2UucKtXbjZbkgd2oYKcurNmZoUcpidFFeW+29hrfeYi4bhIkWLKsUXT87PlFxvU5R050F2uxOMfhgLkOLlt1V0nWBOoO2YKQOoPtXIbN7EuvhBYRyilxenx5G5TbFy58sUlFIvvaT+ImBJynhtpwRvmVSP8AttiPYmqhYs2sZdyYa09lyDC5s66AmCSJA0iTOpFB2ez+KuuqtbYAnduQ50TdwT4C+r2rhzRI0II1ghhsQas8UIf0d/lhxZpulPoWWbWpB0I3oy0CHGWZGsidOm1e3rwvXe8VSpZhnXcZmnUHoSDodqtfC+Crb13bqf0p1FzDPMsSGvAsRdChr7tccAhA5JyDTrzP750wOP5Ax15fag7drSpBaqyhGKpHmTySm+TJFM1jXdIrAsV43tTEzXMeW/lUl+CoB61DdbzrW+8r6RU5WPGip4a8QdNuYoq5jdwB6Gl6nWpbj+H05/vlUSzQyscVI3VT8/70fc4sCoCWwD13quYe+piCCTtTLC0GcTXbpJBNE55FCXbekitrLUDg/hll2uKqJnYmAImuqYLgF0ICxAuf8sadRMa/v1qqdh+AX3zXrV5LI1UHuxcaeZEkADUdZj524dnMUDJ4hfPl3dsA+ygfQ1LIlLTLY/jsV8Rwfd/4+GVtdGWIP/VlAI99KXdoMbeuoq2O7Rei3LcewjMPkaO4t2ex4Q5eJXXHNWw1l9Pp9xVHxXCGz21N67euFvEBbVBDGBCZvC3PXT71mcIp9myLtXRLxPHWFGRL7NfYw994IFtRNw2wQYmAgOpM+QiicSjOoQ3QumVnOhGkECIA9zpGtWHiuCOHF/NKkaqQVLMRAALx01yjTQ+VMeCfw+x+JHf4i+1lCvNQXKwZIUxl05mPSqRlGCuzpX1RWMJ2cvOVdroRNZZ2GwHID7UbwTsPfbFKxEWVXM9wGCEglgA8MHIBExA35U+wuDsYY2LNtiELzcZ3zEJIlROgk75QN4IlTR3ZTEWhj8XdtvcS1bt2wq227tXJzSG00WVYiI3nmaZZG7fg6UOKVdjbgGFxBUB7N5sIVI7sSoAAMZQW11yxHSdTrSztZwq29p3/AAbYcyDm8K7Tm8MKRoV0AjcnaaNt/wAQLYLFi4uKc/xuVIWCveOwBFsTqqzPSTXPu1/by9iXK3bn8qSYQBcwGygDU+bHqQPOkFfQk4y5JS14BsH2qtW4Q2nnqHPPaVkCY6Un4ljTcuHpGms/WgExee7IXQzp060VZsM7nKpJPl+9as1QYU9on4DZJvKBtMn2mKv9m3Sbs7wk2vEw8UbHlNWO0KtjbSPP9TJSlS8EqWprbu+lerNbgdTXOTMxCLJNQXcMQdKKLmdNuteW2lqCloLBhZO0T6VHiLBAgiKcWmA1HnS+/czEyaXn4KcfJRAutTsugFeW11r24amWYHehGV9hMH3/ANaZ2cagA8W5jTX7UVwLsxcxrMi5QAJZm2UcveeVOb/8M7FsFFxZa/uQqiB7TPTnOm1BzitNhUW1YptXJ21B2ijcVwC/atm69plthSxJ3AAmY3GnUUy7NcLucOW7euW+8yCLWTxyW/NA1EQdwIzUlxnavGX8Niu9JC3EaJQiYIJUHYeEEeetJy3Ueh447Vs65/DSwBw+ywOY3AXJnYsSSo8l29qs925FUf8AhRfZuHoAsKpIUwRIOpJnzJ16RVuviRqdKSUq0Gga5iEckEBo6iaQ8RvWLZOUeI6ASY9ABpTT/wBRRFMQImqXxTtCq3Q0/CwPyNZ5bLQT8DzA9nMPbIv3raBwZGYSRzklufkNvsHx/wDiPh7cqGk+U/Ss4zhbmKsfyrhBOmYRt1g6frXGe03ZrFYS7lbx5j4Xic3qOTeVZ8UI5n83+xqcePSthXHO0Fu7c/lLBJGpUEHSBIaecc9qbcZxHc4hrVrRQpJMCQELQW0BJOYwAQZbfaK7w7h9hU7zE3SPiUodCrAjTLuT5cwRS7G8UsouXDpLkktdYbdBbU/D/wBR8XSK9NYk6S8EI+okncke4/i5RSggvOpg+HUnKNSCft67JbjkmSSSdydZNeBOdH8O4a9wxbRrj9FBP25Vp1BEPlleyzdh+D23FwsjO4AmAYUHYSPzGCekCjuNcQOFe2LQQAzmXnEiNdxzqsoMRam2S6gmWUMd+pUHflrRGAslWDNYe4NzrE+8H7VLlbst7UErbf4L9YwxPvTEWMg01PWq/a7YWxHeYe/bHMrDgeZ0FWPhvEsNdOW3cBYflMhvkd/aquR5jxteDBhWOsGpBgG3NMlWK9unSp8mckhTeGmu9R27cCprwkzWyDUCmbpAq2RuIX1pXf2p1ifOIFKMaoA86SJSWtHPbuNBiG8MEMIg6cxOlN+BcLu37gRfETrPJV5ljyA60m4NwRsZiBatkCJJOwAnUn5xHpV441iLfD7AsWSHdoXURnYbu55oOSjT1OtLKSWl2aeF/gj412sGDX8JgNXIm7fI0JiCVnkORPtrSDgfEcU99BHfMxAiArHzzQPWT70EFLkhfGW+NzzPXyHQD5Ve+y6YXCYY37rg3H8Gv5VmDA6mT7adam6jHrYybbpFl7O9pFIy5vEN1bRh6zv+vWm+IuYXEKy3FVgQQ07j1G9cj7837l28xIZrhCEGCqJ4VA6DQ6UTe4liUWXy3FGxnI8eWuvtUXjfge43s65hOPWbFtbaNKqIAH5Qsbc4AMx0B6apOIdrme5ctJGnnXI7vay6rDKWnow9tDzqFuI4hCGbwlhAk6wPLpT+2/IyS8Fu4v2gdTlLesGm/YHs+McHuufAJW2DrmcD4j/ygxpz1rk2LxpcxmJnc12/s3jkwnB1dIDC3/53Gif+5prpR4oZ3pIF4FxhrDvh7vxAkr03ghTzXmKXdueILkzSAVMg9CNt+flRCYqzdbK0MQoykbgmcpB5aa/71SePYS/bu3LGI+IgFWjQo2qFegI35yCDtWRYVy5G9v8AkS9qEW6y4hQIvqC0fluLow+Y+9IxhAurH261Z+y+HR+/w93kha31DZkkr5jf0mgMN2Za4GuEjIsgCdWYHLGm0n9K9bHljCNS8dfjwebmwSy5bh52/wA+f8m/ZPsu+PuszHu7FseN40A5Ks6Zj9Nz59H7K8CXHO2Gws2MFbP864vxXf8AlzbmY1P0qu8Y43cFi3graLZW2ii7ljVioJgjmZknfXeukfwfcW8KyRHjJ+gj7VlyTc3bCorHGkWvBdicFZQImHtgDqoJ9STqTWl7s7ZG1tR7CnqtNDYlqWf2RTd7KVxjs/ag+EfKua8e7PWgTC5Trqpy/QafSuqcdxgANc44/iwSRpS427LaoB4H2su2H7q6WuIBIJMtl5lf6o5odeh5VdvxquoZCGUiQRsQedctx9shM4nMhzCOg3HymrF2OxzG4iAfyr4JTkFuwWInbxAHTqPOtiSZjnDyi0xzNbovOtsTayQG+W9FYRbXxM4gflgyfpTNEE0C4i0WAAG/Tc0BxThTIgLRrsJ186PHEyL5bXKeUxI6VHjcZ3qEEbHSTtrrXVR3Kzn3YjhbuuIe05VwkKRqZkGI5mFIoHAWndyb4/mIuSGPiG85lOoPL0ph2f4k/dlCWtrczSolZMeHXeInbnSjChbdy45MCSk6tmaQWjyXQT1qStydm+SqCLBYTWmBweHuYO4t2Q2Y5CozNoFJyrvMga6Dalf4wm3nsZWO3i5eUHSfWheE8di6e9gypBKgDw8wFA3mD7ChOLa0Liav5GmA4p8VvKRl+EkAT1J1bWfPWalu+IgtqT6D0qGwCxZyMpY6D+lROVfXcnzJqS4uoqiRCct6IzaBkECOhryzhEUzl18zP3J0qU8j+/OpkHWiKm/ADxPgEfzLQ8JElRy8x5faiMTxZ1wDIG0z29JPJpgdBImKZ4O/lAU+x/SheL8DF1TkIRt4/KflsaTyXjlfUgPs1xf+eik6Fk+mo+ulXf8AijfW5ZS6ILWmy+fdtIPsGAPua5fYwj2L6C4pBDCOhjodjT/H8WZ7bISxBB6x8j50k4rkjS5t0/orw4iEupdBJiQ+XoRljpBnr/erp2f4tbNpA4nulKqpy5WLtdZywMzq+kQNOZ2oyL4LiGVBC8xEjrr5E6dNeVG8FJkkTk0AndtNW9DuB50+SKURYzcpFkxGFQtKIFHRdvltXVewuEyYUGNTr/auccLwrXnS1bEuxyjXcnnPQDX0Fds4NwZcPZS3OYqBJ6n+1ZW+XQ2RcUHWrmlLOJ8QCgmaLxVyBpVd4nazHxaClnLROESndo+Js05apGIvMzVbu0eLVZVRVSfWq49ItJeDxVkEeX+9B9m+034K61m7LWcwII3U7hh5ij2YAGl3DOz/AOMa6doGh89l+gNWi70yU0oqy82+0lm4wGfMI0Py0I5GPY69Io7SuMcOxhtvG4+E+hOtdQ7JY83sKhbdSUJ/6f8ASK0L6ZhzY0vlEZlQzRMUTi8SoAVQdOtDc61Y+W9BkYnNcPx92UW7jBQBCPEQRtMDpzjkKlu4K2bebkqLzMCTt5bH3M0iZJk0TZukIyBoVtx6belJ0ei4fRLgeIhWECLRYZgAJgci0ajzjnRmNxC98GQMVUbnYAmPCOQ1J/ttSW6scoHKDXtsqWB1g7j77UX9i8dUWy0J2IPpUj2tPTWqxexjAQmZddwdwPqKacE40CSt1oLHRj58jS7JvHrQyW3rW1tCJB9jUnf2wYzSZjwqTzgfWp7d62dILMNx8Meo3oOaFWORE4ERsRU2ExMaN86ktsjbqV03U5uYA0O/tQ2GxKOzDcqYJgjryOvI+cilTGcRqbausMAQeoml2J7PLrlYieuvyO9bC4y7HTpRmHxwbQ6etBo6LaKNxbDkO4WCxARiIiVAlvQrIn+pT1onhS3GVSqkwMpjlG30j5VbcB2dt2iWGZixkljMmZn60vwtrucWyR4bssojmdSPnP0oyfJUWhPuuy2/wntlcVda4pDLb/lyI3YZonyge9dUbFQs1zLsnfyYm2TsSQfOQQPrFW3iuMLFlQ7fY1lkqY/LntheP40qiZFUPtB2s1IU+9B8exoWQWJqkYvHya6MbKqkMcRji5JJrS2d5pSeJqDBYVpieMACFgmrqLZzkkEcUxMkIu53qfF8ftYbCGzZYtccauAQNdyCRqI0EetVe9inkiQJ3Mj3E/QxQJBnefSa0wgkZsj5mIdZrqvYWwVwak7uzN7TA+1c14ZgWuXFRRJJ/c12rg/BDbsogZWyiCQy78zEzuTXSlRHJ1R5l6V4ulMGwJEzr5TUV7CDQz++Wk0nK0Z6ORWb6kZXUc9YGv6n51uMIjfCwnpMfevMNiAVKk/SR7ipEwDTAH796jR6rkjS5gRGUgg9D+4NDnhIPwmD++VMFzIYB0/pbX5dPnUpuqd/CesSPbmK5OSFfFiG5gLi77dRrpUdnCMToJPqPferTh3UDTKeu9CXLTZyQLczoCpHzin5sRJXs0wuNvAj4SQAAGGsKQQFYageho4YxFZS6vbkeFgJAmSSJ1OvQnlvSu/xVk0ezHmCIPvH61l3jiupHiXTQMquJ1gSIIpKk30Uaj4LNhL2dhl8emaFgkEEAiJ1Gs//AGpNjsWLV0lTBk5hrqdzM8/Ly96q7YhiSdvTSpDj3OrMWMg66zGm++1WjCnshNOtF/weLzrMCNNZABnaOdSBrdtgX0zaDbQ9den18jVQwHHVAysCFIPPY/vzqy8AyXMrs9p8gKxnZWZTJzEdRPPQ+UTSSVbOUekX3gGCtEQ1xLi7hSzAyNSNT9omteK8Sw5WPw6A6geEAj0gmfvUdrs7aZlxCXlTTxBlzZhESDOf21Bjbrlm7hc/c3EAumCtxgAzDyK5YPrvHWscnZeMa6ElzF20U3EkENDARAjXMIH15g+Uhvw/tFdNt+5teJvzvnygeQCEkenlR9ng4745bIuHqhKExtINvLm85phi8YmHIIwyhzpJdAQT1kT84B60fc1TR3Ddo5txjC4+88Zku84S2IHkc5U/Q1S8Zg8RaJFxCrDedt45aD511njHGrzqSRaRYJIuui/ISxn2iuc8W4tcDSpUDUSpzoQdwQZA+g8q04pWCSfZXXVidsuuU+XrTEdmXVVuJftjSdWKkfIHTzml1y8ZOgE7xB/WY8pr3D8QNsyo15b6emtaHfgnX2a3sCFaGuK3mskfMjX2BozA8Be5BVTk/qbwj2O59hUNjGlryvdXvACDkLHUepJNdBs8St31zWtQOR3XyIoSk0hJa6BOAcI7qSFBP9UQfQeVNjdYNzH7615ggQraAid5PSiXiIn2/Ws7nsnJWSWuJ3IAzn5z96kucVuc9fpS82J8/SvblsjmYO3+29OmiLRzHBY022mrFwziouN8JHnGh/T2qs4HDtcaArN1ygn6CrVg+BX9JItr0bTblG8/Kmm0jbVjkYKzGmjEcip+mka9KXX+Hbz6j9mm2G4Ihgd8c3/Kun1JJov/ANtEbXlYeaH+5qaaFplQfDawBGm40rdCy6aH1mas17shdb4Mh6alfuKBx3ZjE2lzsgZRuUZWIHmoM/SjcWdsVTPxKNf3p/tWrcLstLER1gx8+XyrZRMEVtco0cpUL73ZxTJS4B5Nt8xS7H8IuWhLQVP5gZE9D0qwOViI06g/2rVcKDrJ9DDD5GjckOplSL9By1qWzcIMqdtQdjNO7/ZcnVGHyj/agMTwO6g+GfMEGnUkxuy19le2+JUBDftoiCSXUMTA0AUQxPmPnRy8WtXA5YXLlzmysBlIiCEy7Drm5abVzrBXobX61Z7PaRVUKLSEDqqk+evImoThT0hkrLeOMXRh8v4yVGwghlPMEiSo5htQfIxVd7TcfbKFNw3f6SXDep0Ct8x86VXwjuLiEoT8QB26wBvPtvU1nDQ0qx16gSefTrypUorYzbXQs4pw3EC2Ltw+FtCFEZekxyP3pcltZEEgnntVm4pj8lpwd7giP19P7Ck+FwcqubTeKup6JpPyW7gPZjCuq3RmcxqrkEKw3BHPXrR+N7IWLgYZMjR8S6a9Y2qt9muJMrkLqsePyYaKfX98qY9o+05CG1bMMwhj/Sp39zt8z0qfybFlF3oojrr6c6e9luG3XvC4sgJ8bDp08yenvUXBuCtiGgEIgPiY/YDmfp1rpPDbNu1bFu3AVf15nqTvTznWkFm+Cswms/Kif/SjctmNRzgyR/8AU8/So/xWum37+tZhOJKr/HHUAxP96ytO7QiS6ZF+CXQEbcxMz76/WtMTgCpABBjfn96f4fjNu4SrovQPpmHQmOVI+M2GR/MenOqwlyJ5Mbg/0Od4PEsDAMDXbTT0FM7d+5G/nsD+tA4bB2goLE+USRv586Z2eJrbEL3Y6SFBjny+1Gy8oDrh2YfEuvTMRHnCj9aa4bEAsNNarA4ttBDnoBIEbjw6zzAMCOehpgMLibqgLFpTGstb33DAgsSDpIgc4OwVpsHCi4JxREgOQD0JE/Ia0wHGbSgsygZdyw/uapbYXB4YA4m9bGadBlAMRrAk5h1XLvSrjfanhLrk7u5d6Qbij1+LU+ZFDi30MkiXtf2q4ZdLZEy3QfjtLAJ5hhopHmNfWlH4NT68vQ7aiqjixaNwm0rKnIOQT8wNqtnA+IWrtpQTkYQkHnAGs7a+tX40gSils2tYI6AjTrUowJHr5VZbHZ8xKkkGiLPZvNpr56fLb70olqivDAmAVn0IqI4M8wCOm4qztwN7bDUzyg6fX7V7f4PdJ8QB8+nv/rQYE9lUTg1pjLW1n0rY9krZ6jnANWG3gYurachS0wT5czHLXc9amx9vD4WGxF7MI/w0BkkcjzFR5Oy8f0Kr/wCzZaEYsTsuXMT6RWvaHgbYG0GuuvetoloGW82f+kActySBpTjiv8ULYOTDFUUjdFj2mJ+hNLbPZi9jbou4jMi8k2Y+Z3j6n0p4p+Qul2yoYXA3sQxyK1xuccvU7AeVMU4IVYC94T/RDL9TqfauhYbCWsOVDJFpZzAGIkaEAakyQd9gaE7XdsLGFhMNbzuoDFmzsoGhVl3GvnsRXPI26SG4tq/BUuI8UWyvdoIbpEBfM+flSnh2Aa+53jdmPn9z5VDw7CXcZdyoCzsSzsfM6sT6mrJxbhNnCKAb2KUn+lQVJ56kATptJ0qvWvItJdBtnBKFgaAaafvf+9QX8JvDH2MGqljsS2ZWFxyDMFgFPuASDW1niF0kDO3lqfvSPH5sKXgs1vhl0HNbYg9f05faoMVh8SDLSTyIJMew5+1Icbi7rFQXMgxmkjfr71E2IuEw11ieRzE/r0roxa3YZQT1Q9tcYuWyCbqSOUMDHnPLTmPSmlzturAC4C0DSGH6wYqlYtjtJMbSZ59fnXikCmcL2xFBdFgw1pioUadCBPPbT/SrLwns4x1unfKcvhPw7GSoI2/1O9VngnHQEyopd/JdvMk6fWjxxbFZxlthJ53HUD5Ak0OLWhG2y0cYwVi1ak4lbH9JAViNZIAb9K5XxbjV5ndPxNy6kwCSVDDzSYHpV4yLdg4sW7sGRoQo685bT0GmxpsnH1SLWHtIg1Byoi7egkqROszz12oRko97BRx1QanS0eVX3EdkLN28127cNhLhmVAuBW55oIyydZ13ovhfYa1Zxlo3HW/hzLDQrmZfhQ6kEGZ0OoUiqvIikONFAtW/i8lJMeRH0q9/w1wcq3xTmHwsw/KOQIB51eOIYmxZJKW7awJ/w0Ig7Rp6zXidvPABkQjYzEeWnsak8ugO5eBjb4IGEMusDUMwI9wxj3qF+zjoSbV5lJ5OuYf9wIPzoTEdolZZtXO6fkCM6zyEGG58mHpUGA4nints97E4VCCQFVbjGOTakT6fauUk9kuDQ3t4LGgxc7q5bBAkOS0cyVKiR6a09wGABWXSN4YAEb6bQfmKpdjHHXPi2Mg5WRVQD1RiSfY0Rh+0lof/AC33I/MHQfTLNc5o722Je3nDsZDdzZuXJ+K5Zlw3kcvwgdKoV179+7OMt3AUtFA7WXbWRlLDSSATvXXRxvC3HDm7eQnTOCUneMxCan1rbG8dwloweJMDEw7W3PyyTRgkloZzl0UTsVwfB2bocm5duSck2XgdIEfFH+lXizx/Dg+MFOYJRwI9xP6Umx/8TDZVjYxNm+VGz2LluY5BlYrPsKrOI/jZjXPwWMp/KUzA+smqdiU5Fg7UYK1iv/5sfYAP5XLKQfMhTPrHtVIxPBr+DJe4LGKSIKi47CAQQSFKmAfbU03vfxWvNaZGs2bdw/C6W0j0ZWUyD1EEVTcTxm5ccm65Yk7kAfIAaVyil0UXN6YxwXbK/ZBSwLdhSZORASfV3kmhuI497oLXLjOdNyT8p0FI+85T6VsCSNaZwGUkhpbsd+VthgpGxbQaDaRt60Td7M4q14skgfmQhxHXwz84pbgHCsCRPkT/AKirjY7YwoEZOgjSOkClaa0gObuypYh3ymQekwYkfaoEaR0q03ccl2dvF05+o3pZe4eFZvBt57fLlSKdaaK23sT5iTEeVbqpiOdS31gxr8j960WqWBDHCXiiQpgeVF277QNTqG+igivayo+QT6RmAvM+bMSYBI15jKRt5k/Ordg1CqYA2A2G2tZWU0iWT+qg7CiYEACNgAPtS7BtGPS2AMjpLLAImJmDsZ1kVlZU4giP+KjOj5tch8PKNulUC6568vtNeVlIvJqj0Q3b7BtD0/WisDim67xOg5gzWVlE5kBxDCBOkTy3iiLVwkif3vWVlLIZEN7iFxF8LldOWnX+9a3ePX28DvnUDQXFR405ZwY3Ne1lGPRPIMu0nA7CWbVxbYVmiYJA5flByj2FVf8AAJ0+p/vWVlWg3Ry6CU4bbYiQT/8AZv70SvAbB/J/5P8A3rKynthZMvZvDx/h/wDk/wDmoix2aw//AA//ADf/ADVlZXWyaSCG7NYfXwH/AL3/AM1EYbslhSNbZ/8A0uf5qysqTk77KcV9BB7H4T/hn/8AS5/mrez2Uw3iGRt4/wAS70B/r86ysqPKX2ckgr/2lhcp/lnYf/JdO2356kv9jcJ/wj/+lz/NWVldyf2GtH//2Q=="/>
          <p:cNvSpPr>
            <a:spLocks noChangeAspect="1" noChangeArrowheads="1"/>
          </p:cNvSpPr>
          <p:nvPr/>
        </p:nvSpPr>
        <p:spPr bwMode="auto">
          <a:xfrm>
            <a:off x="0" y="-1104900"/>
            <a:ext cx="1971675" cy="23145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MSERUUExQWFRUWGBwaFxgYGBgaHhwaGBoXHRcaGhoaHCcfHBojGhgaIC8gIycpLCwsFx8xNTAqNSYrLCkBCQoKDgwOGg8PGiwlHyQsLCwsLCwtKSwsLCwsLCwsLCwsLCwsLCwsLCwsLCwsLCwsLCwsLCwsLCwsLCwsLCwsLP/AABEIAPMAzwMBIgACEQEDEQH/xAAbAAACAgMBAAAAAAAAAAAAAAAEBQMGAAIHAf/EAEAQAAIBAgQDBgQEBAQFBQEAAAECEQADBBIhMQVBUQYTImFxgTKRobEUQsHwByNS0TPS4fFTYnKSohUWQ4KTNP/EABkBAAMBAQEAAAAAAAAAAAAAAAECAwQABf/EACoRAAICAgIBBAEDBQEAAAAAAAABAhEDIRIxQQQTIlFxYYGRMrHR8PFC/9oADAMBAAIRAxEAPwCpYXYelFK7E/fzoSwPCKYYbD9ef2pONdkXkt0j0HTSirNkRJrREHyqSD50rY0L8m8DoKlt2geQ+Va2bdGW8N7Uux7IFwqnZR8hUtzAgR4R8hRNpBpUpM+/0pugUCjBjQZQfaj7OBQjYewH3rFXlU1sdaHYxscFbjRV6bD+1T2+HJIIRdug+daz9q3/ABJHSkCgbF4Nf6VB8gK2t4RNJA89BWmJvljptQwJp0rA2M/w9vkq/IVC2CQmcq+wAqK0p/1rW9io5ya7gCwqzgVn4R8hR3DTatPJyRBmY08xVeuYpiInSoFtTpRljtbYqnXQ445xRSx7tljyH6mq69wg7mfWm9rgsicwnoJJH6Vva7PPcYKNOp3gedLHhBUF8pCzDcK7zV2VF3ltfoNZqK5gkEAQep5e2lWpezlu2suWMbLIH0oV0tjl6Df6UnvpvQfbdFfGBJ2FEWeGhdSKPvYkchQF0XG1IP2FUUmxWqJLuUHlWv4iRETQrzOtbW9NqehVK2VxLekQNKnsryHzNF4XBSoYkAe0/KpFt+VHmd7auybC4ZYmQf8AT61ubYnTWok9KkURSnO+idbQre2FmGuJb03Y1tZikna7h9trBuM2VkiD/VJHhjmeY9+VJNutFMUU5JS6LBZtWjtibJ8s0UUMA+4AYdVIYfSuY9nOI3UNzu1BBABVgGEa6kHnO586eYXtCoP8yxlP9Votab/xgH3FZZZMkXXZ6K9HjkrVouIBH9qlW5ptrSnh3aVbnhzd50F3Klz2uDwP6MF9acWMZYY5cxVxAIYQQTsGU6qTyMlTyPKuWdf+kSl6ScetmFjuYoVr0md6mxKtlmJU7MNv96Cu4gWxmJIA8gfnmIEctd5rTGScbWzK4PlxYVnPOsDAVLddCy5ZGZQ4UggwfXlOvlIrxsPTQkmrQsk4umRviBsJNQi2x5Ae1HraHlUgTptT2IwTDYSN9ZqUWuggUSLQrZgPSusCBkuFToNa9a++upHoYogWxIjSvEslmgUrryNsAu3mnUn3oe8p602vYA7tG+0/uKGvWATouUesz5zQTi+hmmLQWB0NaXrzczRT5V3MnoKFxF2Ry9BXKr6EfRCxneortwCtW3/ua8e0o1JJNOKgZEiiLa7UMSalS4dNxSuIfcSChXpNRK0V6LhpUgSyfQSj1HjMKl0ZbihwDIBnfUfqa8S2TuaIRBT0T9xh3Z7BWVLKLQEjkFAgbz7x8qY4vsxh7g2g+n9qVYVyZy+/1/0rfGcYWwV724qBtpP7+teV6i/c0e96Nt4VJs0xnYK3lOU68jVT4jh72HcZwLqJI1OuU/Ek75SOXIwRqK6LgXe8pNshoJWVZZBBIO55EH5VWeKcAvYy5eW0bF9rRyOHtEFG1gZwCDsfSlx8r+RpllSXaJOC8cAQ5zKFh4jzV/8ADuN7g236Os/mpniMArTyB8gR6wQRXMMbwXF4W4bTgo4BJWVdSh0lkUkqOUtAMbihrHaXG2wAtwsFAKlTIEkAIymehGQiRy0rUsEk+UGY5ZoSVTR0fiLXEuWTcLBFEK2gWQIkjLGq6ZZg5SdKzgPaJLt17WdXdZMjSR5dSs6xpQXEu12HfCG2CbzXmNs2B4SH2zh9VVcx8LAmemhiiYzA3cPdIzZblqCGTT0Kn5j2Iqvp4OTfLT+jP6qajBcd/qdkVQWC82/ZpP2y7YYXCHugzPdGjBFDZT0YkgA+Wp2pJxrtXds4e27EfiGtgLAgBiJd8vLLIHTMBpFVfhXY/E4uwXVCVkt3jlVUnWQGcjOZ/pmlUfcbcnUf7iV7dUrZZR2ndVtv3phy0/BlUHL3ZBKwSZM+nKn/AAvjpchLwCnk4nKZ6g/CfciuTdoMTcyWsO9tV7oR4SCSQqrrBjYDTqTVi7M2uJW0UDDtdskAgXcq+E7ZGLAgRy1HlTPHJRuLKznjk6lH9zrX4E8zFe+C3rqflSK1xS9Cr3ZtrzzXEYr5DKDInmSP0rR1YzLj21NCMZSXy0ZZSUX8dhN/iQJkAt57UHf4g500HpWiYK43WPWP1qezwlpg5R71aoRJXOQuYE14UJpyeDAGDqfXSvWwQXkKPurwBY35E9rA6Fm0FeXLajYTTHFCaV4hiCOlcm2dVPQubQ6ny0jmNK2VKVHTanWAxIYf83MfqKrGS8mbLF+DFQmt8+X1rHvTtUIt8zTVZJWjb8STW6uTpsBWoUCOdb22GbXag3QyV+QmxfysCJ0P+9DcQt4g28mW3eDOSsKwdiQYl3zKCsTpsBoByMIWNN6Sdoe9ylbd4WwRqG0GkyQesEfL5QyRt8jd6XJwuPgn4T2iw+BOUi65kh/5hKh83iILAZgCdwBOViDtmDwnb+5hsG1tF7tr2a73zKxYl48o0XZtRpprS3jPZK5hbWa3iA4uAAH4TMidSTIIkb+tIsXZvWwEuq1uTu6xoBss6GJ5HnSR4S2jZKEl2gG5xZySTLSZbNOrCSCYiTrOtYOI3VVhAGZixMa5tPtG3KvcQBGrtHTNMzvA2BNWzsd2DuY6y94RbtpKoo/OwBPiY6CJiYJ1jSKs5JK2SaZU+CcTuWryMircaYVXUOJbScp0LQd6u/AcYmJur3trxIxa0qKi7zm5quQGG15jnqKE4Z2SNjEHvgFyloGrXGGwyrMANJ1bbflqWnCmtXkuhHtMzDIrElyreHM3QFyAJ3mORqOZprXZXDd0+itdoHvXrz97KNMC3EAKCdAT8QnnsTJrpvAbPDRhLFu8O8NxWutncQtwKEYDXTVSAI8+WlS7Z8TUPdtuiNDkAmQVYSMyMG0kDUEQYGmk1J2fbE4ew9rMD3jq9u3kV3BJUXNSJQFBPhkysEAnQS+eJeGGK45WrtP+QbjXCb2Jv5rVpVVVK20thjC9TrJMczE7611ngeCsXbFvMe7dbYzoHUhMoAIJGn+9UfiV9e6m7g8Rdt65gH7pTrqzEHMx2hToNSdTpS7HFcGuZQMUbbGe6NxFUkfDmIHigGPhBqC5TWvH1/005YY06O8t2as5QyOCDsSZB9wYpDxLhDW/hEqN2Vpj1jaqN2Y4M1xXe4HTCsvgPfEFWJEZY0gyfiWDpqN6Zdn8fh8LfKXAcsx31tnUnXa4skeRro5pY5d2Rn6GOSP0OcJiCra7cxRq3wees/vzrfHYdM5ZSDbbxLGog9PKobeIVToprc+GRKSPHTnibgwlFY84+pre62nL3oJ8eTsAPlQ6Yog1P2ynueETuy86HxyqyDKwOvvp5UJiLxNCX3puFnKdFZ1olHmOtD3B4qlSmOoMs4wjf502w+GV/huI3kJB+RANV8N862A6UbYnFDlgucqDJH7MVuEik4dvWmOFxwiHBPnP3FFMDiZieI5W7tENy6RIXYAExLMdFH1PIVBe4Zdz2u+uW2F66EYLGVRlcokmSQzhRmPONprEZLF2690wt1lKvBK5VUDKWAhYMnWPi9YZYnArdtspEq40I89mB8tCD5UHsePxDsVwoOhtnKZ2DajNyO/1oLgi2rinC4m3mglVFwAmV/IT/wARRswPiWGH5ozgOYu1m63jtxDnTOjfA3k2hB8186tbcDFu7366XUynJcC5HCmRmM/ED8LLJB5HavP9QqaPT9JkSi0wHB/wIwaursXKwCUYzr0zTt7e9WLilo2ba2bJtWUUBUXy5wN5jkKbW+LpcTxBrbEaoYzDqdJBHn9qqHabgnfgBW/lyTJbTXTYfFpsPlXSlypWTSp7RWe0OOwYxE5bt94/mOrIToPynNCRroPY0g4/xxrWIRrNnuERg8MczOy6BnLEsZBIEnYkjqbI3ArNvEIlxVuBIY28y5f+p5ABhTOUFtSNetH7Y8VGIxVx1iPEYUggQI3ByzHSQOpqsabodWtkvEuGhsTeuXWJC32ygAEsWMoif1PB15KOpOWuh9l+zeRA+KWM3+HhV1Hkbp3uNzg+EdOQonY9Lt64jIuZk8NoHUZ21uXG/wCkGSerDpXcODcM7oAsSzkeJzuf8o/5R9d6y+oyS1A2KEILl5YD2i7N9/hjaGVJHoBp5DYeQrmFr+Eptupe9auBTLJDrI6AxpXZ8RxvDqSpu2wRyLrP3qvdou0uEyEd5aefNTUYTnj1EELm1yRzjjX4m2Ci5GSCIR1Jjb4d9ugqmtjSCymfOeo0+32pt2kvYYsTaLI3TMWX2kyKW8L4a+MuraWS7aZt4HMsf6R5+1b8cUo2x5ybdIvHZfi628Nh7bkzcDuCToJuMoHp4frVgN1Z3PsKqPHOzdxLoZgUsoq2rKyM9zIIGVZ0BgsWO0nQ08wWHdLarqxA33n08qvgfKP6Hk+uhFS5ef8AdhZYTAqJxUpRR8TgGJiJI8jUbHQVer6MHQMyEmor9raiC8bVBjmgdR5V1DWVi7a8RnrU1oRyr1oOoIIPP7g+dSolTZY1aKxBUxSoLiNO3yoJga2EItYUIMHnUVsnnM1I7aVyewSQfgMWR4dweR2rMFxJMG/d3FjDlpRjIFtjvaY/lEyVmNyOQofBXlDjMJHMfvnV0suj2oylkIgxcUj0ZGEx5EVPLk4D4sfN0Muz/C7AvJi3UjwFbZ1ywSCZkmdVlZ2nzq0pxKzdBiGI3BEn5c9q56nZGzctn8Otu0BqxVrttl6wLdwKfWPal1ngxt3F/D31tsDqbl1mPubjQRH9M+9Zfdtaf8mxYUuyy8R4WqXjcS1ddM4fw5dDrICsZK/IfWVPH+L3b4e4zXcPh7WkyqM5giM5aBryXN7TRnabEKMPlu4tyTl8SKqyAY8CBCSCdpOuU6wDXO+M4S4B+IjEtbXw95iGsuC2xyLlBOXYlc0AH0roQ5eR7GfGuzV3uhdvMLNtkJVHclmVRILyPCskCSZ12mpuwvZ3CPh7jvluC4xRQ65WOgAZSrg21JbRYJOknWBQOKWr17xNeVwjeFPFEkCciOAwXYagfLUy8K7QYkxYQ5gzqdPCc3hAgzpsusbgVp9tqPYrk5PR1vs/2UucKtXbjZbkgd2oYKcurNmZoUcpidFFeW+29hrfeYi4bhIkWLKsUXT87PlFxvU5R050F2uxOMfhgLkOLlt1V0nWBOoO2YKQOoPtXIbN7EuvhBYRyilxenx5G5TbFy58sUlFIvvaT+ImBJynhtpwRvmVSP8AttiPYmqhYs2sZdyYa09lyDC5s66AmCSJA0iTOpFB2ez+KuuqtbYAnduQ50TdwT4C+r2rhzRI0II1ghhsQas8UIf0d/lhxZpulPoWWbWpB0I3oy0CHGWZGsidOm1e3rwvXe8VSpZhnXcZmnUHoSDodqtfC+Crb13bqf0p1FzDPMsSGvAsRdChr7tccAhA5JyDTrzP750wOP5Ax15fag7drSpBaqyhGKpHmTySm+TJFM1jXdIrAsV43tTEzXMeW/lUl+CoB61DdbzrW+8r6RU5WPGip4a8QdNuYoq5jdwB6Gl6nWpbj+H05/vlUSzQyscVI3VT8/70fc4sCoCWwD13quYe+piCCTtTLC0GcTXbpJBNE55FCXbekitrLUDg/hll2uKqJnYmAImuqYLgF0ICxAuf8sadRMa/v1qqdh+AX3zXrV5LI1UHuxcaeZEkADUdZj524dnMUDJ4hfPl3dsA+ygfQ1LIlLTLY/jsV8Rwfd/4+GVtdGWIP/VlAI99KXdoMbeuoq2O7Rei3LcewjMPkaO4t2ex4Q5eJXXHNWw1l9Pp9xVHxXCGz21N67euFvEBbVBDGBCZvC3PXT71mcIp9myLtXRLxPHWFGRL7NfYw994IFtRNw2wQYmAgOpM+QiicSjOoQ3QumVnOhGkECIA9zpGtWHiuCOHF/NKkaqQVLMRAALx01yjTQ+VMeCfw+x+JHf4i+1lCvNQXKwZIUxl05mPSqRlGCuzpX1RWMJ2cvOVdroRNZZ2GwHID7UbwTsPfbFKxEWVXM9wGCEglgA8MHIBExA35U+wuDsYY2LNtiELzcZ3zEJIlROgk75QN4IlTR3ZTEWhj8XdtvcS1bt2wq227tXJzSG00WVYiI3nmaZZG7fg6UOKVdjbgGFxBUB7N5sIVI7sSoAAMZQW11yxHSdTrSztZwq29p3/AAbYcyDm8K7Tm8MKRoV0AjcnaaNt/wAQLYLFi4uKc/xuVIWCveOwBFsTqqzPSTXPu1/by9iXK3bn8qSYQBcwGygDU+bHqQPOkFfQk4y5JS14BsH2qtW4Q2nnqHPPaVkCY6Un4ljTcuHpGms/WgExee7IXQzp060VZsM7nKpJPl+9as1QYU9on4DZJvKBtMn2mKv9m3Sbs7wk2vEw8UbHlNWO0KtjbSPP9TJSlS8EqWprbu+lerNbgdTXOTMxCLJNQXcMQdKKLmdNuteW2lqCloLBhZO0T6VHiLBAgiKcWmA1HnS+/czEyaXn4KcfJRAutTsugFeW11r24amWYHehGV9hMH3/ANaZ2cagA8W5jTX7UVwLsxcxrMi5QAJZm2UcveeVOb/8M7FsFFxZa/uQqiB7TPTnOm1BzitNhUW1YptXJ21B2ijcVwC/atm69plthSxJ3AAmY3GnUUy7NcLucOW7euW+8yCLWTxyW/NA1EQdwIzUlxnavGX8Niu9JC3EaJQiYIJUHYeEEeetJy3Ueh447Vs65/DSwBw+ywOY3AXJnYsSSo8l29qs925FUf8AhRfZuHoAsKpIUwRIOpJnzJ16RVuviRqdKSUq0Gga5iEckEBo6iaQ8RvWLZOUeI6ASY9ABpTT/wBRRFMQImqXxTtCq3Q0/CwPyNZ5bLQT8DzA9nMPbIv3raBwZGYSRzklufkNvsHx/wDiPh7cqGk+U/Ss4zhbmKsfyrhBOmYRt1g6frXGe03ZrFYS7lbx5j4Xic3qOTeVZ8UI5n83+xqcePSthXHO0Fu7c/lLBJGpUEHSBIaecc9qbcZxHc4hrVrRQpJMCQELQW0BJOYwAQZbfaK7w7h9hU7zE3SPiUodCrAjTLuT5cwRS7G8UsouXDpLkktdYbdBbU/D/wBR8XSK9NYk6S8EI+okncke4/i5RSggvOpg+HUnKNSCft67JbjkmSSSdydZNeBOdH8O4a9wxbRrj9FBP25Vp1BEPlleyzdh+D23FwsjO4AmAYUHYSPzGCekCjuNcQOFe2LQQAzmXnEiNdxzqsoMRam2S6gmWUMd+pUHflrRGAslWDNYe4NzrE+8H7VLlbst7UErbf4L9YwxPvTEWMg01PWq/a7YWxHeYe/bHMrDgeZ0FWPhvEsNdOW3cBYflMhvkd/aquR5jxteDBhWOsGpBgG3NMlWK9unSp8mckhTeGmu9R27cCprwkzWyDUCmbpAq2RuIX1pXf2p1ifOIFKMaoA86SJSWtHPbuNBiG8MEMIg6cxOlN+BcLu37gRfETrPJV5ljyA60m4NwRsZiBatkCJJOwAnUn5xHpV441iLfD7AsWSHdoXURnYbu55oOSjT1OtLKSWl2aeF/gj412sGDX8JgNXIm7fI0JiCVnkORPtrSDgfEcU99BHfMxAiArHzzQPWT70EFLkhfGW+NzzPXyHQD5Ve+y6YXCYY37rg3H8Gv5VmDA6mT7adam6jHrYybbpFl7O9pFIy5vEN1bRh6zv+vWm+IuYXEKy3FVgQQ07j1G9cj7837l28xIZrhCEGCqJ4VA6DQ6UTe4liUWXy3FGxnI8eWuvtUXjfge43s65hOPWbFtbaNKqIAH5Qsbc4AMx0B6apOIdrme5ctJGnnXI7vay6rDKWnow9tDzqFuI4hCGbwlhAk6wPLpT+2/IyS8Fu4v2gdTlLesGm/YHs+McHuufAJW2DrmcD4j/ygxpz1rk2LxpcxmJnc12/s3jkwnB1dIDC3/53Gif+5prpR4oZ3pIF4FxhrDvh7vxAkr03ghTzXmKXdueILkzSAVMg9CNt+flRCYqzdbK0MQoykbgmcpB5aa/71SePYS/bu3LGI+IgFWjQo2qFegI35yCDtWRYVy5G9v8AkS9qEW6y4hQIvqC0fluLow+Y+9IxhAurH261Z+y+HR+/w93kha31DZkkr5jf0mgMN2Za4GuEjIsgCdWYHLGm0n9K9bHljCNS8dfjwebmwSy5bh52/wA+f8m/ZPsu+PuszHu7FseN40A5Ks6Zj9Nz59H7K8CXHO2Gws2MFbP864vxXf8AlzbmY1P0qu8Y43cFi3graLZW2ii7ljVioJgjmZknfXeukfwfcW8KyRHjJ+gj7VlyTc3bCorHGkWvBdicFZQImHtgDqoJ9STqTWl7s7ZG1tR7CnqtNDYlqWf2RTd7KVxjs/ag+EfKua8e7PWgTC5Trqpy/QafSuqcdxgANc44/iwSRpS427LaoB4H2su2H7q6WuIBIJMtl5lf6o5odeh5VdvxquoZCGUiQRsQedctx9shM4nMhzCOg3HymrF2OxzG4iAfyr4JTkFuwWInbxAHTqPOtiSZjnDyi0xzNbovOtsTayQG+W9FYRbXxM4gflgyfpTNEE0C4i0WAAG/Tc0BxThTIgLRrsJ186PHEyL5bXKeUxI6VHjcZ3qEEbHSTtrrXVR3Kzn3YjhbuuIe05VwkKRqZkGI5mFIoHAWndyb4/mIuSGPiG85lOoPL0ph2f4k/dlCWtrczSolZMeHXeInbnSjChbdy45MCSk6tmaQWjyXQT1qStydm+SqCLBYTWmBweHuYO4t2Q2Y5CozNoFJyrvMga6Dalf4wm3nsZWO3i5eUHSfWheE8di6e9gypBKgDw8wFA3mD7ChOLa0Liav5GmA4p8VvKRl+EkAT1J1bWfPWalu+IgtqT6D0qGwCxZyMpY6D+lROVfXcnzJqS4uoqiRCct6IzaBkECOhryzhEUzl18zP3J0qU8j+/OpkHWiKm/ADxPgEfzLQ8JElRy8x5faiMTxZ1wDIG0z29JPJpgdBImKZ4O/lAU+x/SheL8DF1TkIRt4/KflsaTyXjlfUgPs1xf+eik6Fk+mo+ulXf8AijfW5ZS6ILWmy+fdtIPsGAPua5fYwj2L6C4pBDCOhjodjT/H8WZ7bISxBB6x8j50k4rkjS5t0/orw4iEupdBJiQ+XoRljpBnr/erp2f4tbNpA4nulKqpy5WLtdZywMzq+kQNOZ2oyL4LiGVBC8xEjrr5E6dNeVG8FJkkTk0AndtNW9DuB50+SKURYzcpFkxGFQtKIFHRdvltXVewuEyYUGNTr/auccLwrXnS1bEuxyjXcnnPQDX0Fds4NwZcPZS3OYqBJ6n+1ZW+XQ2RcUHWrmlLOJ8QCgmaLxVyBpVd4nazHxaClnLROESndo+Js05apGIvMzVbu0eLVZVRVSfWq49ItJeDxVkEeX+9B9m+034K61m7LWcwII3U7hh5ij2YAGl3DOz/AOMa6doGh89l+gNWi70yU0oqy82+0lm4wGfMI0Py0I5GPY69Io7SuMcOxhtvG4+E+hOtdQ7JY83sKhbdSUJ/6f8ASK0L6ZhzY0vlEZlQzRMUTi8SoAVQdOtDc61Y+W9BkYnNcPx92UW7jBQBCPEQRtMDpzjkKlu4K2bebkqLzMCTt5bH3M0iZJk0TZukIyBoVtx6belJ0ei4fRLgeIhWECLRYZgAJgci0ajzjnRmNxC98GQMVUbnYAmPCOQ1J/ttSW6scoHKDXtsqWB1g7j77UX9i8dUWy0J2IPpUj2tPTWqxexjAQmZddwdwPqKacE40CSt1oLHRj58jS7JvHrQyW3rW1tCJB9jUnf2wYzSZjwqTzgfWp7d62dILMNx8Meo3oOaFWORE4ERsRU2ExMaN86ktsjbqV03U5uYA0O/tQ2GxKOzDcqYJgjryOvI+cilTGcRqbausMAQeoml2J7PLrlYieuvyO9bC4y7HTpRmHxwbQ6etBo6LaKNxbDkO4WCxARiIiVAlvQrIn+pT1onhS3GVSqkwMpjlG30j5VbcB2dt2iWGZixkljMmZn60vwtrucWyR4bssojmdSPnP0oyfJUWhPuuy2/wntlcVda4pDLb/lyI3YZonyge9dUbFQs1zLsnfyYm2TsSQfOQQPrFW3iuMLFlQ7fY1lkqY/LntheP40qiZFUPtB2s1IU+9B8exoWQWJqkYvHya6MbKqkMcRji5JJrS2d5pSeJqDBYVpieMACFgmrqLZzkkEcUxMkIu53qfF8ftYbCGzZYtccauAQNdyCRqI0EetVe9inkiQJ3Mj3E/QxQJBnefSa0wgkZsj5mIdZrqvYWwVwak7uzN7TA+1c14ZgWuXFRRJJ/c12rg/BDbsogZWyiCQy78zEzuTXSlRHJ1R5l6V4ulMGwJEzr5TUV7CDQz++Wk0nK0Z6ORWb6kZXUc9YGv6n51uMIjfCwnpMfevMNiAVKk/SR7ipEwDTAH796jR6rkjS5gRGUgg9D+4NDnhIPwmD++VMFzIYB0/pbX5dPnUpuqd/CesSPbmK5OSFfFiG5gLi77dRrpUdnCMToJPqPferTh3UDTKeu9CXLTZyQLczoCpHzin5sRJXs0wuNvAj4SQAAGGsKQQFYageho4YxFZS6vbkeFgJAmSSJ1OvQnlvSu/xVk0ezHmCIPvH61l3jiupHiXTQMquJ1gSIIpKk30Uaj4LNhL2dhl8emaFgkEEAiJ1Gs//AGpNjsWLV0lTBk5hrqdzM8/Ly96q7YhiSdvTSpDj3OrMWMg66zGm++1WjCnshNOtF/weLzrMCNNZABnaOdSBrdtgX0zaDbQ9den18jVQwHHVAysCFIPPY/vzqy8AyXMrs9p8gKxnZWZTJzEdRPPQ+UTSSVbOUekX3gGCtEQ1xLi7hSzAyNSNT9omteK8Sw5WPw6A6geEAj0gmfvUdrs7aZlxCXlTTxBlzZhESDOf21Bjbrlm7hc/c3EAumCtxgAzDyK5YPrvHWscnZeMa6ElzF20U3EkENDARAjXMIH15g+Uhvw/tFdNt+5teJvzvnygeQCEkenlR9ng4745bIuHqhKExtINvLm85phi8YmHIIwyhzpJdAQT1kT84B60fc1TR3Ddo5txjC4+88Zku84S2IHkc5U/Q1S8Zg8RaJFxCrDedt45aD511njHGrzqSRaRYJIuui/ISxn2iuc8W4tcDSpUDUSpzoQdwQZA+g8q04pWCSfZXXVidsuuU+XrTEdmXVVuJftjSdWKkfIHTzml1y8ZOgE7xB/WY8pr3D8QNsyo15b6emtaHfgnX2a3sCFaGuK3mskfMjX2BozA8Be5BVTk/qbwj2O59hUNjGlryvdXvACDkLHUepJNdBs8St31zWtQOR3XyIoSk0hJa6BOAcI7qSFBP9UQfQeVNjdYNzH7615ggQraAid5PSiXiIn2/Ws7nsnJWSWuJ3IAzn5z96kucVuc9fpS82J8/SvblsjmYO3+29OmiLRzHBY022mrFwziouN8JHnGh/T2qs4HDtcaArN1ygn6CrVg+BX9JItr0bTblG8/Kmm0jbVjkYKzGmjEcip+mka9KXX+Hbz6j9mm2G4Ihgd8c3/Kun1JJov/ANtEbXlYeaH+5qaaFplQfDawBGm40rdCy6aH1mas17shdb4Mh6alfuKBx3ZjE2lzsgZRuUZWIHmoM/SjcWdsVTPxKNf3p/tWrcLstLER1gx8+XyrZRMEVtco0cpUL73ZxTJS4B5Nt8xS7H8IuWhLQVP5gZE9D0qwOViI06g/2rVcKDrJ9DDD5GjckOplSL9By1qWzcIMqdtQdjNO7/ZcnVGHyj/agMTwO6g+GfMEGnUkxuy19le2+JUBDftoiCSXUMTA0AUQxPmPnRy8WtXA5YXLlzmysBlIiCEy7Drm5abVzrBXobX61Z7PaRVUKLSEDqqk+evImoThT0hkrLeOMXRh8v4yVGwghlPMEiSo5htQfIxVd7TcfbKFNw3f6SXDep0Ct8x86VXwjuLiEoT8QB26wBvPtvU1nDQ0qx16gSefTrypUorYzbXQs4pw3EC2Ltw+FtCFEZekxyP3pcltZEEgnntVm4pj8lpwd7giP19P7Ck+FwcqubTeKup6JpPyW7gPZjCuq3RmcxqrkEKw3BHPXrR+N7IWLgYZMjR8S6a9Y2qt9muJMrkLqsePyYaKfX98qY9o+05CG1bMMwhj/Sp39zt8z0qfybFlF3oojrr6c6e9luG3XvC4sgJ8bDp08yenvUXBuCtiGgEIgPiY/YDmfp1rpPDbNu1bFu3AVf15nqTvTznWkFm+Cswms/Kif/SjctmNRzgyR/8AU8/So/xWum37+tZhOJKr/HHUAxP96ytO7QiS6ZF+CXQEbcxMz76/WtMTgCpABBjfn96f4fjNu4SrovQPpmHQmOVI+M2GR/MenOqwlyJ5Mbg/0Od4PEsDAMDXbTT0FM7d+5G/nsD+tA4bB2goLE+USRv586Z2eJrbEL3Y6SFBjny+1Gy8oDrh2YfEuvTMRHnCj9aa4bEAsNNarA4ttBDnoBIEbjw6zzAMCOehpgMLibqgLFpTGstb33DAgsSDpIgc4OwVpsHCi4JxREgOQD0JE/Ia0wHGbSgsygZdyw/uapbYXB4YA4m9bGadBlAMRrAk5h1XLvSrjfanhLrk7u5d6Qbij1+LU+ZFDi30MkiXtf2q4ZdLZEy3QfjtLAJ5hhopHmNfWlH4NT68vQ7aiqjixaNwm0rKnIOQT8wNqtnA+IWrtpQTkYQkHnAGs7a+tX40gSils2tYI6AjTrUowJHr5VZbHZ8xKkkGiLPZvNpr56fLb70olqivDAmAVn0IqI4M8wCOm4qztwN7bDUzyg6fX7V7f4PdJ8QB8+nv/rQYE9lUTg1pjLW1n0rY9krZ6jnANWG3gYurachS0wT5czHLXc9amx9vD4WGxF7MI/w0BkkcjzFR5Oy8f0Kr/wCzZaEYsTsuXMT6RWvaHgbYG0GuuvetoloGW82f+kActySBpTjiv8ULYOTDFUUjdFj2mJ+hNLbPZi9jbou4jMi8k2Y+Z3j6n0p4p+Qul2yoYXA3sQxyK1xuccvU7AeVMU4IVYC94T/RDL9TqfauhYbCWsOVDJFpZzAGIkaEAakyQd9gaE7XdsLGFhMNbzuoDFmzsoGhVl3GvnsRXPI26SG4tq/BUuI8UWyvdoIbpEBfM+flSnh2Aa+53jdmPn9z5VDw7CXcZdyoCzsSzsfM6sT6mrJxbhNnCKAb2KUn+lQVJ56kATptJ0qvWvItJdBtnBKFgaAaafvf+9QX8JvDH2MGqljsS2ZWFxyDMFgFPuASDW1niF0kDO3lqfvSPH5sKXgs1vhl0HNbYg9f05faoMVh8SDLSTyIJMew5+1Icbi7rFQXMgxmkjfr71E2IuEw11ieRzE/r0roxa3YZQT1Q9tcYuWyCbqSOUMDHnPLTmPSmlzturAC4C0DSGH6wYqlYtjtJMbSZ59fnXikCmcL2xFBdFgw1pioUadCBPPbT/SrLwns4x1unfKcvhPw7GSoI2/1O9VngnHQEyopd/JdvMk6fWjxxbFZxlthJ53HUD5Ak0OLWhG2y0cYwVi1ak4lbH9JAViNZIAb9K5XxbjV5ndPxNy6kwCSVDDzSYHpV4yLdg4sW7sGRoQo685bT0GmxpsnH1SLWHtIg1Byoi7egkqROszz12oRko97BRx1QanS0eVX3EdkLN28127cNhLhmVAuBW55oIyydZ13ovhfYa1Zxlo3HW/hzLDQrmZfhQ6kEGZ0OoUiqvIikONFAtW/i8lJMeRH0q9/w1wcq3xTmHwsw/KOQIB51eOIYmxZJKW7awJ/w0Ig7Rp6zXidvPABkQjYzEeWnsak8ugO5eBjb4IGEMusDUMwI9wxj3qF+zjoSbV5lJ5OuYf9wIPzoTEdolZZtXO6fkCM6zyEGG58mHpUGA4nints97E4VCCQFVbjGOTakT6fauUk9kuDQ3t4LGgxc7q5bBAkOS0cyVKiR6a09wGABWXSN4YAEb6bQfmKpdjHHXPi2Mg5WRVQD1RiSfY0Rh+0lof/AC33I/MHQfTLNc5o722Je3nDsZDdzZuXJ+K5Zlw3kcvwgdKoV179+7OMt3AUtFA7WXbWRlLDSSATvXXRxvC3HDm7eQnTOCUneMxCan1rbG8dwloweJMDEw7W3PyyTRgkloZzl0UTsVwfB2bocm5duSck2XgdIEfFH+lXizx/Dg+MFOYJRwI9xP6Umx/8TDZVjYxNm+VGz2LluY5BlYrPsKrOI/jZjXPwWMp/KUzA+smqdiU5Fg7UYK1iv/5sfYAP5XLKQfMhTPrHtVIxPBr+DJe4LGKSIKi47CAQQSFKmAfbU03vfxWvNaZGs2bdw/C6W0j0ZWUyD1EEVTcTxm5ccm65Yk7kAfIAaVyil0UXN6YxwXbK/ZBSwLdhSZORASfV3kmhuI497oLXLjOdNyT8p0FI+85T6VsCSNaZwGUkhpbsd+VthgpGxbQaDaRt60Td7M4q14skgfmQhxHXwz84pbgHCsCRPkT/AKirjY7YwoEZOgjSOkClaa0gObuypYh3ymQekwYkfaoEaR0q03ccl2dvF05+o3pZe4eFZvBt57fLlSKdaaK23sT5iTEeVbqpiOdS31gxr8j960WqWBDHCXiiQpgeVF277QNTqG+igivayo+QT6RmAvM+bMSYBI15jKRt5k/Ordg1CqYA2A2G2tZWU0iWT+qg7CiYEACNgAPtS7BtGPS2AMjpLLAImJmDsZ1kVlZU4giP+KjOj5tch8PKNulUC6568vtNeVlIvJqj0Q3b7BtD0/WisDim67xOg5gzWVlE5kBxDCBOkTy3iiLVwkif3vWVlLIZEN7iFxF8LldOWnX+9a3ePX28DvnUDQXFR405ZwY3Ne1lGPRPIMu0nA7CWbVxbYVmiYJA5flByj2FVf8AAJ0+p/vWVlWg3Ry6CU4bbYiQT/8AZv70SvAbB/J/5P8A3rKynthZMvZvDx/h/wDk/wDmoix2aw//AA//ADf/ADVlZXWyaSCG7NYfXwH/AL3/AM1EYbslhSNbZ/8A0uf5qysqTk77KcV9BB7H4T/hn/8AS5/mrez2Uw3iGRt4/wAS70B/r86ysqPKX2ckgr/2lhcp/lnYf/JdO2356kv9jcJ/wj/+lz/NWVldyf2GtH//2Q=="/>
          <p:cNvSpPr>
            <a:spLocks noChangeAspect="1" noChangeArrowheads="1"/>
          </p:cNvSpPr>
          <p:nvPr/>
        </p:nvSpPr>
        <p:spPr bwMode="auto">
          <a:xfrm>
            <a:off x="0" y="-1104900"/>
            <a:ext cx="1971675" cy="23145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TotalTime>
  <Words>463</Words>
  <Application>Microsoft Office PowerPoint</Application>
  <PresentationFormat>On-screen Show (4:3)</PresentationFormat>
  <Paragraphs>56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Unit 6: Age of Revolutions</vt:lpstr>
      <vt:lpstr>Vocabulary Terms</vt:lpstr>
      <vt:lpstr>Vocabulary Continued</vt:lpstr>
      <vt:lpstr>Questions </vt:lpstr>
      <vt:lpstr>Answers</vt:lpstr>
      <vt:lpstr>Answers Continued</vt:lpstr>
      <vt:lpstr>Answers Continued</vt:lpstr>
      <vt:lpstr>Answers Continued</vt:lpstr>
      <vt:lpstr>Summary/Overview</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6: Age of Revolutions</dc:title>
  <dc:creator>242524</dc:creator>
  <cp:lastModifiedBy>242524</cp:lastModifiedBy>
  <cp:revision>19</cp:revision>
  <dcterms:created xsi:type="dcterms:W3CDTF">2013-01-08T12:34:56Z</dcterms:created>
  <dcterms:modified xsi:type="dcterms:W3CDTF">2013-01-09T16:16:20Z</dcterms:modified>
</cp:coreProperties>
</file>