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58"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27" autoAdjust="0"/>
    <p:restoredTop sz="94660"/>
  </p:normalViewPr>
  <p:slideViewPr>
    <p:cSldViewPr>
      <p:cViewPr varScale="1">
        <p:scale>
          <a:sx n="63" d="100"/>
          <a:sy n="63" d="100"/>
        </p:scale>
        <p:origin x="-133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AA3754B-DDAA-4259-B4F5-8896F4242DA6}" type="datetimeFigureOut">
              <a:rPr lang="en-US" smtClean="0"/>
              <a:pPr/>
              <a:t>1/9/2013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54925FF-D75E-4274-B082-5CC95C6CEE0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A3754B-DDAA-4259-B4F5-8896F4242DA6}" type="datetimeFigureOut">
              <a:rPr lang="en-US" smtClean="0"/>
              <a:pPr/>
              <a:t>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4925FF-D75E-4274-B082-5CC95C6CEE0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A3754B-DDAA-4259-B4F5-8896F4242DA6}" type="datetimeFigureOut">
              <a:rPr lang="en-US" smtClean="0"/>
              <a:pPr/>
              <a:t>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4925FF-D75E-4274-B082-5CC95C6CEE0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AA3754B-DDAA-4259-B4F5-8896F4242DA6}" type="datetimeFigureOut">
              <a:rPr lang="en-US" smtClean="0"/>
              <a:pPr/>
              <a:t>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4925FF-D75E-4274-B082-5CC95C6CEE0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AA3754B-DDAA-4259-B4F5-8896F4242DA6}" type="datetimeFigureOut">
              <a:rPr lang="en-US" smtClean="0"/>
              <a:pPr/>
              <a:t>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4925FF-D75E-4274-B082-5CC95C6CEE0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A3754B-DDAA-4259-B4F5-8896F4242DA6}" type="datetimeFigureOut">
              <a:rPr lang="en-US" smtClean="0"/>
              <a:pPr/>
              <a:t>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4925FF-D75E-4274-B082-5CC95C6CEE0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AA3754B-DDAA-4259-B4F5-8896F4242DA6}" type="datetimeFigureOut">
              <a:rPr lang="en-US" smtClean="0"/>
              <a:pPr/>
              <a:t>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4925FF-D75E-4274-B082-5CC95C6CEE0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AA3754B-DDAA-4259-B4F5-8896F4242DA6}" type="datetimeFigureOut">
              <a:rPr lang="en-US" smtClean="0"/>
              <a:pPr/>
              <a:t>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4925FF-D75E-4274-B082-5CC95C6CEE0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A3754B-DDAA-4259-B4F5-8896F4242DA6}" type="datetimeFigureOut">
              <a:rPr lang="en-US" smtClean="0"/>
              <a:pPr/>
              <a:t>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4925FF-D75E-4274-B082-5CC95C6CEE0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AA3754B-DDAA-4259-B4F5-8896F4242DA6}" type="datetimeFigureOut">
              <a:rPr lang="en-US" smtClean="0"/>
              <a:pPr/>
              <a:t>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4925FF-D75E-4274-B082-5CC95C6CEE0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AA3754B-DDAA-4259-B4F5-8896F4242DA6}" type="datetimeFigureOut">
              <a:rPr lang="en-US" smtClean="0"/>
              <a:pPr/>
              <a:t>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54925FF-D75E-4274-B082-5CC95C6CEE07}"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AA3754B-DDAA-4259-B4F5-8896F4242DA6}" type="datetimeFigureOut">
              <a:rPr lang="en-US" smtClean="0"/>
              <a:pPr/>
              <a:t>1/9/2013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54925FF-D75E-4274-B082-5CC95C6CEE07}"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3 and 3.5</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Renaissance and Reformation</a:t>
            </a:r>
          </a:p>
          <a:p>
            <a:endParaRPr lang="en-US" dirty="0" smtClean="0"/>
          </a:p>
          <a:p>
            <a:endParaRPr lang="en-US" dirty="0" smtClean="0"/>
          </a:p>
          <a:p>
            <a:r>
              <a:rPr lang="en-US" dirty="0" smtClean="0"/>
              <a:t>By: Katy, Makayla, </a:t>
            </a:r>
            <a:r>
              <a:rPr lang="en-US" dirty="0" smtClean="0"/>
              <a:t>and Gerardo</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English Reformation</a:t>
            </a:r>
            <a:endParaRPr lang="en-US" dirty="0"/>
          </a:p>
        </p:txBody>
      </p:sp>
      <p:sp>
        <p:nvSpPr>
          <p:cNvPr id="3" name="Content Placeholder 2"/>
          <p:cNvSpPr>
            <a:spLocks noGrp="1"/>
          </p:cNvSpPr>
          <p:nvPr>
            <p:ph idx="1"/>
          </p:nvPr>
        </p:nvSpPr>
        <p:spPr/>
        <p:txBody>
          <a:bodyPr/>
          <a:lstStyle/>
          <a:p>
            <a:r>
              <a:rPr lang="en-US" sz="2800" dirty="0" smtClean="0">
                <a:solidFill>
                  <a:srgbClr val="7030A0"/>
                </a:solidFill>
              </a:rPr>
              <a:t>8. </a:t>
            </a:r>
            <a:r>
              <a:rPr lang="en-US" sz="2800" dirty="0" smtClean="0"/>
              <a:t>Was created because of King Henry XIII.</a:t>
            </a:r>
          </a:p>
          <a:p>
            <a:r>
              <a:rPr lang="en-US" sz="2800" dirty="0" smtClean="0"/>
              <a:t>He wanted to annul (cancel) his marriage to Catherine of Aragon but, the Pope wouldn’t let him.</a:t>
            </a:r>
          </a:p>
          <a:p>
            <a:r>
              <a:rPr lang="en-US" sz="2800" dirty="0" smtClean="0"/>
              <a:t>He then created to Church of England.</a:t>
            </a:r>
          </a:p>
          <a:p>
            <a:r>
              <a:rPr lang="en-US" sz="2800" dirty="0" smtClean="0"/>
              <a:t>After annulling his marriage, he married 5 more times (6 total)!</a:t>
            </a:r>
          </a:p>
          <a:p>
            <a:r>
              <a:rPr lang="en-US" sz="2800" dirty="0" smtClean="0"/>
              <a:t>1534: Act of Supremacy: King Henry made himself the head of the Church of England.</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Scientific Revolution (1500s)</a:t>
            </a:r>
            <a:endParaRPr lang="en-US" dirty="0"/>
          </a:p>
        </p:txBody>
      </p:sp>
      <p:sp>
        <p:nvSpPr>
          <p:cNvPr id="3" name="Content Placeholder 2"/>
          <p:cNvSpPr>
            <a:spLocks noGrp="1"/>
          </p:cNvSpPr>
          <p:nvPr>
            <p:ph idx="1"/>
          </p:nvPr>
        </p:nvSpPr>
        <p:spPr/>
        <p:txBody>
          <a:bodyPr>
            <a:normAutofit/>
          </a:bodyPr>
          <a:lstStyle/>
          <a:p>
            <a:pPr algn="ctr"/>
            <a:r>
              <a:rPr lang="en-US" sz="3600" dirty="0" smtClean="0"/>
              <a:t>The Scientific Revolution is when scholars began to question scientific ideas. </a:t>
            </a:r>
          </a:p>
          <a:p>
            <a:pPr algn="ctr"/>
            <a:r>
              <a:rPr lang="en-US" sz="3600" dirty="0" smtClean="0"/>
              <a:t>Before this, people believed everything the Bible and Aristotle said. </a:t>
            </a:r>
          </a:p>
          <a:p>
            <a:pPr algn="ctr"/>
            <a:r>
              <a:rPr lang="en-US" sz="3600" dirty="0" smtClean="0"/>
              <a:t>Now people started to use reason and logic to explain the world.</a:t>
            </a:r>
            <a:endParaRPr lang="en-US"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Revolution Vocab</a:t>
            </a:r>
            <a:endParaRPr lang="en-US" dirty="0"/>
          </a:p>
        </p:txBody>
      </p:sp>
      <p:sp>
        <p:nvSpPr>
          <p:cNvPr id="3" name="Content Placeholder 2"/>
          <p:cNvSpPr>
            <a:spLocks noGrp="1"/>
          </p:cNvSpPr>
          <p:nvPr>
            <p:ph idx="1"/>
          </p:nvPr>
        </p:nvSpPr>
        <p:spPr/>
        <p:txBody>
          <a:bodyPr>
            <a:noAutofit/>
          </a:bodyPr>
          <a:lstStyle/>
          <a:p>
            <a:r>
              <a:rPr lang="en-US" sz="2800" dirty="0" smtClean="0"/>
              <a:t>Revolution: major or great change</a:t>
            </a:r>
          </a:p>
          <a:p>
            <a:r>
              <a:rPr lang="en-US" sz="2800" dirty="0" smtClean="0">
                <a:solidFill>
                  <a:srgbClr val="0070C0"/>
                </a:solidFill>
              </a:rPr>
              <a:t>Scientific Method</a:t>
            </a:r>
            <a:r>
              <a:rPr lang="en-US" sz="2800" dirty="0" smtClean="0"/>
              <a:t>: careful, step-by-step process used to confirm findings and to prove or disprove a hypothesis.</a:t>
            </a:r>
          </a:p>
          <a:p>
            <a:r>
              <a:rPr lang="en-US" sz="2800" dirty="0" smtClean="0"/>
              <a:t>Hypothesis: an unproved theory accepted for the purposes of explaining certain facts or to provide a basis for further investigation.</a:t>
            </a:r>
          </a:p>
          <a:p>
            <a:r>
              <a:rPr lang="en-US" sz="2800" dirty="0" smtClean="0"/>
              <a:t>Heliocentric: based on the belief that the sun is the center of the universe.</a:t>
            </a:r>
            <a:endParaRPr lang="en-US"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Scientific Revolution People</a:t>
            </a:r>
            <a:endParaRPr lang="en-US" dirty="0"/>
          </a:p>
        </p:txBody>
      </p:sp>
      <p:sp>
        <p:nvSpPr>
          <p:cNvPr id="3" name="Content Placeholder 2"/>
          <p:cNvSpPr>
            <a:spLocks noGrp="1"/>
          </p:cNvSpPr>
          <p:nvPr>
            <p:ph idx="1"/>
          </p:nvPr>
        </p:nvSpPr>
        <p:spPr/>
        <p:txBody>
          <a:bodyPr>
            <a:normAutofit/>
          </a:bodyPr>
          <a:lstStyle/>
          <a:p>
            <a:r>
              <a:rPr lang="en-US" sz="3600" dirty="0" smtClean="0">
                <a:solidFill>
                  <a:srgbClr val="0070C0"/>
                </a:solidFill>
              </a:rPr>
              <a:t>Copernicus</a:t>
            </a:r>
            <a:r>
              <a:rPr lang="en-US" sz="3600" dirty="0" smtClean="0"/>
              <a:t>: main theory was the heliocentric universe theory.</a:t>
            </a:r>
          </a:p>
          <a:p>
            <a:r>
              <a:rPr lang="en-US" sz="3600" dirty="0" smtClean="0">
                <a:solidFill>
                  <a:srgbClr val="0070C0"/>
                </a:solidFill>
              </a:rPr>
              <a:t>Kepler</a:t>
            </a:r>
            <a:r>
              <a:rPr lang="en-US" sz="3600" dirty="0" smtClean="0"/>
              <a:t>: main theory was the theory that planets have elliptical (oval) orbits.</a:t>
            </a:r>
          </a:p>
          <a:p>
            <a:r>
              <a:rPr lang="en-US" sz="3600" dirty="0" smtClean="0">
                <a:solidFill>
                  <a:srgbClr val="0070C0"/>
                </a:solidFill>
              </a:rPr>
              <a:t>Galileo</a:t>
            </a:r>
            <a:r>
              <a:rPr lang="en-US" sz="3600" dirty="0" smtClean="0"/>
              <a:t>: invented the telescope.</a:t>
            </a:r>
          </a:p>
          <a:p>
            <a:r>
              <a:rPr lang="en-US" sz="3600" dirty="0" smtClean="0">
                <a:solidFill>
                  <a:srgbClr val="7030A0"/>
                </a:solidFill>
              </a:rPr>
              <a:t>9. </a:t>
            </a:r>
            <a:r>
              <a:rPr lang="en-US" sz="3600" dirty="0" smtClean="0"/>
              <a:t>Newton: discovered gravity.</a:t>
            </a:r>
            <a:endParaRPr lang="en-US" sz="3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Renaissance (1350-1600)</a:t>
            </a:r>
            <a:endParaRPr lang="en-US" dirty="0"/>
          </a:p>
        </p:txBody>
      </p:sp>
      <p:sp>
        <p:nvSpPr>
          <p:cNvPr id="3" name="Content Placeholder 2"/>
          <p:cNvSpPr>
            <a:spLocks noGrp="1"/>
          </p:cNvSpPr>
          <p:nvPr>
            <p:ph idx="1"/>
          </p:nvPr>
        </p:nvSpPr>
        <p:spPr/>
        <p:txBody>
          <a:bodyPr>
            <a:normAutofit/>
          </a:bodyPr>
          <a:lstStyle/>
          <a:p>
            <a:pPr algn="ctr">
              <a:buNone/>
            </a:pPr>
            <a:r>
              <a:rPr lang="en-US" sz="4000" dirty="0" smtClean="0">
                <a:solidFill>
                  <a:srgbClr val="7030A0"/>
                </a:solidFill>
              </a:rPr>
              <a:t>1</a:t>
            </a:r>
            <a:r>
              <a:rPr lang="en-US" sz="4000" dirty="0" smtClean="0">
                <a:solidFill>
                  <a:srgbClr val="7030A0"/>
                </a:solidFill>
              </a:rPr>
              <a:t>. </a:t>
            </a:r>
            <a:r>
              <a:rPr lang="en-US" sz="4000" dirty="0" smtClean="0"/>
              <a:t>Renaissance means “rebirth”. The Renaissance was a time of renewed interest in Greek and Roman literature and life. During this time, there were a lot of new discoveries and ideas, especially in art.</a:t>
            </a:r>
            <a:endParaRPr lang="en-US"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Renaissance Vocab</a:t>
            </a:r>
            <a:endParaRPr lang="en-US" dirty="0"/>
          </a:p>
        </p:txBody>
      </p:sp>
      <p:sp>
        <p:nvSpPr>
          <p:cNvPr id="3" name="Content Placeholder 2"/>
          <p:cNvSpPr>
            <a:spLocks noGrp="1"/>
          </p:cNvSpPr>
          <p:nvPr>
            <p:ph idx="1"/>
          </p:nvPr>
        </p:nvSpPr>
        <p:spPr/>
        <p:txBody>
          <a:bodyPr/>
          <a:lstStyle/>
          <a:p>
            <a:r>
              <a:rPr lang="en-US" sz="3600" dirty="0" smtClean="0">
                <a:solidFill>
                  <a:srgbClr val="0070C0"/>
                </a:solidFill>
              </a:rPr>
              <a:t>Patron</a:t>
            </a:r>
            <a:r>
              <a:rPr lang="en-US" sz="3600" dirty="0" smtClean="0"/>
              <a:t>: financial supporter of the arts.</a:t>
            </a:r>
          </a:p>
          <a:p>
            <a:r>
              <a:rPr lang="en-US" sz="3600" dirty="0" smtClean="0">
                <a:solidFill>
                  <a:srgbClr val="0070C0"/>
                </a:solidFill>
              </a:rPr>
              <a:t>Renaissance Man</a:t>
            </a:r>
            <a:r>
              <a:rPr lang="en-US" sz="3600" dirty="0" smtClean="0"/>
              <a:t>: a </a:t>
            </a:r>
            <a:r>
              <a:rPr lang="en-US" sz="3600" dirty="0" smtClean="0"/>
              <a:t>man</a:t>
            </a:r>
            <a:r>
              <a:rPr lang="en-US" sz="3600" dirty="0" smtClean="0"/>
              <a:t> </a:t>
            </a:r>
            <a:r>
              <a:rPr lang="en-US" sz="3600" dirty="0" smtClean="0"/>
              <a:t>who is good at a lot of different things.</a:t>
            </a:r>
          </a:p>
          <a:p>
            <a:r>
              <a:rPr lang="en-US" sz="3600" dirty="0" smtClean="0">
                <a:solidFill>
                  <a:srgbClr val="7030A0"/>
                </a:solidFill>
              </a:rPr>
              <a:t>7. </a:t>
            </a:r>
            <a:r>
              <a:rPr lang="en-US" sz="3600" dirty="0" smtClean="0"/>
              <a:t>Printing Press: the invention that revolutionized the spreading of ideas and knowledge, especially through books.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Renaissance Men</a:t>
            </a:r>
            <a:endParaRPr lang="en-US" dirty="0"/>
          </a:p>
        </p:txBody>
      </p:sp>
      <p:sp>
        <p:nvSpPr>
          <p:cNvPr id="3" name="Content Placeholder 2"/>
          <p:cNvSpPr>
            <a:spLocks noGrp="1"/>
          </p:cNvSpPr>
          <p:nvPr>
            <p:ph idx="1"/>
          </p:nvPr>
        </p:nvSpPr>
        <p:spPr/>
        <p:txBody>
          <a:bodyPr>
            <a:noAutofit/>
          </a:bodyPr>
          <a:lstStyle/>
          <a:p>
            <a:r>
              <a:rPr lang="en-US" sz="2800" dirty="0" smtClean="0">
                <a:solidFill>
                  <a:srgbClr val="7030A0"/>
                </a:solidFill>
              </a:rPr>
              <a:t>5. </a:t>
            </a:r>
            <a:r>
              <a:rPr lang="en-US" sz="2800" dirty="0" smtClean="0">
                <a:solidFill>
                  <a:srgbClr val="0070C0"/>
                </a:solidFill>
              </a:rPr>
              <a:t>Machiavelli</a:t>
            </a:r>
            <a:r>
              <a:rPr lang="en-US" sz="2800" dirty="0" smtClean="0"/>
              <a:t>: the famous writer of “The Prince”. His book shows his views on how to be a good ruler. He believes that, as a leader, it is better to be feared than loved.</a:t>
            </a:r>
          </a:p>
          <a:p>
            <a:r>
              <a:rPr lang="en-US" sz="2800" dirty="0" smtClean="0">
                <a:solidFill>
                  <a:srgbClr val="7030A0"/>
                </a:solidFill>
              </a:rPr>
              <a:t>3. </a:t>
            </a:r>
            <a:r>
              <a:rPr lang="en-US" sz="2800" dirty="0" smtClean="0"/>
              <a:t>Michelangelo: famous painter of the ceiling of the Sistine Chapel, the Dome of St. Peter’s Cathedral, and sculptor of the Statue of David.</a:t>
            </a:r>
          </a:p>
          <a:p>
            <a:r>
              <a:rPr lang="en-US" sz="2800" dirty="0" smtClean="0">
                <a:solidFill>
                  <a:srgbClr val="7030A0"/>
                </a:solidFill>
              </a:rPr>
              <a:t>3. </a:t>
            </a:r>
            <a:r>
              <a:rPr lang="en-US" sz="2800" dirty="0" err="1" smtClean="0"/>
              <a:t>Da</a:t>
            </a:r>
            <a:r>
              <a:rPr lang="en-US" sz="2800" dirty="0" smtClean="0"/>
              <a:t> Vinci: famous painter of the Mona Lisa and the Last Supper.</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Humanism</a:t>
            </a:r>
            <a:endParaRPr lang="en-US" dirty="0"/>
          </a:p>
        </p:txBody>
      </p:sp>
      <p:sp>
        <p:nvSpPr>
          <p:cNvPr id="3" name="Content Placeholder 2"/>
          <p:cNvSpPr>
            <a:spLocks noGrp="1"/>
          </p:cNvSpPr>
          <p:nvPr>
            <p:ph idx="1"/>
          </p:nvPr>
        </p:nvSpPr>
        <p:spPr/>
        <p:txBody>
          <a:bodyPr>
            <a:noAutofit/>
          </a:bodyPr>
          <a:lstStyle/>
          <a:p>
            <a:r>
              <a:rPr lang="en-US" sz="2800" dirty="0" smtClean="0"/>
              <a:t>Humanities: study of subjects such as grammar, rhetoric, poetry, and history that were taught in ancient Greece and Rome.</a:t>
            </a:r>
          </a:p>
          <a:p>
            <a:r>
              <a:rPr lang="en-US" sz="2800" dirty="0" smtClean="0">
                <a:solidFill>
                  <a:srgbClr val="0070C0"/>
                </a:solidFill>
              </a:rPr>
              <a:t>Humanists</a:t>
            </a:r>
            <a:r>
              <a:rPr lang="en-US" sz="2800" dirty="0" smtClean="0"/>
              <a:t>: one who believes in full, active, meaningful life on Earth, that each individual has dignity and worth, and that people are rational beings, who process the capacity for truth and goodness.</a:t>
            </a:r>
          </a:p>
          <a:p>
            <a:r>
              <a:rPr lang="en-US" sz="2800" dirty="0" smtClean="0">
                <a:solidFill>
                  <a:srgbClr val="7030A0"/>
                </a:solidFill>
              </a:rPr>
              <a:t>4. </a:t>
            </a:r>
            <a:r>
              <a:rPr lang="en-US" sz="2800" dirty="0" smtClean="0"/>
              <a:t>Humanism: the movement of humanists.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Medici Family</a:t>
            </a:r>
            <a:endParaRPr lang="en-US" dirty="0"/>
          </a:p>
        </p:txBody>
      </p:sp>
      <p:sp>
        <p:nvSpPr>
          <p:cNvPr id="3" name="Content Placeholder 2"/>
          <p:cNvSpPr>
            <a:spLocks noGrp="1"/>
          </p:cNvSpPr>
          <p:nvPr>
            <p:ph idx="1"/>
          </p:nvPr>
        </p:nvSpPr>
        <p:spPr/>
        <p:txBody>
          <a:bodyPr>
            <a:noAutofit/>
          </a:bodyPr>
          <a:lstStyle/>
          <a:p>
            <a:r>
              <a:rPr lang="en-US" sz="3200" dirty="0" smtClean="0"/>
              <a:t>They were important patrons of the arts in Florence, Italy – the birthplace of the Renaissance.</a:t>
            </a:r>
          </a:p>
          <a:p>
            <a:r>
              <a:rPr lang="en-US" sz="3200" dirty="0" smtClean="0"/>
              <a:t>They were rich bankers who became the uncrowned rulers of Florence.</a:t>
            </a:r>
          </a:p>
          <a:p>
            <a:r>
              <a:rPr lang="en-US" sz="3200" dirty="0" smtClean="0">
                <a:solidFill>
                  <a:srgbClr val="7030A0"/>
                </a:solidFill>
              </a:rPr>
              <a:t>2. </a:t>
            </a:r>
            <a:r>
              <a:rPr lang="en-US" sz="3200" dirty="0" smtClean="0"/>
              <a:t>The </a:t>
            </a:r>
            <a:r>
              <a:rPr lang="en-US" sz="3200" dirty="0" smtClean="0">
                <a:solidFill>
                  <a:srgbClr val="0070C0"/>
                </a:solidFill>
              </a:rPr>
              <a:t>Medici Family </a:t>
            </a:r>
            <a:r>
              <a:rPr lang="en-US" sz="3200" dirty="0" smtClean="0"/>
              <a:t>funded the Renaissance and it wouldn’t have been possible without them.</a:t>
            </a:r>
            <a:endParaRPr 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Reformation (1500s)</a:t>
            </a:r>
            <a:endParaRPr lang="en-US" dirty="0"/>
          </a:p>
        </p:txBody>
      </p:sp>
      <p:sp>
        <p:nvSpPr>
          <p:cNvPr id="3" name="Content Placeholder 2"/>
          <p:cNvSpPr>
            <a:spLocks noGrp="1"/>
          </p:cNvSpPr>
          <p:nvPr>
            <p:ph idx="1"/>
          </p:nvPr>
        </p:nvSpPr>
        <p:spPr/>
        <p:txBody>
          <a:bodyPr>
            <a:noAutofit/>
          </a:bodyPr>
          <a:lstStyle/>
          <a:p>
            <a:pPr algn="ctr"/>
            <a:r>
              <a:rPr lang="en-US" sz="4000" dirty="0" smtClean="0"/>
              <a:t>The Reformation was a time of reforms, or changes, in the church.</a:t>
            </a:r>
          </a:p>
          <a:p>
            <a:pPr algn="ctr"/>
            <a:r>
              <a:rPr lang="en-US" sz="4000" dirty="0" smtClean="0"/>
              <a:t>There were multiple reformations including the Protestant and English Reformations.</a:t>
            </a:r>
            <a:endParaRPr lang="en-US" sz="4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Reformation Vocab</a:t>
            </a:r>
            <a:endParaRPr lang="en-US" dirty="0"/>
          </a:p>
        </p:txBody>
      </p:sp>
      <p:sp>
        <p:nvSpPr>
          <p:cNvPr id="3" name="Content Placeholder 2"/>
          <p:cNvSpPr>
            <a:spLocks noGrp="1"/>
          </p:cNvSpPr>
          <p:nvPr>
            <p:ph idx="1"/>
          </p:nvPr>
        </p:nvSpPr>
        <p:spPr/>
        <p:txBody>
          <a:bodyPr>
            <a:normAutofit/>
          </a:bodyPr>
          <a:lstStyle/>
          <a:p>
            <a:r>
              <a:rPr lang="en-US" sz="3600" dirty="0" smtClean="0">
                <a:solidFill>
                  <a:srgbClr val="0070C0"/>
                </a:solidFill>
              </a:rPr>
              <a:t>Indulgences</a:t>
            </a:r>
            <a:r>
              <a:rPr lang="en-US" sz="3600" dirty="0" smtClean="0"/>
              <a:t>: in the Roman Catholic Church when a person is pardoned for sins committed for money.</a:t>
            </a:r>
          </a:p>
          <a:p>
            <a:r>
              <a:rPr lang="en-US" sz="3600" dirty="0" smtClean="0">
                <a:solidFill>
                  <a:srgbClr val="0070C0"/>
                </a:solidFill>
              </a:rPr>
              <a:t>Predestination</a:t>
            </a:r>
            <a:r>
              <a:rPr lang="en-US" sz="3600" dirty="0" smtClean="0"/>
              <a:t>: Calvinist belief that God, long ago, determined who would gain salvation.</a:t>
            </a:r>
          </a:p>
          <a:p>
            <a:r>
              <a:rPr lang="en-US" sz="3600" dirty="0" smtClean="0"/>
              <a:t>Grievances: complaints.</a:t>
            </a:r>
            <a:endParaRPr lang="en-US" sz="3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Protestant Reformation</a:t>
            </a:r>
            <a:endParaRPr lang="en-US" dirty="0"/>
          </a:p>
        </p:txBody>
      </p:sp>
      <p:sp>
        <p:nvSpPr>
          <p:cNvPr id="3" name="Content Placeholder 2"/>
          <p:cNvSpPr>
            <a:spLocks noGrp="1"/>
          </p:cNvSpPr>
          <p:nvPr>
            <p:ph idx="1"/>
          </p:nvPr>
        </p:nvSpPr>
        <p:spPr/>
        <p:txBody>
          <a:bodyPr>
            <a:normAutofit lnSpcReduction="10000"/>
          </a:bodyPr>
          <a:lstStyle/>
          <a:p>
            <a:r>
              <a:rPr lang="en-US" dirty="0" smtClean="0"/>
              <a:t>1517: People were mad about indulgences and revolts began. These were started by Martin Luther. </a:t>
            </a:r>
          </a:p>
          <a:p>
            <a:r>
              <a:rPr lang="en-US" dirty="0" smtClean="0">
                <a:solidFill>
                  <a:srgbClr val="7030A0"/>
                </a:solidFill>
              </a:rPr>
              <a:t>6. </a:t>
            </a:r>
            <a:r>
              <a:rPr lang="en-US" dirty="0" smtClean="0"/>
              <a:t>Martin Luther was a Catholic Monk who wrote the 95 Theses, a list of grievances about the Catholic Church. </a:t>
            </a:r>
          </a:p>
          <a:p>
            <a:r>
              <a:rPr lang="en-US" dirty="0" smtClean="0"/>
              <a:t>1521: Luther was excommunicated by Pope Leo X.</a:t>
            </a:r>
          </a:p>
          <a:p>
            <a:r>
              <a:rPr lang="en-US" dirty="0" smtClean="0"/>
              <a:t>Despite this, the printing press quickly spread his ideas and the bible he translated into the common language.</a:t>
            </a:r>
          </a:p>
          <a:p>
            <a:r>
              <a:rPr lang="en-US" dirty="0" smtClean="0"/>
              <a:t>1530: There was a new church created called the Protestant Church.</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65</TotalTime>
  <Words>702</Words>
  <Application>Microsoft Office PowerPoint</Application>
  <PresentationFormat>On-screen Show (4:3)</PresentationFormat>
  <Paragraphs>56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Unit 3 and 3.5</vt:lpstr>
      <vt:lpstr>The Renaissance (1350-1600)</vt:lpstr>
      <vt:lpstr>Renaissance Vocab</vt:lpstr>
      <vt:lpstr>Renaissance Men</vt:lpstr>
      <vt:lpstr>Humanism</vt:lpstr>
      <vt:lpstr>The Medici Family</vt:lpstr>
      <vt:lpstr>The Reformation (1500s)</vt:lpstr>
      <vt:lpstr>Reformation Vocab</vt:lpstr>
      <vt:lpstr>The Protestant Reformation</vt:lpstr>
      <vt:lpstr>The English Reformation</vt:lpstr>
      <vt:lpstr>The Scientific Revolution (1500s)</vt:lpstr>
      <vt:lpstr>Scientific Revolution Vocab</vt:lpstr>
      <vt:lpstr>Scientific Revolution People</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3 and 3.5</dc:title>
  <dc:creator>248559</dc:creator>
  <cp:lastModifiedBy>Katherine</cp:lastModifiedBy>
  <cp:revision>15</cp:revision>
  <dcterms:created xsi:type="dcterms:W3CDTF">2013-01-09T16:38:13Z</dcterms:created>
  <dcterms:modified xsi:type="dcterms:W3CDTF">2013-01-09T20:31:32Z</dcterms:modified>
</cp:coreProperties>
</file>