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3" autoAdjust="0"/>
    <p:restoredTop sz="94660"/>
  </p:normalViewPr>
  <p:slideViewPr>
    <p:cSldViewPr>
      <p:cViewPr varScale="1">
        <p:scale>
          <a:sx n="104" d="100"/>
          <a:sy n="104" d="100"/>
        </p:scale>
        <p:origin x="-22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70B3EA6-704A-405F-A645-587CD485C574}" type="datetimeFigureOut">
              <a:rPr lang="en-US" smtClean="0"/>
              <a:pPr/>
              <a:t>1/10/2013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40931C1-DC83-42E9-A134-62989966ED7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0B3EA6-704A-405F-A645-587CD485C57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931C1-DC83-42E9-A134-62989966ED7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040931C1-DC83-42E9-A134-62989966ED7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70B3EA6-704A-405F-A645-587CD485C57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70B3EA6-704A-405F-A645-587CD485C574}"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040931C1-DC83-42E9-A134-62989966ED7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70B3EA6-704A-405F-A645-587CD485C574}" type="datetimeFigureOut">
              <a:rPr lang="en-US" smtClean="0"/>
              <a:pPr/>
              <a:t>1/10/2013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40931C1-DC83-42E9-A134-62989966ED7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70B3EA6-704A-405F-A645-587CD485C574}"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931C1-DC83-42E9-A134-62989966ED7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70B3EA6-704A-405F-A645-587CD485C574}" type="datetimeFigureOut">
              <a:rPr lang="en-US" smtClean="0"/>
              <a:pPr/>
              <a:t>1/10/2013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40931C1-DC83-42E9-A134-62989966ED7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70B3EA6-704A-405F-A645-587CD485C574}"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040931C1-DC83-42E9-A134-62989966ED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70B3EA6-704A-405F-A645-587CD485C574}"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40931C1-DC83-42E9-A134-62989966ED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40931C1-DC83-42E9-A134-62989966ED7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70B3EA6-704A-405F-A645-587CD485C574}" type="datetimeFigureOut">
              <a:rPr lang="en-US" smtClean="0"/>
              <a:pPr/>
              <a:t>1/10/2013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040931C1-DC83-42E9-A134-62989966ED7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70B3EA6-704A-405F-A645-587CD485C574}" type="datetimeFigureOut">
              <a:rPr lang="en-US" smtClean="0"/>
              <a:pPr/>
              <a:t>1/10/2013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70B3EA6-704A-405F-A645-587CD485C574}" type="datetimeFigureOut">
              <a:rPr lang="en-US" smtClean="0"/>
              <a:pPr/>
              <a:t>1/10/2013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40931C1-DC83-42E9-A134-62989966ED7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838200"/>
          </a:xfrm>
        </p:spPr>
        <p:txBody>
          <a:bodyPr/>
          <a:lstStyle/>
          <a:p>
            <a:r>
              <a:rPr lang="en-US" dirty="0" smtClean="0"/>
              <a:t>By: Diamond Harris and Elizabeth Lung</a:t>
            </a:r>
            <a:endParaRPr lang="en-US" dirty="0"/>
          </a:p>
        </p:txBody>
      </p:sp>
      <p:sp>
        <p:nvSpPr>
          <p:cNvPr id="2" name="Title 1"/>
          <p:cNvSpPr>
            <a:spLocks noGrp="1"/>
          </p:cNvSpPr>
          <p:nvPr>
            <p:ph type="ctrTitle"/>
          </p:nvPr>
        </p:nvSpPr>
        <p:spPr/>
        <p:txBody>
          <a:bodyPr/>
          <a:lstStyle/>
          <a:p>
            <a:r>
              <a:rPr lang="en-US" dirty="0" smtClean="0"/>
              <a:t>Unit 3 &amp; 3.5: The Renaissance and the Reformation</a:t>
            </a:r>
            <a:endParaRPr lang="en-US" dirty="0"/>
          </a:p>
        </p:txBody>
      </p:sp>
      <p:pic>
        <p:nvPicPr>
          <p:cNvPr id="1026" name="Picture 2" descr="C:\Users\Elizabeth\AppData\Local\Microsoft\Windows\Temporary Internet Files\Content.IE5\V0QOA29I\MC910217269[1].wmf"/>
          <p:cNvPicPr>
            <a:picLocks noChangeAspect="1" noChangeArrowheads="1"/>
          </p:cNvPicPr>
          <p:nvPr/>
        </p:nvPicPr>
        <p:blipFill>
          <a:blip r:embed="rId2" cstate="print"/>
          <a:srcRect/>
          <a:stretch>
            <a:fillRect/>
          </a:stretch>
        </p:blipFill>
        <p:spPr bwMode="auto">
          <a:xfrm>
            <a:off x="3810000" y="4114800"/>
            <a:ext cx="1248156" cy="1824228"/>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Martin Luther</a:t>
            </a:r>
            <a:endParaRPr lang="en-US" dirty="0"/>
          </a:p>
        </p:txBody>
      </p:sp>
      <p:sp>
        <p:nvSpPr>
          <p:cNvPr id="3" name="Content Placeholder 2"/>
          <p:cNvSpPr>
            <a:spLocks noGrp="1"/>
          </p:cNvSpPr>
          <p:nvPr>
            <p:ph sz="quarter" idx="1"/>
          </p:nvPr>
        </p:nvSpPr>
        <p:spPr/>
        <p:txBody>
          <a:bodyPr/>
          <a:lstStyle/>
          <a:p>
            <a:r>
              <a:rPr lang="en-US" dirty="0" smtClean="0"/>
              <a:t>Martin Luther was a German who started protests against churches that turned into revolts. </a:t>
            </a:r>
          </a:p>
          <a:p>
            <a:r>
              <a:rPr lang="en-US" dirty="0" smtClean="0"/>
              <a:t>He was a catholic monk</a:t>
            </a:r>
          </a:p>
          <a:p>
            <a:r>
              <a:rPr lang="en-US" dirty="0" smtClean="0"/>
              <a:t>He didn’t agree with people “buying” salvation, that it was only received from faith.</a:t>
            </a:r>
          </a:p>
          <a:p>
            <a:r>
              <a:rPr lang="en-US" dirty="0" smtClean="0"/>
              <a:t>He wrote the 95 Theses, which was like “rules”. </a:t>
            </a:r>
            <a:endParaRPr lang="en-US" dirty="0"/>
          </a:p>
        </p:txBody>
      </p:sp>
      <p:pic>
        <p:nvPicPr>
          <p:cNvPr id="4" name="Picture 3" descr="martin.png"/>
          <p:cNvPicPr>
            <a:picLocks noChangeAspect="1"/>
          </p:cNvPicPr>
          <p:nvPr/>
        </p:nvPicPr>
        <p:blipFill>
          <a:blip r:embed="rId2" cstate="print"/>
          <a:stretch>
            <a:fillRect/>
          </a:stretch>
        </p:blipFill>
        <p:spPr>
          <a:xfrm>
            <a:off x="3429000" y="4419600"/>
            <a:ext cx="1676400" cy="1790700"/>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Printing Press</a:t>
            </a:r>
            <a:endParaRPr lang="en-US" dirty="0"/>
          </a:p>
        </p:txBody>
      </p:sp>
      <p:sp>
        <p:nvSpPr>
          <p:cNvPr id="3" name="Content Placeholder 2"/>
          <p:cNvSpPr>
            <a:spLocks noGrp="1"/>
          </p:cNvSpPr>
          <p:nvPr>
            <p:ph sz="quarter" idx="1"/>
          </p:nvPr>
        </p:nvSpPr>
        <p:spPr/>
        <p:txBody>
          <a:bodyPr/>
          <a:lstStyle/>
          <a:p>
            <a:r>
              <a:rPr lang="en-US" dirty="0" smtClean="0"/>
              <a:t>The printing press influenced the Renaissance because without it, the 95 theses wouldn’t have traveled so quickly. It also helped spread news around from town to town, or city to city. It helped people communicate from long distances. </a:t>
            </a:r>
            <a:endParaRPr lang="en-US" dirty="0"/>
          </a:p>
        </p:txBody>
      </p:sp>
      <p:pic>
        <p:nvPicPr>
          <p:cNvPr id="4" name="Picture 3" descr="write.png"/>
          <p:cNvPicPr>
            <a:picLocks noChangeAspect="1"/>
          </p:cNvPicPr>
          <p:nvPr/>
        </p:nvPicPr>
        <p:blipFill>
          <a:blip r:embed="rId2" cstate="print"/>
          <a:stretch>
            <a:fillRect/>
          </a:stretch>
        </p:blipFill>
        <p:spPr>
          <a:xfrm>
            <a:off x="3429000" y="3886200"/>
            <a:ext cx="1990725" cy="2295525"/>
          </a:xfrm>
          <a:prstGeom prst="rect">
            <a:avLst/>
          </a:prstGeom>
        </p:spPr>
      </p:pic>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VIII</a:t>
            </a:r>
            <a:endParaRPr lang="en-US" dirty="0"/>
          </a:p>
        </p:txBody>
      </p:sp>
      <p:sp>
        <p:nvSpPr>
          <p:cNvPr id="3" name="Content Placeholder 2"/>
          <p:cNvSpPr>
            <a:spLocks noGrp="1"/>
          </p:cNvSpPr>
          <p:nvPr>
            <p:ph sz="quarter" idx="1"/>
          </p:nvPr>
        </p:nvSpPr>
        <p:spPr/>
        <p:txBody>
          <a:bodyPr/>
          <a:lstStyle/>
          <a:p>
            <a:r>
              <a:rPr lang="en-US" dirty="0" smtClean="0"/>
              <a:t>Henry VIII established the England Church</a:t>
            </a:r>
          </a:p>
          <a:p>
            <a:r>
              <a:rPr lang="en-US" dirty="0" smtClean="0"/>
              <a:t>He was first a lord, and later become a king.</a:t>
            </a:r>
          </a:p>
          <a:p>
            <a:r>
              <a:rPr lang="en-US" dirty="0" smtClean="0"/>
              <a:t>He had </a:t>
            </a:r>
            <a:r>
              <a:rPr lang="en-US" sz="6000" dirty="0" smtClean="0"/>
              <a:t>6</a:t>
            </a:r>
            <a:r>
              <a:rPr lang="en-US" sz="2400" dirty="0" smtClean="0"/>
              <a:t> </a:t>
            </a:r>
            <a:r>
              <a:rPr lang="en-US" sz="2800" dirty="0" smtClean="0"/>
              <a:t>wives. Many of them died. (Think of the song that we listened to in class.)</a:t>
            </a:r>
          </a:p>
          <a:p>
            <a:r>
              <a:rPr lang="en-US" sz="2800" dirty="0" smtClean="0"/>
              <a:t>All that he wanted was a son, to succeed him in the throne. </a:t>
            </a:r>
          </a:p>
          <a:p>
            <a:r>
              <a:rPr lang="en-US" sz="2800" dirty="0" smtClean="0"/>
              <a:t>One of his children was Queen Elizabeth I. </a:t>
            </a:r>
            <a:endParaRPr lang="en-US" dirty="0"/>
          </a:p>
        </p:txBody>
      </p:sp>
      <p:pic>
        <p:nvPicPr>
          <p:cNvPr id="4" name="Picture 3" descr="henry.png"/>
          <p:cNvPicPr>
            <a:picLocks noChangeAspect="1"/>
          </p:cNvPicPr>
          <p:nvPr/>
        </p:nvPicPr>
        <p:blipFill>
          <a:blip r:embed="rId2" cstate="print"/>
          <a:stretch>
            <a:fillRect/>
          </a:stretch>
        </p:blipFill>
        <p:spPr>
          <a:xfrm>
            <a:off x="7315200" y="457200"/>
            <a:ext cx="1495425" cy="1714500"/>
          </a:xfrm>
          <a:prstGeom prst="rect">
            <a:avLst/>
          </a:prstGeom>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Isaac Newton</a:t>
            </a:r>
            <a:endParaRPr lang="en-US" dirty="0"/>
          </a:p>
        </p:txBody>
      </p:sp>
      <p:sp>
        <p:nvSpPr>
          <p:cNvPr id="5" name="Content Placeholder 4"/>
          <p:cNvSpPr>
            <a:spLocks noGrp="1"/>
          </p:cNvSpPr>
          <p:nvPr>
            <p:ph sz="quarter" idx="1"/>
          </p:nvPr>
        </p:nvSpPr>
        <p:spPr/>
        <p:txBody>
          <a:bodyPr/>
          <a:lstStyle/>
          <a:p>
            <a:pPr>
              <a:buNone/>
            </a:pPr>
            <a:r>
              <a:rPr lang="en-US" dirty="0" smtClean="0"/>
              <a:t>Isaac Newton was a scientist, mathematician, astronomer, and many other things.  He built the first practical reflecting telescope. He also studied the speed of sound, as well as the 3 laws of motion. He discovered the laws of Gravity and also laid the foundation for classical mechanics. He was born on Dec. 25 1642 and died March 20 1726.</a:t>
            </a:r>
            <a:endParaRPr lang="en-US" dirty="0"/>
          </a:p>
        </p:txBody>
      </p:sp>
      <p:pic>
        <p:nvPicPr>
          <p:cNvPr id="6" name="Picture 5" descr="newton.jpg"/>
          <p:cNvPicPr>
            <a:picLocks noChangeAspect="1"/>
          </p:cNvPicPr>
          <p:nvPr/>
        </p:nvPicPr>
        <p:blipFill>
          <a:blip r:embed="rId2" cstate="print"/>
          <a:stretch>
            <a:fillRect/>
          </a:stretch>
        </p:blipFill>
        <p:spPr>
          <a:xfrm>
            <a:off x="3581400" y="4419600"/>
            <a:ext cx="1638300" cy="2076450"/>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cxnSp>
        <p:nvCxnSpPr>
          <p:cNvPr id="5" name="Straight Connector 4"/>
          <p:cNvCxnSpPr/>
          <p:nvPr/>
        </p:nvCxnSpPr>
        <p:spPr>
          <a:xfrm>
            <a:off x="457200" y="3810000"/>
            <a:ext cx="8348472" cy="3048"/>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33400" y="2819400"/>
            <a:ext cx="1600200" cy="830997"/>
          </a:xfrm>
          <a:prstGeom prst="rect">
            <a:avLst/>
          </a:prstGeom>
          <a:noFill/>
        </p:spPr>
        <p:txBody>
          <a:bodyPr wrap="square" rtlCol="0">
            <a:spAutoFit/>
          </a:bodyPr>
          <a:lstStyle/>
          <a:p>
            <a:r>
              <a:rPr lang="en-US" sz="1600" dirty="0" smtClean="0"/>
              <a:t>1347: Black Plague reaches Europe</a:t>
            </a:r>
            <a:endParaRPr lang="en-US" sz="1600" dirty="0"/>
          </a:p>
        </p:txBody>
      </p:sp>
      <p:cxnSp>
        <p:nvCxnSpPr>
          <p:cNvPr id="8" name="Straight Connector 7"/>
          <p:cNvCxnSpPr/>
          <p:nvPr/>
        </p:nvCxnSpPr>
        <p:spPr>
          <a:xfrm flipV="1">
            <a:off x="1066800" y="3581400"/>
            <a:ext cx="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371600" y="4038600"/>
            <a:ext cx="1676400" cy="1200329"/>
          </a:xfrm>
          <a:prstGeom prst="rect">
            <a:avLst/>
          </a:prstGeom>
          <a:noFill/>
        </p:spPr>
        <p:txBody>
          <a:bodyPr wrap="square" rtlCol="0">
            <a:spAutoFit/>
          </a:bodyPr>
          <a:lstStyle/>
          <a:p>
            <a:r>
              <a:rPr lang="en-US" dirty="0" smtClean="0"/>
              <a:t>1429: Cosimo de Medici inherits family $$</a:t>
            </a:r>
            <a:endParaRPr lang="en-US" dirty="0"/>
          </a:p>
        </p:txBody>
      </p:sp>
      <p:cxnSp>
        <p:nvCxnSpPr>
          <p:cNvPr id="12" name="Straight Connector 11"/>
          <p:cNvCxnSpPr/>
          <p:nvPr/>
        </p:nvCxnSpPr>
        <p:spPr>
          <a:xfrm>
            <a:off x="1905000" y="3657600"/>
            <a:ext cx="0"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86000" y="2743200"/>
            <a:ext cx="1524000" cy="923330"/>
          </a:xfrm>
          <a:prstGeom prst="rect">
            <a:avLst/>
          </a:prstGeom>
          <a:noFill/>
        </p:spPr>
        <p:txBody>
          <a:bodyPr wrap="square" rtlCol="0">
            <a:spAutoFit/>
          </a:bodyPr>
          <a:lstStyle/>
          <a:p>
            <a:r>
              <a:rPr lang="en-US" dirty="0" smtClean="0"/>
              <a:t>1452: Leonardo da Vinci born</a:t>
            </a:r>
            <a:endParaRPr lang="en-US" dirty="0"/>
          </a:p>
        </p:txBody>
      </p:sp>
      <p:cxnSp>
        <p:nvCxnSpPr>
          <p:cNvPr id="15" name="Straight Connector 14"/>
          <p:cNvCxnSpPr/>
          <p:nvPr/>
        </p:nvCxnSpPr>
        <p:spPr>
          <a:xfrm>
            <a:off x="3429000" y="365760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657600" y="4191000"/>
            <a:ext cx="1524000" cy="923330"/>
          </a:xfrm>
          <a:prstGeom prst="rect">
            <a:avLst/>
          </a:prstGeom>
          <a:noFill/>
        </p:spPr>
        <p:txBody>
          <a:bodyPr wrap="square" rtlCol="0">
            <a:spAutoFit/>
          </a:bodyPr>
          <a:lstStyle/>
          <a:p>
            <a:r>
              <a:rPr lang="en-US" dirty="0" smtClean="0"/>
              <a:t>1505: Mona Lisa is created</a:t>
            </a:r>
            <a:endParaRPr lang="en-US" dirty="0"/>
          </a:p>
        </p:txBody>
      </p:sp>
      <p:cxnSp>
        <p:nvCxnSpPr>
          <p:cNvPr id="18" name="Straight Connector 17"/>
          <p:cNvCxnSpPr/>
          <p:nvPr/>
        </p:nvCxnSpPr>
        <p:spPr>
          <a:xfrm>
            <a:off x="4267200" y="3733800"/>
            <a:ext cx="0"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572000" y="2895600"/>
            <a:ext cx="1981200" cy="646331"/>
          </a:xfrm>
          <a:prstGeom prst="rect">
            <a:avLst/>
          </a:prstGeom>
          <a:noFill/>
        </p:spPr>
        <p:txBody>
          <a:bodyPr wrap="square" rtlCol="0">
            <a:spAutoFit/>
          </a:bodyPr>
          <a:lstStyle/>
          <a:p>
            <a:r>
              <a:rPr lang="en-US" dirty="0" smtClean="0"/>
              <a:t>1513: “The Prince” is written</a:t>
            </a:r>
            <a:endParaRPr lang="en-US" dirty="0"/>
          </a:p>
        </p:txBody>
      </p:sp>
      <p:cxnSp>
        <p:nvCxnSpPr>
          <p:cNvPr id="21" name="Straight Connector 20"/>
          <p:cNvCxnSpPr/>
          <p:nvPr/>
        </p:nvCxnSpPr>
        <p:spPr>
          <a:xfrm>
            <a:off x="5867400" y="3505200"/>
            <a:ext cx="0" cy="3810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400800" y="4038600"/>
            <a:ext cx="2133600" cy="1200329"/>
          </a:xfrm>
          <a:prstGeom prst="rect">
            <a:avLst/>
          </a:prstGeom>
          <a:noFill/>
        </p:spPr>
        <p:txBody>
          <a:bodyPr wrap="square" rtlCol="0">
            <a:spAutoFit/>
          </a:bodyPr>
          <a:lstStyle/>
          <a:p>
            <a:r>
              <a:rPr lang="en-US" dirty="0" smtClean="0"/>
              <a:t>1543: Copernicus: Revolutions of the Celestial Orbits is made</a:t>
            </a:r>
            <a:endParaRPr lang="en-US" dirty="0"/>
          </a:p>
        </p:txBody>
      </p:sp>
      <p:cxnSp>
        <p:nvCxnSpPr>
          <p:cNvPr id="24" name="Straight Connector 23"/>
          <p:cNvCxnSpPr/>
          <p:nvPr/>
        </p:nvCxnSpPr>
        <p:spPr>
          <a:xfrm>
            <a:off x="7772400" y="3657600"/>
            <a:ext cx="0" cy="4572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Renaissance? </a:t>
            </a:r>
            <a:endParaRPr lang="en-US" dirty="0"/>
          </a:p>
        </p:txBody>
      </p:sp>
      <p:sp>
        <p:nvSpPr>
          <p:cNvPr id="3" name="Content Placeholder 2"/>
          <p:cNvSpPr>
            <a:spLocks noGrp="1"/>
          </p:cNvSpPr>
          <p:nvPr>
            <p:ph sz="quarter" idx="1"/>
          </p:nvPr>
        </p:nvSpPr>
        <p:spPr/>
        <p:txBody>
          <a:bodyPr/>
          <a:lstStyle/>
          <a:p>
            <a:pPr>
              <a:buNone/>
            </a:pPr>
            <a:r>
              <a:rPr lang="en-US" dirty="0" smtClean="0"/>
              <a:t>The Renaissance was a time period following the Middle Ages in Europe from 1350-1600. </a:t>
            </a:r>
            <a:r>
              <a:rPr lang="en-US" i="1" dirty="0" smtClean="0"/>
              <a:t>Renaissance </a:t>
            </a:r>
            <a:r>
              <a:rPr lang="en-US" dirty="0" smtClean="0"/>
              <a:t>is French for “rebirth”. It brought back interest in literature, arts, sciences, and life. It began in Florence, Italy, and Italy was the birthplace of Renaissance. </a:t>
            </a:r>
          </a:p>
        </p:txBody>
      </p:sp>
      <p:pic>
        <p:nvPicPr>
          <p:cNvPr id="3077" name="Picture 5" descr="C:\Users\Elizabeth\AppData\Local\Microsoft\Windows\Temporary Internet Files\Content.IE5\BKJWG7GN\MC900433602[1].wmf"/>
          <p:cNvPicPr>
            <a:picLocks noChangeAspect="1" noChangeArrowheads="1"/>
          </p:cNvPicPr>
          <p:nvPr/>
        </p:nvPicPr>
        <p:blipFill>
          <a:blip r:embed="rId2" cstate="print"/>
          <a:srcRect/>
          <a:stretch>
            <a:fillRect/>
          </a:stretch>
        </p:blipFill>
        <p:spPr bwMode="auto">
          <a:xfrm>
            <a:off x="3581400" y="3581400"/>
            <a:ext cx="2057400" cy="2783094"/>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Terms	</a:t>
            </a:r>
            <a:endParaRPr lang="en-US" dirty="0"/>
          </a:p>
        </p:txBody>
      </p:sp>
      <p:sp>
        <p:nvSpPr>
          <p:cNvPr id="3" name="Content Placeholder 2"/>
          <p:cNvSpPr>
            <a:spLocks noGrp="1"/>
          </p:cNvSpPr>
          <p:nvPr>
            <p:ph sz="quarter" idx="1"/>
          </p:nvPr>
        </p:nvSpPr>
        <p:spPr>
          <a:xfrm>
            <a:off x="301752" y="1527048"/>
            <a:ext cx="8503920" cy="4568952"/>
          </a:xfrm>
        </p:spPr>
        <p:txBody>
          <a:bodyPr>
            <a:normAutofit lnSpcReduction="10000"/>
          </a:bodyPr>
          <a:lstStyle/>
          <a:p>
            <a:r>
              <a:rPr lang="en-US" sz="2400" dirty="0" smtClean="0"/>
              <a:t>Humanist- One who believes in a full, active, meaningful life on Earth.</a:t>
            </a:r>
          </a:p>
          <a:p>
            <a:r>
              <a:rPr lang="en-US" sz="2400" dirty="0" smtClean="0"/>
              <a:t>Indulgences- (In the Roman Catholic church), a pardon for sins committed during a persons lifetime. </a:t>
            </a:r>
          </a:p>
          <a:p>
            <a:r>
              <a:rPr lang="en-US" sz="2400" dirty="0" smtClean="0"/>
              <a:t>Predestination-  Calvinist belief that god long ago determined who would gain salvation. </a:t>
            </a:r>
          </a:p>
          <a:p>
            <a:r>
              <a:rPr lang="en-US" sz="2400" dirty="0" smtClean="0"/>
              <a:t>Renaissance Man- Someone with many talents</a:t>
            </a:r>
          </a:p>
          <a:p>
            <a:r>
              <a:rPr lang="en-US" sz="2400" dirty="0" smtClean="0"/>
              <a:t>Scientific Method- Careful, step-by-step process method used to confirm findings and to prove/ disapprove a hypothesis.</a:t>
            </a:r>
          </a:p>
          <a:p>
            <a:r>
              <a:rPr lang="en-US" sz="2400" dirty="0" smtClean="0"/>
              <a:t>Patron- Someone who gave financial or other support to a person, organization, cause or activity. </a:t>
            </a:r>
          </a:p>
          <a:p>
            <a:endParaRPr lang="en-US" sz="2400" dirty="0"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People</a:t>
            </a:r>
            <a:endParaRPr lang="en-US" dirty="0"/>
          </a:p>
        </p:txBody>
      </p:sp>
      <p:sp>
        <p:nvSpPr>
          <p:cNvPr id="3" name="Content Placeholder 2"/>
          <p:cNvSpPr>
            <a:spLocks noGrp="1"/>
          </p:cNvSpPr>
          <p:nvPr>
            <p:ph sz="quarter" idx="1"/>
          </p:nvPr>
        </p:nvSpPr>
        <p:spPr/>
        <p:txBody>
          <a:bodyPr>
            <a:normAutofit lnSpcReduction="10000"/>
          </a:bodyPr>
          <a:lstStyle/>
          <a:p>
            <a:r>
              <a:rPr lang="en-US" sz="2400" dirty="0" smtClean="0"/>
              <a:t>Medici Family- A strong, powerful family who came under rule in the 1400’s. They were patrons of the arts, and supported Michelangelo, and more. </a:t>
            </a:r>
          </a:p>
          <a:p>
            <a:r>
              <a:rPr lang="en-US" sz="2400" dirty="0" smtClean="0"/>
              <a:t>Niccolo Machiavelli- A famous writer who wrote “The Prince”.</a:t>
            </a:r>
          </a:p>
          <a:p>
            <a:r>
              <a:rPr lang="en-US" sz="2400" dirty="0" smtClean="0"/>
              <a:t>Galileo- Invented the thermometer, perfected the telescope, and also experimented with Gravity. </a:t>
            </a:r>
          </a:p>
          <a:p>
            <a:r>
              <a:rPr lang="en-US" sz="2400" dirty="0" smtClean="0"/>
              <a:t>Copernicus- He believed that the sun was the center of the universe, but no one believed him. Galileo also supported his theory.</a:t>
            </a:r>
          </a:p>
          <a:p>
            <a:r>
              <a:rPr lang="en-US" sz="2400" dirty="0" smtClean="0"/>
              <a:t>Johannes Kepler-  He discovered that the planets rotate in an elliptical orbit.  </a:t>
            </a:r>
            <a:endParaRPr lang="en-US" sz="2400"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How did the Medici Family influence the Renaissance?</a:t>
            </a:r>
            <a:endParaRPr lang="en-US" dirty="0"/>
          </a:p>
        </p:txBody>
      </p:sp>
      <p:sp>
        <p:nvSpPr>
          <p:cNvPr id="3" name="Content Placeholder 2"/>
          <p:cNvSpPr>
            <a:spLocks noGrp="1"/>
          </p:cNvSpPr>
          <p:nvPr>
            <p:ph sz="quarter" idx="1"/>
          </p:nvPr>
        </p:nvSpPr>
        <p:spPr/>
        <p:txBody>
          <a:bodyPr/>
          <a:lstStyle/>
          <a:p>
            <a:pPr marL="514350" indent="-514350">
              <a:buNone/>
            </a:pPr>
            <a:r>
              <a:rPr lang="en-US" dirty="0" smtClean="0"/>
              <a:t>The Medici Family influenced the Renaissance by: 1)Being Patrons. By doing this, it made people more fascinated with the Arts. </a:t>
            </a:r>
          </a:p>
          <a:p>
            <a:pPr marL="514350" indent="-514350">
              <a:buNone/>
            </a:pPr>
            <a:r>
              <a:rPr lang="en-US" dirty="0" smtClean="0"/>
              <a:t>	2) Cosimo financed many charities, which made them more popular. </a:t>
            </a:r>
          </a:p>
          <a:p>
            <a:pPr marL="514350" indent="-514350">
              <a:buNone/>
            </a:pPr>
            <a:r>
              <a:rPr lang="en-US" dirty="0" smtClean="0"/>
              <a:t>	3) They also aligned themselves with European Royalty.</a:t>
            </a:r>
          </a:p>
          <a:p>
            <a:pPr marL="514350" indent="-514350">
              <a:buNone/>
            </a:pPr>
            <a:r>
              <a:rPr lang="en-US" dirty="0" smtClean="0"/>
              <a:t>	4) They were in rule for a long time, making them wealthy.  </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Michelangelo’s work</a:t>
            </a:r>
            <a:endParaRPr lang="en-US" dirty="0"/>
          </a:p>
        </p:txBody>
      </p:sp>
      <p:pic>
        <p:nvPicPr>
          <p:cNvPr id="4" name="Content Placeholder 3" descr="david.jpg"/>
          <p:cNvPicPr>
            <a:picLocks noGrp="1" noChangeAspect="1"/>
          </p:cNvPicPr>
          <p:nvPr>
            <p:ph sz="quarter" idx="1"/>
          </p:nvPr>
        </p:nvPicPr>
        <p:blipFill>
          <a:blip r:embed="rId2" cstate="print"/>
          <a:stretch>
            <a:fillRect/>
          </a:stretch>
        </p:blipFill>
        <p:spPr>
          <a:xfrm>
            <a:off x="457200" y="1447800"/>
            <a:ext cx="3820885" cy="2514600"/>
          </a:xfrm>
        </p:spPr>
      </p:pic>
      <p:sp>
        <p:nvSpPr>
          <p:cNvPr id="6" name="Rectangle 5"/>
          <p:cNvSpPr/>
          <p:nvPr/>
        </p:nvSpPr>
        <p:spPr>
          <a:xfrm>
            <a:off x="457200" y="3048000"/>
            <a:ext cx="3810000" cy="9144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98" name="AutoShape 2" descr="data:image/jpeg;base64,/9j/4AAQSkZJRgABAQAAAQABAAD/2wCEAAkGBhQSERUUExMWFRUWGBwaGRcXFx4eGxwfGBscHhwcGhobGyYeHRwkGxocHy8iIycpLCwsGiAyNTAqNSYrLCkBCQoKDgwOGg8PGiolHyQ1LCosMC8sLDIsLCwsLywsLCwsLCwsLCwsLCwpLywsLCwsLCwsLCwsLCwsLCwsLCwsLP/AABEIAPUAzgMBIgACEQEDEQH/xAAbAAACAwEBAQAAAAAAAAAAAAAEBQIDBgABB//EADsQAAIBAgQEBAQEBQQDAQEBAAECEQMhAAQSMQVBUWETInGBBjKRobHB0fAUQlLh8RUjYoIzcpIksgf/xAAaAQADAQEBAQAAAAAAAAAAAAACAwQBAAUG/8QALhEAAgICAgAEBAYCAwAAAAAAAQIAEQMhEjEEIkFRE2Fx8DKBkaGxwdHxFFLh/9oADAMBAAIRAxEAPwDAcF4SWHiOSqXuNyCOU7Dv02nl7n/igKCmWWwuzkCD36t+4wt458StWJRbU52v5o5noO2FeXUGbkdx+7nClwcvNk/T/MbzrQnV6ru0MST3NhP4Y8emUMbnt98Gtl7BR5ZEyYk3/mv329MEUOFSheowXSwWfzP4YeXUdweMnw/OVmHlLsR/xED1Y2nHVa9eq0MWIFgEtPuO/XDLLM6po8qUwI2ubme9+fvijOcORQGRhuVKgbEblTzA59Jwg5VBoQlQ9xVUyp1w4YHoN9+04eJpAVTScAQB1A+2HXCaKmipAVSV5CLix5bTgnUBZlnpA3Ht+GCaq2YF2dCJc1w5UgqSex6YqyOcak9iYO4m2GFWS8bTAX1aIn64op0SZ8sRaWET9cQsQxNShfKPNGPD6ZVjWpcv/Ko6E/Mo/wCJ3HTDZeP1KE01CBV2gqJG433NyJ98JuHkrtIjp33GCeKUlZA/ho0eUqwkXBuNtrel+mJrtqMadLYjivxnNJLTTYyQ4LkQB0hIPv0xX/qmZPJLmN+wt8vfFJzFIqUZ1aZ/lM8+RHc/XHUM6qUUJImI2JAPO4ETqGBNndfzDUj3gWczzhtFQ0SxAsVGxJHSd/xwh44j1HTLpAb53PISfL7XJjfbD2tmNTSIi19MNJmPaOQtgbN0wDpS7Ey7Dc2jf0t2GH434nr/AHEsLlGXpU6CeQSxNydyR1PP0Fh3OIZmqY1ES0gCdv8AEcsNRkgAJGwwHxj/APOE8od2Ey+wmBt77DFDEIQvqfvcSqljfoIBmslVZdWk3uApue3yjry5e+Fpz4KgaiCu99zt5o7zjR8Lr1a9OHKKCPn8P0ANzvPthVxH4WajWWTKk7xAMzI9DBxmPJsq/pH8QNgSNOkSpZwRTIMQDLHlaTA9B0wNTyDK4YBmWfmNkBsLruYHbnhvn6DqQtIkk6VkCehA7CwOPM58NVHpHznxDDNc6ROwA5tH764r7q+5lgi/aLHqJTlWPmXUQQfLfp6WsduuK8s0KqgHVBN4UeZja+0CN8WZXgWkMSG1KpKmOY/AztiNdDoEIBEkydWo9SbfTlJwzmp1dzvhe8rp/Elaiw82tAY07gHs0/2tyxrMnmqWZpiorAMT5iEBNuTL/V3G/uDjFtlfEu0gfWcU0sxUyzE0XjVYyARbsRE/rjsmBcg1owQeJhGY4GqibAH/ALYHfLCnFpLCQOUTBBi82/xh/wASpgGFdlEDYWk8y2E9cs2iJJFh1LMRsbGbT7jDVY9ExQasfznZLLK9YTYsZjTJ67A29Z5jDoZ2koambh3khRcG25G0HoBgTKcFZADrQM58x8QWHILpB9T6DDXIfDLCsrawUW4AkXG2onfEubIhO2jcauBJrnaVESy35ACQZ5elsRoZZG01XACywKGIk7HTyvJvcz2GE3xBRcVy7WkwCDYCLAe1z1wb8OvULBY8o3kSpggH3gn9i2JjCgODswmYnyxzXzDBdKeTSPNawtNvUYlQyLvCF55REwb2+mL87w8ytSNaRpYTuOXYkfcfevL5PxWApsVueto5Gbixn3xP4hsgNMTDw8K0IPnfh7wQxdyFCypBsTN17G/3x6eGGNdIFkgRJEk8wwPPtywRQzaUnWnUqsdchgRK7QJ3+UxvyvywPnOGVzUgoShlQyrrBG4MxO53OBVmsGayiXZ7h0LqU6mHIR/fp9sVZDMtzBJ1QRBtYkGQRcxH5Xxo8sispU2fSGNtiRFyLSMZSpUei+oVCpJ8x5EdCDYjFfiVHlYev8/vJ8Y7HtNFw/hSuzRRCteSZE3g3DzsZ9MXZHguqkAVWxMr5jB7jWBOGPw98XIKYLeHq0nyhgDv0mQIExj3JfFFIJDwbsbmbajBPWYmcSb9z+8fQmd4lwhafy01AYiSgMgRM/MdjgPg9EaSwg3sef77Yj8T/EletUanROmjMDRHm23O5HLpGDcjTYURIUACNvXpv74oxkp5juLam0Jbm/INTQVClo62j88Lc8r1ChqVFAIUFVMbRrAkeYgkwbThnmsmHpvqEyoid9xYDmSOXbHtKwVdIUkDSb29Abi3ScC+Q5G5Ae0YqcVqJspw8AVg7kU6btpInZwG0wO5me+DcvnaLeHSZ3a8gsIG1wOtyP74Pz9MBwtIgyRqB7ADpzAjnvhTl+CPWMKQt2h4tqWIXuf74XlFOVP3841drcO4xlTSUKB5CQTUg7bTaPNBPOO2AOG8WRR4ctpJbSYud9/pvvgw8VY6kqkilOkLBMEgSsjmDIHphTxnLVSQ4UKqjy0w1lHWQCNu/PBq7A1cEIp0ZdmaqsGBlOpBufyjCLN09ip1AbyBy/PF3juD5mVdViJ3/uMEUdBBiDHOZE/23waKwO4WTJiVTRP01AfGUiCMKuI5dVI0qTPrhpmOF1D8hEdTI+kDC3N5GsDEOB/7X+5EYrVlvuQqpq4xGfp1f9uoxUQL6jpPqFIt6/3wzTgBQo2tgsBl2v6R/nGc4dwV6jNPzRqHOYnbblhqc1Uy0LS1FVAEMo06uenUJNo/YOAyAHyIdzlQjzEahefoMGhCo0gQRYDuT22mYxo+GoWAYP4kDkpHPlPK2+MlU4/XI+VQvdFuZi9uhxbw/wCJWWAwUi11kD7Ha/bE74SV1Uaj0dzQcU4drDB4BYagDGkxIg953jrjzJ/Dy0qJUhqZcGSRIkiNxcGI+mKanxChXy0qYCnfYSekRuOY5YIy3HwFA0lZMHS5K9YvMWwmmA4xprvqQ4RRqI4Qg+HMHmpHIxEjbGnbglHyvSYKwOryczEXXYzEHnYYX8KzAqM0SOYB27xG3Lfrg+tUN7gDnHTtO+KuDFdjX5RQK++4t4hkEWoXCeYj5IlZ6kg7c4x2WVCEkanYwyss7byIhQNwRE2xKnxomRFzteOXI4G/11wJNMAQT5pmFIEEdZPLoeVyOA40a7/Xc3IrMI0zbaUMeQcz0xn62XpMYNQEm4j8upwXlqvjyahkm430odxYdsLcxw9t2AtJ9YMHA5vFjK3XXvNTBxE8q8HUeYEk/wDqeVt8CtTSSDIiALH98j9MHZbOFEheX0+2KQguTqvvBiR0GFfGv2gnD6i4Vw7OUqZnnsVi0emNDlq+Wqny1BPTVpPexi2MfW4YurUjSIkgGWjnIGC6mW0gKV2PWRptPqcPXxNCiARM+CfTU1Nfg7IRo+52wu/0Mly71Ji4VeXQTjzh3Hq5jUZIG0C9/wAeQxHNcc8N7jUrDyxY7Tf64pX/AIzW4/1BPxQADK0VSzMxhjYXmPv+OPctw4IC1MsIM76gSOo536RiVDiiMNZsw7X/AEx7Q4tR06C7LG0CYvAFt/fEjIrMaYR6lgBqLnyYq1mIIUMpMAmLgm/cNP1GPeFt4yFDp2hgSZkQdQPMXiLfqfm6CsVelUQAAAhzElSettpwsr0a6BgECK2zGooA/wDljP3OEZEdddwlIJuI+McOVtCj5mY3uWIXae8ACRivh+RInWIO17bE39eXth5QoLTHiGoGfrEIPSSCfXA2e4wRqf8A8jQAAq+W8c7yY9Pvhy8yoWKIAPKVLw87yfWcCZo0tqlWD2N8V8Xr1qiagSf+IjeLgAb88CUOEeIxUKx0i5HIyRBn0n64aqIByJgsHbqW5PxafmUlo8oGknUBcXHK0+18S/jmquAbGQbem45RH44c5ilpoDUkMH0R1gMDcG1rjHnwzwdNRqvbSV06mtFyW77bdjhPxVILkb6hBGsAHUKrcLULqMKwpkkwWk2AtyP79M9k+EnzTYCdQ9Y278/bGnz/ABdmokK7GbTIi9256u2EeazxZgWm5IJiJmACQOeFYncgiNfiDBzRBcAKQJEQD+MHvyxq+H/DBZNbAJ0ty79+/fC74T4DVrEHUYDlWvcCOXS8WOPoWYpKtIrqB0qOY2Uc79vfHo4vD8hyfofvJmyk6EylKg9MQpSxhmHeLeZhJ9PSMFcVyUqSqMwIBJ1LAVTLCCZE2/tJx5xhpQKApkB+kgiwEbQR6484YVKlKqvV1GQpJjbcgLc+pGPNZuTaOvz/APZYo4ipm1zf/jIKgK3zG0ajN4mB9Yx3FM2tRopKCwIJqGRyMws7GPww6+IeDUmVRSAptDSBIB0GxI3nnq3/ACQDJlFQk3aYG/ymD73xtKKP37wPiEAgxhwLLs6agBqkjew74ZngDBPO3kGwAiW9eZOLfhCmdOnSIViSOR5mT0wV/rLJXBzS32WAIQf8ORBteZ/AnmOPGoIFsd/SDjLZOzQlOU4HSqQrOq1DfQrib32jeL4B43wirl1uJUT5h3EXEWwa1RECVArMy1maQv8AKDAJNhtJItJMTbDwcfTM0SdJlW0mRyET16j64BWGUgMB9R/cM2gPEzEcDyQYEbFd5MSJ2Hfb64Mz2WohnY1NRbZQbbWlo3nBjUjRLBgGF7naOVvueVsLcvwxmLtIhbAnYne1tgJ7YQ4bmQdGUKwCiqMUrmWQEATFgdtN9yByvt3w5r1addEckKYErF5/MfrjylwmYmdLBjewMGAJPa+Ipwt0XU6nwzOhhEzNiwFwDf7Ypw5eNqR3JsqXR9orGZIkja4GoARfla5x4KzAaioPmMg731aQPYfXbF2km20cokE9fz2xJX11FDEaSQAY25E7cx+GF2PabdQVQJJDEN/TsRb8pxS9WtDfKecsgBv1IA2/c40vEuGt4iKisKaWElW829h3O88iemF1ImqamudRYhQJmBOr15euCXJQJEPh0CILlci9ZEDsbzPlIMcjtAvGw54O4DwymrOCp8VJJDXHlMeW0SRznnyG93w7niq6WDwBaHIAi8GevTB+YceFVeF1VKmiRNxpU21QTdo7+0YBsrmxMVAsS1KAO+p5k+UlraZ0NcxcExEehxXw7JF5GkyZYgGDvubbea3v72ZWo2XfzwDO03g7x3t+PtoaWWTMeakfDIsSDBPY2PbAl2GhNAB3M/Up+KimoxjUIA7qYNucgjB+WpBKLooaXAA2AW5vJMk7zvhXwdBpBcsQtQAiDaYiWna+2GeeBLDTpJgTcWubxYbRgX8p4wF3Zk8zk0ev5lBDqpvsWgi0egOM9muGeYsDp1MYUDa/I9saSjUSRULSANKg7kgwI5TuZ2uMdVyKrTLOAGYkLqMtvO34X5DBjJxAgtjLE1C/h7JJl8sSPNUqjcEyCQfN5vy7dcBUEZHcHyioJMWm0zttyNvthpTpItOi9UjSwhb2Fzdp53j3vti/h9NP4lpWQFkk3tEWHrgszksF6r+4WNBUCHD69SmAGSAwgx5gJjkLAi++K81nBliAq+ZAdRXYhjPS9rXIi+HYrH+H1BbVHJEWADGACJm1vfCzP52appqQSEYnsIgg+8fXCORG40oCKi4Z4OwCCW2UHvaD0gEwcQzHBwplyQwTxBpujDa3MG49cD8Jy/nS4nVuPph1xjiNCpCqrNVRVSQYEC+3ywTjS1E1EogK2YXwHhuik5UmSBAtAjc8j/N9sVHiA0NTqqpBJvaQR5iCAIuoYyOncHFmUeoo1bCSF03mN/UctuRwJXzHiuQEhh5j3m0j2tHfDcgDEKYxFpeQjTNZErSQyAv2a156WtOFmTC06TKArvrLAJqgagAQxssW5z+GNFmcwjgowJYjSAqnn0G3vsOuEWb4YaLsxade6xEAnsTJv9sAqMpsTWIM94rS1MoJnkEtHqduwk9Z5YXUcytOoz/OBMolt+Q6kEjBdQaqjeYJOhZ/mNzIA9TF8Sz+UqgJSo0zCt88bzBLE7Ty9sM8RmD5Cw9YOPGVUSzM8QUBVebJ8q3IhhaeoA7bHEOIl3qeFRBRTEncEcrRyv8AU4lTzaKFWpTU6TEGEIuQdjG4j298Wji1JSwprpeNjqMAESZnrA9YxPyMoKC4p4zUTLEKIcMCHEfLaAQR9YOF3lGglSxYBVUCy8gxKnl1t154H4svmYSXJ3JEfj+74K4JU1rBW67f5w9LdauRvQe6lvHSzU9akFUg3Gx2gkHf9cLuH5YsmpWg8r7RcR0vhjx6rKIi/Kl3i0sw1fYEfXtgHIUpUapAusDncn9MZh/BuHmbzR/kcgqUQ1RdTldQE6QNJnUSIJJY29u2A8ySyUnLiAx0oo2uTqveZE36YYcYUEmW0q0S07jkIt8sE++DPinJqq02CgJp8wW2xG3sThBJO47jWpls5kBAk6nb5iep5D0nAs11dgisR1EkHlZgsHGnz+SUSdIAgEP16CTzED2OEPGOD1aulhUqOCLyYg9AF5Rg8bDpv3gsp3Ua1F0I+pflAPaTYR7/AJ4p4dwsuS7ELrmAJ5fzEkHSoA95i2DOJcOq1KJCLKmDAPm53AJuIO1sD5bLulEUwhGo+aoLFgDZT0iSf2cAqUDBLbg/DUEgCHA1c4kgmL7xsf8AGNF/G0ajrTZAXYHlYSDI6TAxkstRMGLX+wBGGWT4fUTS8aTqFz+Q6RPTHMVuCjNdDqNaeS8TK0EeZBELM21tv/1g4pej4NQKp060t0YqvW8Ht1w8dVVHdACRYGASARqB+pI+mAOKU/8A81BwBKN5uswZB9WAxVnHTD2/oCEmgROzraKa7lhAUAm5AsfUnrgDIcEKV3asYC0tTiZs3UxbY4ZcazwoCgQNV0PWfMAfe5Pti34vzEHQQsuq6iQIgEiD1AJG/U4nUa3DbvURfDvhWLx1jc369htjziWV05lxogBVIAPIiPbdvpgU0TRrUxEpqgjrMc+cBhE9MaXjZANJ1GmRpPtMD2xxWrgL+GvaG5d18utSFIAUreNrWv7YoqcGpjMKysWJI1Wj5iIDD6G0ffEspmCtgDftcfsYPzGXIlafz6ZLcg0gxI5z+7Y+q8QqNjv0qx9+k8vEWD189wCtTZs2yqwATSWMCSOn0n++KeMtrzpQ9AR2AE/iRj3gnDapelVuQzEmYG836n9xi/MBlapXcQrkFdj5QQATzWQR9DjwU7Ut+c9BuiBAOJJTX/cM6plSoG/pPPb3x5w7irAAuwFNVJ1GAS28Eb8yZG5AwbnsjqjW14kKbG53wi4pTXVTQIF1NMzygHreQQcTZchfIXUV3H4/IoFyjJcRlKzEzIZrjmx/vbFfw1Q1a2MnyGDzUajEH2+wwJXpmnUqUiDJiI72v6gjDXgBFNaynbw7+gnl180e2FAaMaz8qsfKC5vKly5UX0kSZJPptij4UpAmTyFrRzw24dl6ni6mQqpUfYW+2KeFUfDqrGwapbbm3LDcClTTSbMQaYD5RdnMtNVyICnkOwHtvIw04Rwm+s3n5ehPYdI+uNC3BlNMkrrDGSosbX3JvcRhRXLvmRqlVUqBTBAsT6/XthgxN191CtQbP2YLxqkxAU21MFvEXMWn15cp9ieJK9alCnyUhpvzIsSe5/D1wStHXVaowNTwidNMRC23jmRimnVZpvppEfKDBM3JJ367H3xKRxHcf+IxTQZqqoAWaoCACflE/wBXeZ+mNNlsgKa+c3YkkgkgnlHONIGB0UwFUqJ5gdug2iMUcVzQVFUMwA9eXLHAgWTD4UBAcpxoXaCNMAAmRa0GDe1hizMM00w7EGoWYjaAQFHfkR7HAPAOAmuylSBMXggdvX/GHWZ4PNSoajEOAFQg8wvflIJ98UUdGRA2pB7kKNCKT6Y1U7kEctwR7A9cCcN4i1XyRq1XDHrGGw4dpSuwYa2RZMWsDMetsLeAU/OT/QJH/b8t/rhDhbMNeXJQIU9apSeG06WiRfkLGcXZliy6LaQNVzEsZj6CDHfEeHUDXrAEgqDJnoI/x74aV+CM/mXykGyzIIG3+capyOljY3K3TGjgN36xDxjXVWmsQU2uCSTYekn7Rir4op1GqUywu9MAqL/KZMnnfGjo8DLA6h5yRGnlGPc5wpmrSd0HtcNq95j74NMTUL9Yh2UNrcxlZGAVTq+YQTPURE9I+2NRxOkrfwqFiA3nJibmAJ6XOPX4Z4jaCCTMjlsO+2GWZZaYUQGIQIViTABkb25etsGcdKYsm2i6gsVIuXsYWBA5ES3ONr7HDXh+W8MOdLMGck9RP8pG4EfjhNTdRULoDPIjn1AJw74NnS8f1jf+l1Ex6ETfocNwZOVKx1Myrx2IbSz9HaAAIvzHTtgDO5dayOEsoQjVAM2Nu4G/0w7qZdHCkgEcifuP7dse1VADAbRtH5Y9FsFjfUjGQA6mLyfCTSSq0lnKx52kgRy36nGVzuXJqgMTqjzTa4jb2jG/4gytU8KxJaATuIE3PQTtzwq4j8MqmmozF0BMxYgmB7iwx4tEfSWmjMxxzK1Gqa/DfYAkCdMbkxP3xb/AAU6twdWm88gb39DjTZhvDCsD5XMEn7SDj2jwWn4TAHUTJmwAnkBy6+2GHHY1CBFk+8pzhJolhfSsncERcxHPphJlqBCrUOxaQ3MFjI1DkRz/AM40OYz1NAQilyoliTpFt4MGelhgGlRXMU3RLM1woYCSTJsYnzTf6dzZwDqYychuEZXidRIDAFW8uodSY6x7Ys4vwtWcMs60Cs8G0XjfnHS+AOB5SsDodWQK9i20kciTB8wBtvPPF44porVS3mJMERy5b8x3wBzELv6ftG48PxOvrKeH5s0szpg6SpDloG5kFSN4kn0nphpw7IsC1NhCibkcj0/HCnMUqZ01lqMoVv6Abg7WPtMHDBWViAXYqYZpIAEgmNQ+kzyOFoOQAImt5SanuaySZdKjKSWKwvqd/vGMxkXdXJcSxUb9rHf2xsH4hRchVgsASN+Vt/cWxkeMcW8OodJVjJG0x2+2NyY/+sz4vq08+FvinwKVFaiJpYMVImRpOx67xIxrafEadbSXZFDCYLCd+mMFn+FuEprpsq+Ux5iOZ79eXvifDg1FWrFJUkAEncDpz9+2DbKeOt/f+JPjUFqM3goAhghkEHa/cA8x+mF44M9JqjFTobeAZjc/S+K/h2u1eozmoaQGmAuxmd53ss40eczXhAbMG3FgL9bYIYxlWzC5FGFekUZXJhSWXzIRY81v/MOhwdrIH54XvUpt8gIBIJje0wN7bz7Dlgs1QeQAjnh+DEeIEHJmBYkwihnyLgj1jHrcVMGRczf1wnzVYICZ/Z9cCjiMCSNUGTyPLbt2wT0rcbiwbHIiOqDktqtPWcHvk9YGswZEERP3wry1UKoIgzcH8owZl86wM2wxfDsyQWzC9QWnlqAqmnUQn+VSJ/mJ3jbfHDKeHmCKKk6Bt0ncbbe3IYlmq2msWHqI5m33thvlKwWtUIYf7gUiee8+++JUUBqHvNLswMty2eEldphgDaCdx9ZPv64JqodSHlN49Jvhfnqg8RDteZ/fL9cQ4lUqtRJpmCL+vcHri74lYiDFcPMJHJcINTMVmJtq/v8Av0wTmuF6EYUyJM2a4vvfcYt4YfCpgE3G5PM8zjx8xqDTsdsTjGoXfcZbcvlMlnKRgqVEeaD1KAcuXy2PbEctk20AXBJEmYgH7T9d8H5xh4jBiZiSo7IQJ+o95xbwzNhpDCBaAO3P1wvFjsExpboGCZ/JLRQecBiulQwmJM8ri45bYWZJVqVBVWGEnxEB8yTdiDI5398HcR4frzRm4VQ2k9LzA6WwrzeQXxCUAkfLAidQv9PzxOR5owHUv+JaK03TRVdpg+GxkpFwZ3EkbG+/pgfJZYeXVdmuATCgbksQJnsMT4lwJlgkTYljuSfvOJZWlqCMIsIPbbCM4o7j8WRkVqjA0KXhNFMgAxJYlYgGYB/Q7YC4bVarRqrpUQ0I3Ukc5YmbYaZGqGLq0BYkj6SenQf4wBkMxTNlF2IlSCQADYkAQTB39MPxuQLFdV+upMDzPn94t4plAheq8wIAFNiDyEzNoBmP1wnqeCSSq1Xn+rYR3A3/AExLjXEQWqKpYrM+bc3G31jbbAvCuIqAS+qF8ggx3nfGYMRbu4zPkCmwBNLV4mnh0VYEOaUlQTIIiFMbGxv2OE1OjWqwHWBTSwtzb5ton9T3w2yuaYVFaAQEAEdIkn1v9sGZjioMQtzby7/l++WD4g7k/Ig9wN8v4FGVeTaZO5Ewo+psAJ9sQ4jm6vhIDTYs42vaI1WvAvvym8YnR4kKjSN0NxFx0kXg/wB8G8LpqBUZmLVHVqYDGdIJiO0tEnnhmMXY/Scx6qXUeB1EPnqLoiQRMyd1gH74h/qunUmktEeaeU9O98NM1lzeprimLtsdreU/T/OE+bzyOtVVqAKxQCbsF59IA354o8SxDfDTUTiGuRlmUzCZhiFEabkEbd553tywxp8PU28MH1H9r4Gy+nR5G8oiLWtaT7fXBWXzawQJN58vtvjhhN0NxgyL20KbhwsAAABsO97fXFFegEMapn9xgevxdKd2eJ5z+Ppi+hVWpcmR2vy9sVeHVgSP7iszKdySoWjrNj3G2CcxUZ9HygrNwd53sMDDOCPLb8fScSNWBacPbwituKXxBEtpusnUb9sXU8+QI07bT9drYEUrG2II4wweHQCoDZmJuEZlXeCWCjfyjf1vgarQeR5h64J1wogT/jAGarEt7b9O2FN4RAfWNXxDVqe5oQ7vIJZB7EEE/h98U5amzBWBA56iRAVd55x19cGZJQRMEnT2m3rbAGZgKREEt5tUXBO9yBAmY7YjbEUxmvUx4cFx9JWuYZ65qKy6wttVvLJgifUyDGCq1LyyaJZtz4ZWNR3PnI+2M7niPHGmFB0rqvuTbbqbXwxbhLVBDVHMbDYDvfCseB8vQhPlVO5bmKoAAaUn/lttvB3np0xHJ5iFgCXJ3/q5DtiK8IRDPzEczsevfHZjwQvm+beQs78gT+uDy+BZU5OQPqfsTsfigTxFww8JcEsQDqEND2gja67ffA+TyukmFAa4EERyuTJJP6WwBX4giId9VrnyyPSYB9frinI8UgkKwETJZgBA5npGIkVNFZQdagfFfh2q+oAiQS2omB5gBBnnKA264R1uCVVkAiZ5DUPtcY0+c4mWsSdBiWGwBuIm5kXwdwzOKF/2wI6gz+ODB6ESyhoBwvj66QTMysLA0k1DAFrfN6TG2CjmC1ZGJvKmFB6SZa0nTNo+2M5mAviolMA6IZiL+aZUAi/L9xh1wSugaHPmExfbuBgPiNSge9/xUVQJN/SUcXy65dUopq1PUTVHzmTZdVhMEgR0E4IXi7UqYRWEKxU0yJVACZvMMew58zhXm+J6c6WgtU/k5hRF4X+o9doPLfCyjmWV2YtpRyWZSJ7i8c5wzrHY7P8AH3+UWWp69J9DroMzSUM8ygJUGZYgn0F9J9JiN8JuJZRKINBFLVagSXm92AAjksj3wFwnjtQ0CFchhV1TMCIQKD/xJn2wVl6Yep/EvAYkSvWFCkgTJ2sNrCZxQSgQgfi/r1gBizA+kCq06tFtCsSFE7WBJMz7ifocG8DDeGdQszE+9hflNvthxmHApEotzaTMFVmJJF/TCehnIUqQdIvcjeYi2+3v74mxPxP0lORbk85lhUfwgwRn5lSSAoJN4sCByPXA3wnxciqaTEsjyFN7ETzJ2IF/bvgrhnmq1H1KAU+duReAN+XbvjshlUFTWkaF8tOd94Zj3Jn29bHiyEZuQ94DpaVGdNiDvgyiSxAtfscU5amJ2sP0748PEmRtCgAGZN5Fj+f549tvELjW2kIxk9RtSywMgsth1vI5euI0qIKkkqo/qMfn/nCMqQ7Eu0U6bOxAF9wqkHa6nl164ln89pytN2hWaWjciOXQfNN8Q/8APaia3KBg3uHV82qnTrU7kQZ252wOAd4PfAXC8uKdJPEpk1nJu38omVWf5bXj1w6z9OoKeoGw5C89u3qDh48SAt5O/YCBwLfh6gnCqvna+ym0/u+CiwI8wU85i/3wHQzdKmzDTEz57/zHna1zgfN55lLDTDWHsrT6GRhi50CEjdQShvct4vlTUaEWVemwJC/KU/lna5Jt3+teUY08vTF5YsCzfNGqwJJ6Ec+WI1cozszJUKIQaixtqG83j984wo4Xm3ajJaV1kDcxYH8CP2ceZ4VyrMflK84BoVGVUEDc7E8voDOB6zhagWTJt1IaLfQxPTFXFM25pnSsqPmMewO/KfvhRka7PXJqf+TSWURA1ACJ6CB9sT5WblbG6hoFvUN4zQGpWIuZJMwAuygLuL/hhRWoizNMsZAB5k3M97/XBTU3arDMXLXJXa3STFugwe+Y82lZVgAAmxIAmfNYG5ME3AHXE6g3cqGSv4gVPhv+0xqmLAiZABJPmJ+UsUERygT2K+D6qs9UBQVsV19NvrbEWyT1KB8YBdLatQM8vmj0Mc7TywiXirZVXWCWLiHBsVgxHK8z7fRykm67kzCiPaMMvwxdBq0XDAKNSjcA3m3QC4xblwlQKragAxedjIBABtteelj2wg8bQrUgCo1XnfvP2sbfWxPB6reZgT5RIE85WB95jscFxF2Yi/QRhmqN1ZbAKVJNzClbiI/qI98U1mq+ENaeQEQ2gAxyEj02w84mV8PSqiKdNiyiB8zRM9tJP0wnqqf4ISST4l+4gwfYQLfnjihSh9f5qcWs/lIUaJCuB0WwG5TVt1sSMO8llmMBEBI3HMDvMAHtvizheXV6dRls5cBS1oGnUQP/AKiR07YvygqUlIWE6k3JO0zisYXWm7igVJIk83TZKCs6gGYEzIvabwvLphY+R0udTwohrXnUTERykHDDN8UqFHGsOxKnSf8AiRO1r2t2OM/mM2NRpg/7egiCZgWZRPODHfEjY6Yk+soOQVNFk66sEWl8qgE7AmCY35Ynw7hzGiGaBLEnvBG19oj74yWSzahZ1RPliDaIiOpPmJ23xrfhdHeir6mZACADPU8uQA29sPwYjkehAfKANw7MowpkqxsCbcwBhIUfylrqXUKosGBmLg9eu98N+K5KrVKohimSNYG8AySTGwGw5nAmYyGipRRNY0EBgZ53nWBAA1QYGO8WpL30Br8/lGYiox16mAZvPl3YK5jUA1hfSbEmAxi9iYnlhhxqprpUkpjUQzPAmbtKi1xE8umEvFcyuquFUakqTPKIjad9UmcF8FdoLtbSqnkDEXgzC/MB/wBcLICqD8opSSxBh7ZFnQFjUAAszKZDHeNRBYHqcHZHOuaZpKZ1CCzREHoJMGO/9guE8UNWmDqJIJFQtv08psDyMf4wNxVaiEEaJZfIB2g3BsNybztjLjuhc5kUVNNSYuTHba4739u+HFZQGpU2ZqgKFg5ImL2kAWgb4F4fXK1V1NL1FPoTv5Sf+I/SxxDjmXL1Epqx8iamBNgsifeD+GK8ePjhLCJdrYCQoVpUaRNPwyR5hdmPPnPLCnh6eHIJ2sVHW159BiOcWmjOKiquokKQ23TyxEd974RUuPMJR/KB/SAN4vPPfniPGDeo526ubKppSmCW+ZwLRsL/AIgYSZTPJ47NGq50sd9rel/2MG552C06bGCP9w9PMfLNuk4oyxXxlMCEM9gBeSd55TjChdyR63+k3kAB8pGvxhQ2tRDBtRDbgxpMW2Kzzt72SNlpJvGnSSxEyCgIABIBIBH0jHvxXmEZyy/zNJg2jqByvbracEcAqJ/DGrUaDTOkCJI3Exub40Y/hixBZ+ZqM8rnIOoglQsmB5TNhAtA/fLGd4hxQHVqphlZ9SyYAiRAv1nD+hnCddKUSwEx5RzvvBvttP0wm4jlRam4KqLgGT9CN5mZxpCcrPymHkV7jniVIIjaV0l9TTuSx3/xjN5dNBifMxAA5G8gknkexx9EbLh00OQ0zeLje/5e+MJmOHuMyoMkBwAOpU2A/e04s8Ri4uD6GQ421NWtZFqEu8FgBp3jbczYRy7zgE8MNV2o6glGi3mabk1DqI6TIgTtE9iZm+CydwDAneNhzIgD3xw4M7QLEdrX2kmLmBuZxW2Dkfw/f+4v4hhfFs0aa7BEQW09yeZ3mZ+uENfiLBw03LbbcoPfvGLuLaqSojXN9N5gERsBc8h6nphPm7sqgaitrC7MReOvYevXEvisrFwq+n8xuMasxvlM/KsxPnDGLWi23bAWaQuzgQCFDR2J80W7DGiocFVcrTZlKMUUkabyRJF7i88sIOLaQviUzuShOxEkBhy2AIjvjM+PQvsTlY79oJSyQVln5Q6hgbje8j743tKpoRVBtJP4WxhqFFqzeQeZgamjrBIgXiYAOH+ezpIp7hhOoEXU8xynncb2w3wmX4atcF15EVHBzRV9Stv3sY5YXcU4gH2V5DXlrFWHraDfY4hWzJaJA52gx9NrYCzJsFUEN9iL9ed8I8Qxc3ceh4ioKMgaZLH5lIsNijfzfXf0wRk6zCoptsViLENAIPYWPtjv9PqqWi+pQDBmwPTriggrOpiD+E9e2EjqjOLbsRhU4tTRNJgqgAVesd47GT3xSnFBWzNNqhAGoHzWEC+m/WAPc4Hy2SQsuo7TCkGD02xbT4fTDSyllJ6GF3sBF/fC7IYalKceJJM3tSjYE6Qo2Mbd5naJ5YTZ/wCI6RAUqwDCNflFu0nnAN4wjr8QKAqruKWkqBJNztczaJthQukwFZmUiJgzAEtYja0AYvyeLNDiJKMQuUcXoP4rkS4Ozb/cE323/ving/BQ7aqoYKY/lJkX68pgc+eGOV4cEGpidLHa8j1mDtfDutRXSjX0BYEnB4PDAjkf0ismQ3qLM1UDeYq3m0i//FQOm8CffF1PLGnTIe5bZSbx354uYDSJGu83vPLcdoH646rRNQydz6fsYbj8MMZLEzGyl9VEA4AldheG2tsLH7W++KMgfCr1aLkBjspBIYgb9wSJvvPrjRZV1RW1FhB5b3HOL4W8UyVN4c1TMc917qdwe2AfCnGarsDB34WtI62qg7yWbmxLG3W5GJN4VRFY1QYEL8wEAnqu9x9MSPEQEXQJN5JQHV2axJvecKcxxMgltDU2MSqg6Tb5osJJPL88Q5UN6liFTNR8JRUqFb2HmJtG0bzuP3bDni3wwxcvTGqwtz5XH0xhjm6XgotMyS0vuDYQWJIje1552x9B+GPjLL/w1P8AiHZaqqQ3lcghWKqSQpHmUA+uKUKMvB/1kXrqG0eG/Kb69IBkk3gTbrg5OFmLlmP/AKn9cJuLfEq1SyJUAFPziCQWiOW9p6csM/g34k8Qv4lVQRcBjuSTJ7bbfbbFK+JHLiJvwtXKeKfBzVgCkK8wWIOoABoCjaZO/wDbBWS+HaVEAKgBXYwCZPc7b41tCvIkkEHmMZLi3x21DNmk1FTSX52BOoCCQwERHKN8YzKp5EbM4Keoo+K+IaWp0xq+UsdP/sBPeCVt/wAsYrMhgVBUmnUcyTv1JgCy3mCSbHljYfFvFKWZ8NkBKMrKXH8psVNvl23PbGUz9MjKMpOoo4IJ5hbW/wCpnHm525ZCTKl0tRp8M5IioXCkr4YAciBEkkiepgD054prk1KrNp52A7euBPg/jT0LV0qPlqjaQ3zBGUgGFJsIN1tyIm8/S04UqyBTWL7W/TFSgMtRTJWx1MdQyrMJMje377YnWykRDEnkCN/tjY0qIAgCOnecefww0SQJG88sPCoBFkGYV8qVMkR1gkX+v2xYKErcyeRJmJxoa2XkGY3xTVy48Oy8xEW3MRgOKe0KmgC8OsSJJG2n+8YS08+seVnsYK26TsD0ON0OHMFlWC6Vk9CR16DHy/PZgNVbQkamhVAvewA9dgO+F5XC0AJwEeV6TMgMGREW2ncxhPxPItTcARqJ8o/qNtIEcybfTH1X4coxSTXdhALRcxacZz4349k0q0wtNWqU6kmAum8qyOe43gGI7YB8YIuHH1fglRUEAAADYGdv6jJPTfCnjHDiCNKE2A1BZ+83t1xVR/8A9ToGmgqJVDkgMFIIWZMgkjVsBAvfpgzgXxPSzgbwiDpE6CYcDaSCduXMYrfNzFCAuMAxBUQj5rMLXtA9Dg12UWNQR9/0xH4lKl9NPww4Et5l1AbklQZMC8emM3W+IaiBD4wfVsnhrEbai8QbXtB9ZxG2RhYjlUCNHp6pIafXCjiOXIOwPfbl2wHm/iqbg0xEEhYmb+pF42tvgLNZo1lLIyiLzIgGNzHP3xPWQm2MJinQltXiWkQfp++WAa2bZj27W/DEamdLU9RUGbA67zEkgReO9vtioZG0tI9D6n9MEwr8Rhol6AlPA89oYeJp0FSDImNXqPmg4K4rxxmgo0ABYgAAgC3K4m8H88IsnUlo1QpEm0x6ThxmqjPWC0x5VUEgL13JXl0tO3PFDoA91IQTVCFHNpVQsyvI6bne4mOwm8emLsoygEwNTf8AJjBMTZe83xXlc0XXUBNiANwCT+/rhnTZAP8AlICExEz/ADHErMV1UMUYXwT4vzeXjTWBB/lYMy/Q7exGLuLcV/iapd5D1OQkAQoERO0CY9ML6mV/2wxJU3joxIICnpc4XVMzTGqQxYNY20wAB1nacYGZhCFL3DUzoRiEhkKwRMggzqVj0/PB+d4hTKgaoaDpDS0jaDHY7n8sJsnmFtEB15HYnp6HFmczOlfHiGHkIB6/KeYi/frjCCxAhA8Y2+HeJvlKrFIei9NQ0xBYwwMdgCNv5hjU5f4qr1JKsiqdoWT7lp/DHzvL8a0gpAYhpMHaxFz3BP8A9YMo8eWNC2P3uJ+wtgm+LVAzBxE2dD4jzCkJqDAfzKt/+0yJnFGf4vmN6Zc323H/AGDmL9sLP9QCABFI7/qeuKV4pJOpwI6wf1xP8RybswtdTRcP+ItS6a6aHmJVG0kQLyswfthrk6yVo8NgyyZ08iIgNzG5MHoMfPjVp6rlN/6RPrMYM4VnfArB0exjUv8AWpmR+YINj7jFSZTfmmXNPxr4vTwqiU1LebQzTHO8DcgxF4xlhlxRzVA/MDDnuQDqA9LEf5xHjAWhV0gEIxWqjbgruCOfMgjqMWcQ4pTqeEyOutKobuFNjvy8otvv7rZmLeaNoR1xLi1SnSYJUK1CBpBYarvBi3LYfXljHrmlLEOxKruBcMbjzDne+98W8VrM+YqNTJ0M0hj3AA3NtueKMrl9VbwioQMsa9lBAt5tuW5PPHCyNwWIuhBq2ZWoZ0QPQAHbcC07mJxfkqlal/uUjp1AL5bEq5gxEXj6WwFl6OkkMCY1HTMAkbQRuIBuOmI5zjNRmVtI0oQFC9ttyZNvvhoBuhANVuFUOHAE6tYVmCwIspUySCJ5kb8x3xSMwBU8OrBpgaQxhSoUAArpHzAAeuDslxNa005gkTb+qSZF53O3pfCjjHDiHDTqBA1XEqQBvzidsYpJbi0YdDksvyGYo01fQKbwUCmogDEFmBLcyYIiOgt1jxfO0CSiKqkQDoTTNwT5udpiZ9cUcKdQaw0+Q0TLHkQRHa5/L1wPSrAhhALMgLKQIlYv1EMSPrhwXzXuZeoJmM8Smp0UhG0Wt/SwEg72bbkcPWzlI00YFEQiFkgbWg9xz7zjMmoXRl0nVrLk8jYCNhBED74vpZVvDVZVplhBkiYBHa/LDMmEMBZqpuPKyk1A8u4Ukwegtb0+mDuH8UKlmPQ+5CkKLD+ozOI1MxTKg+EAOXX7HETWpFJ8MLfrf6YYfN2DIrk8g9RgKa7FbXjaLm+HnDMo3h6hdus/KbwZNi22AeGum6owVp80GRygEWE9MGUaxp6QCVElR3kyxv6aR74myEkkARiqOzL8wrNb5ntEkkySBsdjgj/RacnVuLRJm29trd8I6NeK2qTZxE25g3xqcsmmnqNM1KlRtU6T5RuQCBuZjfpa10ZAwqjGYwGJsSFfhVNElSrA3H9Q7G8jAalEVlcGHG/MEXHbmZw3p0A1RXppAQ+YGIiZvNvbljuLcWY1DpZtJ3DKsC+0AQRH+egBiIbJexMlVyCQGLGWG+sQ3Y+WenMb84tblKcOsAEluvfl+GGmY4YrwWFj0H2n99MAnKFayKNiR0BHvh3xOYiWQiNuJ5oqQOfL9xbbC3OqyDzGXkyAbfjgviRUAg7726x9TjPHNs7AEktYAT9N+nTA4FBFzmO4dQYt3Hr03wwQlNMDcEkct/1G2E2TzGkRctIJJm37OGlav8sGLXF9/wC8ffBuswfOP6Qp5hRTrNpSJp1N/Da0i/8AK03FrgbYXZr4IqqZp1aVRRzFTQfo364hl2EMFYrB9ft0wHXqlTBeR2tgEYXRhXUjU4A4/wDIUQd/OfbQGxyZWiky1Vo/ophf/wCzt7Yv0zYEkYhmKKWJkHD1U1OLiQqZjLM0U6NZm5F6rKtv6tEHmdsQoagakJ8/lCkErHMksWJIt325Y5qYYG/1jEDVNGmzU28wkSLxMSQPQDBFb1OR9wGkjZeurkQoOlrxNoMA3KyJkdMX57h71G8Sg4qLBBUsAwk7EkiR+nPFRzBq1VUq0AQpOwJG5PVSAOgHpi7MVXSnAK6QPM8TBPSD+WNNgg+sYPb0gmTpPTaqlSI8MyJkEmGVQRYk3Fu+Acpl3FRCVa5g6pBjY7+s4KoZyoLkzI9jp/KOf43wWEkoxa+8TbVyAPQDoL4Itxv5zgpMG8F6dlAuTJ2iLQ03NvacQ4Fm2l5aGtv3nV63047OcTmVN4MyDHpIG8WwrfLVBBHMTYE79bW2wQUshDesK+JsTytWkARtg+nwgVSpB0aotEj2x2OwTEqNSNY24Nw5PlaTpeN43mJA6Rg7OZQFL8mkfXbHY7Hm5GPxO5QqjjIUeDIzDpqaARMSAR9J+2GuWpqWqKFChEBtz9Z9d+2PcdjibBuEAB1CeFuSA0kEgxHK8C2x36YCz+eQVNLUgWG7KxWduQtjsdhCnVzch4qKlC5khjplQeUzE+s4jlzqqyReN5PblPvjsdgr7gWT3PM2wmCJv164zWayQFUAGxg7bTy++Ox2KvDagZIfw3Lhri1vt0xXX39CNrX6x1x2Ow0/iiTDBQHubTJ5W64Dzp1svKMe47CU/FD9JyZtj7YtFUi4/d8djsNYAdQAdyFbMwsx9zhfVz5PIDvvjsdg8QvuNMPXL6vKxLCJjYTHQYEzGZdQaeqQZmRvz5R1x2Ox2PbbhEkdSGXVmbQWAhWMqIsBtExz3wVTcEMYP+3AUT27jHY7G5IQY1LfiHKKUpVAqq2rT5BA6/l+OElTOMsQSPQx+GPcdhmIek5ybn//2Q=="/>
          <p:cNvSpPr>
            <a:spLocks noChangeAspect="1" noChangeArrowheads="1"/>
          </p:cNvSpPr>
          <p:nvPr/>
        </p:nvSpPr>
        <p:spPr bwMode="auto">
          <a:xfrm>
            <a:off x="63500" y="-1133475"/>
            <a:ext cx="1962150" cy="23336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7" descr="michael.png"/>
          <p:cNvPicPr>
            <a:picLocks noChangeAspect="1"/>
          </p:cNvPicPr>
          <p:nvPr/>
        </p:nvPicPr>
        <p:blipFill>
          <a:blip r:embed="rId3" cstate="print"/>
          <a:stretch>
            <a:fillRect/>
          </a:stretch>
        </p:blipFill>
        <p:spPr>
          <a:xfrm>
            <a:off x="914400" y="3200400"/>
            <a:ext cx="2775041" cy="3300413"/>
          </a:xfrm>
          <a:prstGeom prst="rect">
            <a:avLst/>
          </a:prstGeom>
        </p:spPr>
      </p:pic>
      <p:pic>
        <p:nvPicPr>
          <p:cNvPr id="9" name="Picture 8" descr="sis.png"/>
          <p:cNvPicPr>
            <a:picLocks noChangeAspect="1"/>
          </p:cNvPicPr>
          <p:nvPr/>
        </p:nvPicPr>
        <p:blipFill>
          <a:blip r:embed="rId4" cstate="print"/>
          <a:stretch>
            <a:fillRect/>
          </a:stretch>
        </p:blipFill>
        <p:spPr>
          <a:xfrm>
            <a:off x="4572000" y="2362200"/>
            <a:ext cx="3838575" cy="3198813"/>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 Vinci’s work</a:t>
            </a:r>
            <a:endParaRPr lang="en-US" dirty="0"/>
          </a:p>
        </p:txBody>
      </p:sp>
      <p:pic>
        <p:nvPicPr>
          <p:cNvPr id="4" name="Content Placeholder 3" descr="heyhey.jpg"/>
          <p:cNvPicPr>
            <a:picLocks noGrp="1" noChangeAspect="1"/>
          </p:cNvPicPr>
          <p:nvPr>
            <p:ph sz="quarter" idx="1"/>
          </p:nvPr>
        </p:nvPicPr>
        <p:blipFill>
          <a:blip r:embed="rId2" cstate="print"/>
          <a:stretch>
            <a:fillRect/>
          </a:stretch>
        </p:blipFill>
        <p:spPr>
          <a:xfrm>
            <a:off x="381000" y="1600200"/>
            <a:ext cx="3101181" cy="4286449"/>
          </a:xfrm>
        </p:spPr>
      </p:pic>
      <p:pic>
        <p:nvPicPr>
          <p:cNvPr id="5" name="Picture 4" descr="fly.png"/>
          <p:cNvPicPr>
            <a:picLocks noChangeAspect="1"/>
          </p:cNvPicPr>
          <p:nvPr/>
        </p:nvPicPr>
        <p:blipFill>
          <a:blip r:embed="rId3" cstate="print"/>
          <a:stretch>
            <a:fillRect/>
          </a:stretch>
        </p:blipFill>
        <p:spPr>
          <a:xfrm>
            <a:off x="3962400" y="2514600"/>
            <a:ext cx="2895600" cy="2517198"/>
          </a:xfrm>
          <a:prstGeom prst="rect">
            <a:avLst/>
          </a:prstGeom>
        </p:spPr>
      </p:pic>
      <p:pic>
        <p:nvPicPr>
          <p:cNvPr id="6" name="Picture 5" descr="mona.jpg"/>
          <p:cNvPicPr>
            <a:picLocks noChangeAspect="1"/>
          </p:cNvPicPr>
          <p:nvPr/>
        </p:nvPicPr>
        <p:blipFill>
          <a:blip r:embed="rId4" cstate="print"/>
          <a:stretch>
            <a:fillRect/>
          </a:stretch>
        </p:blipFill>
        <p:spPr>
          <a:xfrm>
            <a:off x="7010400" y="2286000"/>
            <a:ext cx="1910443" cy="2971800"/>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humanism?</a:t>
            </a:r>
            <a:endParaRPr lang="en-US" dirty="0"/>
          </a:p>
        </p:txBody>
      </p:sp>
      <p:sp>
        <p:nvSpPr>
          <p:cNvPr id="3" name="Content Placeholder 2"/>
          <p:cNvSpPr>
            <a:spLocks noGrp="1"/>
          </p:cNvSpPr>
          <p:nvPr>
            <p:ph sz="quarter" idx="1"/>
          </p:nvPr>
        </p:nvSpPr>
        <p:spPr/>
        <p:txBody>
          <a:bodyPr/>
          <a:lstStyle/>
          <a:p>
            <a:r>
              <a:rPr lang="en-US" dirty="0" smtClean="0"/>
              <a:t>A system of thought that center on humans and their value, capacities and worth. </a:t>
            </a:r>
            <a:endParaRPr lang="en-US"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Prince”.</a:t>
            </a:r>
            <a:endParaRPr lang="en-US" dirty="0"/>
          </a:p>
        </p:txBody>
      </p:sp>
      <p:sp>
        <p:nvSpPr>
          <p:cNvPr id="3" name="Content Placeholder 2"/>
          <p:cNvSpPr>
            <a:spLocks noGrp="1"/>
          </p:cNvSpPr>
          <p:nvPr>
            <p:ph sz="quarter" idx="1"/>
          </p:nvPr>
        </p:nvSpPr>
        <p:spPr/>
        <p:txBody>
          <a:bodyPr/>
          <a:lstStyle/>
          <a:p>
            <a:pPr>
              <a:buNone/>
            </a:pPr>
            <a:r>
              <a:rPr lang="en-US" dirty="0" smtClean="0"/>
              <a:t>What was it about?:</a:t>
            </a:r>
          </a:p>
          <a:p>
            <a:pPr>
              <a:buNone/>
            </a:pPr>
            <a:r>
              <a:rPr lang="en-US" dirty="0" smtClean="0"/>
              <a:t>-”The Prince” was about how it is better to be a leader and feared than loved. He said that because if people fear you, they will also respect you. </a:t>
            </a:r>
          </a:p>
        </p:txBody>
      </p:sp>
      <p:sp>
        <p:nvSpPr>
          <p:cNvPr id="4" name="Heart 3"/>
          <p:cNvSpPr/>
          <p:nvPr/>
        </p:nvSpPr>
        <p:spPr>
          <a:xfrm>
            <a:off x="1524000" y="4191000"/>
            <a:ext cx="1447800" cy="1371600"/>
          </a:xfrm>
          <a:prstGeom prst="heart">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H="1">
            <a:off x="3733800" y="4191000"/>
            <a:ext cx="762000" cy="609600"/>
          </a:xfrm>
          <a:prstGeom prst="line">
            <a:avLst/>
          </a:prstGeom>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3733800" y="4800600"/>
            <a:ext cx="838200" cy="304800"/>
          </a:xfrm>
          <a:prstGeom prst="line">
            <a:avLst/>
          </a:prstGeom>
        </p:spPr>
        <p:style>
          <a:lnRef idx="1">
            <a:schemeClr val="dk1"/>
          </a:lnRef>
          <a:fillRef idx="0">
            <a:schemeClr val="dk1"/>
          </a:fillRef>
          <a:effectRef idx="0">
            <a:schemeClr val="dk1"/>
          </a:effectRef>
          <a:fontRef idx="minor">
            <a:schemeClr val="tx1"/>
          </a:fontRef>
        </p:style>
      </p:cxnSp>
      <p:pic>
        <p:nvPicPr>
          <p:cNvPr id="13" name="Picture 12" descr="skull.jpg"/>
          <p:cNvPicPr>
            <a:picLocks noChangeAspect="1"/>
          </p:cNvPicPr>
          <p:nvPr/>
        </p:nvPicPr>
        <p:blipFill>
          <a:blip r:embed="rId2" cstate="print"/>
          <a:stretch>
            <a:fillRect/>
          </a:stretch>
        </p:blipFill>
        <p:spPr>
          <a:xfrm>
            <a:off x="5410200" y="3505200"/>
            <a:ext cx="1847850" cy="2476500"/>
          </a:xfrm>
          <a:prstGeom prst="rect">
            <a:avLst/>
          </a:prstGeom>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304</TotalTime>
  <Words>641</Words>
  <Application>Microsoft Office PowerPoint</Application>
  <PresentationFormat>On-screen Show (4:3)</PresentationFormat>
  <Paragraphs>51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Civic</vt:lpstr>
      <vt:lpstr>Unit 3 &amp; 3.5: The Renaissance and the Reformation</vt:lpstr>
      <vt:lpstr>What was The Renaissance? </vt:lpstr>
      <vt:lpstr>Important Terms </vt:lpstr>
      <vt:lpstr>Important People</vt:lpstr>
      <vt:lpstr>How did the Medici Family influence the Renaissance?</vt:lpstr>
      <vt:lpstr>Michelangelo’s work</vt:lpstr>
      <vt:lpstr>Da Vinci’s work</vt:lpstr>
      <vt:lpstr>What is humanism?</vt:lpstr>
      <vt:lpstr>“The Prince”.</vt:lpstr>
      <vt:lpstr>Martin Luther</vt:lpstr>
      <vt:lpstr>Printing Press</vt:lpstr>
      <vt:lpstr>Henry VIII</vt:lpstr>
      <vt:lpstr>Isaac Newton</vt:lpstr>
      <vt:lpstr>Timeline!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Elizabeth</dc:creator>
  <cp:lastModifiedBy>241968</cp:lastModifiedBy>
  <cp:revision>24</cp:revision>
  <dcterms:created xsi:type="dcterms:W3CDTF">2013-01-09T23:56:26Z</dcterms:created>
  <dcterms:modified xsi:type="dcterms:W3CDTF">2013-01-10T16:16:12Z</dcterms:modified>
</cp:coreProperties>
</file>