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Default Extension="gif" ContentType="image/gif"/>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732" r:id="rId2"/>
  </p:sldMasterIdLst>
  <p:notesMasterIdLst>
    <p:notesMasterId r:id="rId23"/>
  </p:notesMasterIdLst>
  <p:handoutMasterIdLst>
    <p:handoutMasterId r:id="rId24"/>
  </p:handoutMasterIdLst>
  <p:sldIdLst>
    <p:sldId id="269" r:id="rId3"/>
    <p:sldId id="270" r:id="rId4"/>
    <p:sldId id="277" r:id="rId5"/>
    <p:sldId id="271" r:id="rId6"/>
    <p:sldId id="272" r:id="rId7"/>
    <p:sldId id="273" r:id="rId8"/>
    <p:sldId id="274" r:id="rId9"/>
    <p:sldId id="275" r:id="rId10"/>
    <p:sldId id="282" r:id="rId11"/>
    <p:sldId id="276" r:id="rId12"/>
    <p:sldId id="286" r:id="rId13"/>
    <p:sldId id="278" r:id="rId14"/>
    <p:sldId id="279" r:id="rId15"/>
    <p:sldId id="280" r:id="rId16"/>
    <p:sldId id="285" r:id="rId17"/>
    <p:sldId id="281" r:id="rId18"/>
    <p:sldId id="284" r:id="rId19"/>
    <p:sldId id="283" r:id="rId20"/>
    <p:sldId id="288" r:id="rId21"/>
    <p:sldId id="287" r:id="rId22"/>
  </p:sldIdLst>
  <p:sldSz cx="12188825"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orient="horz" pos="1008">
          <p15:clr>
            <a:srgbClr val="A4A3A4"/>
          </p15:clr>
        </p15:guide>
        <p15:guide id="3" orient="horz" pos="1152">
          <p15:clr>
            <a:srgbClr val="A4A3A4"/>
          </p15:clr>
        </p15:guide>
        <p15:guide id="4" orient="horz" pos="3888">
          <p15:clr>
            <a:srgbClr val="A4A3A4"/>
          </p15:clr>
        </p15:guide>
        <p15:guide id="5" orient="horz" pos="3072">
          <p15:clr>
            <a:srgbClr val="A4A3A4"/>
          </p15:clr>
        </p15:guide>
        <p15:guide id="6" orient="horz" pos="432">
          <p15:clr>
            <a:srgbClr val="A4A3A4"/>
          </p15:clr>
        </p15:guide>
        <p15:guide id="7" orient="horz" pos="3648">
          <p15:clr>
            <a:srgbClr val="A4A3A4"/>
          </p15:clr>
        </p15:guide>
        <p15:guide id="8" pos="3839">
          <p15:clr>
            <a:srgbClr val="A4A3A4"/>
          </p15:clr>
        </p15:guide>
        <p15:guide id="9" pos="767">
          <p15:clr>
            <a:srgbClr val="A4A3A4"/>
          </p15:clr>
        </p15:guide>
        <p15:guide id="10" pos="6911">
          <p15:clr>
            <a:srgbClr val="A4A3A4"/>
          </p15:clr>
        </p15:guide>
        <p15:guide id="11" pos="5711">
          <p15:clr>
            <a:srgbClr val="A4A3A4"/>
          </p15:clr>
        </p15:guide>
        <p15:guide id="12" pos="7247">
          <p15:clr>
            <a:srgbClr val="A4A3A4"/>
          </p15:clr>
        </p15:guide>
        <p15:guide id="13" pos="3695">
          <p15:clr>
            <a:srgbClr val="A4A3A4"/>
          </p15:clr>
        </p15:guide>
        <p15:guide id="14" pos="431">
          <p15:clr>
            <a:srgbClr val="A4A3A4"/>
          </p15:clr>
        </p15:guide>
        <p15:guide id="15" pos="2879">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073A0DAA-6AF3-43AB-8588-CEC1D06C72B9}">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8147" autoAdjust="0"/>
    <p:restoredTop sz="86467" autoAdjust="0"/>
  </p:normalViewPr>
  <p:slideViewPr>
    <p:cSldViewPr>
      <p:cViewPr varScale="1">
        <p:scale>
          <a:sx n="53" d="100"/>
          <a:sy n="53" d="100"/>
        </p:scale>
        <p:origin x="-108" y="-330"/>
      </p:cViewPr>
      <p:guideLst>
        <p:guide orient="horz" pos="2160"/>
        <p:guide orient="horz" pos="1008"/>
        <p:guide orient="horz" pos="1152"/>
        <p:guide orient="horz" pos="3888"/>
        <p:guide orient="horz" pos="3072"/>
        <p:guide orient="horz" pos="432"/>
        <p:guide orient="horz" pos="3648"/>
        <p:guide pos="3839"/>
        <p:guide pos="767"/>
        <p:guide pos="6911"/>
        <p:guide pos="5711"/>
        <p:guide pos="7247"/>
        <p:guide pos="3695"/>
        <p:guide pos="431"/>
        <p:guide pos="2879"/>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p:cViewPr varScale="1">
        <p:scale>
          <a:sx n="57" d="100"/>
          <a:sy n="57" d="100"/>
        </p:scale>
        <p:origin x="-1788" y="-78"/>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presProps" Target="presProps.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28FCA9C-FF92-4024-BDEC-A6D3B663DC09}" type="datetimeFigureOut">
              <a:rPr lang="en-US"/>
              <a:pPr/>
              <a:t>1/10/2013</a:t>
            </a:fld>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446DCAE-1661-43FF-8A44-43DAFDC1FD90}" type="slidenum">
              <a:rPr/>
              <a:pPr/>
              <a:t>‹#›</a:t>
            </a:fld>
            <a:endParaRPr/>
          </a:p>
        </p:txBody>
      </p:sp>
    </p:spTree>
    <p:extLst>
      <p:ext uri="{BB962C8B-B14F-4D97-AF65-F5344CB8AC3E}">
        <p14:creationId xmlns="" xmlns:p14="http://schemas.microsoft.com/office/powerpoint/2010/main" val="291980556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72AB877-E7B1-4681-847E-D0918612832B}" type="datetimeFigureOut">
              <a:rPr lang="en-US"/>
              <a:pPr/>
              <a:t>1/10/2013</a:t>
            </a:fld>
            <a:endParaRPr/>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a:t>Click to edit Master text styles</a:t>
            </a:r>
          </a:p>
          <a:p>
            <a:pPr lvl="1"/>
            <a:r>
              <a:rPr/>
              <a:t>Second level</a:t>
            </a:r>
          </a:p>
          <a:p>
            <a:pPr lvl="2"/>
            <a:r>
              <a:rPr/>
              <a:t>Third level</a:t>
            </a:r>
          </a:p>
          <a:p>
            <a:pPr lvl="3"/>
            <a:r>
              <a:rPr/>
              <a:t>Fourth level</a:t>
            </a:r>
          </a:p>
          <a:p>
            <a:pPr lvl="4"/>
            <a:r>
              <a:rPr/>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9C971FF-EF28-4195-A575-329446EFAA55}" type="slidenum">
              <a:rPr/>
              <a:pPr/>
              <a:t>‹#›</a:t>
            </a:fld>
            <a:endParaRPr/>
          </a:p>
        </p:txBody>
      </p:sp>
    </p:spTree>
    <p:extLst>
      <p:ext uri="{BB962C8B-B14F-4D97-AF65-F5344CB8AC3E}">
        <p14:creationId xmlns="" xmlns:p14="http://schemas.microsoft.com/office/powerpoint/2010/main" val="13989950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lumMod val="50000"/>
          </a:schemeClr>
        </a:solidFill>
        <a:latin typeface="+mn-lt"/>
        <a:ea typeface="+mn-ea"/>
        <a:cs typeface="+mn-cs"/>
      </a:defRPr>
    </a:lvl1pPr>
    <a:lvl2pPr marL="457200" algn="l" defTabSz="914400" rtl="0" eaLnBrk="1" latinLnBrk="0" hangingPunct="1">
      <a:defRPr sz="1200" kern="1200">
        <a:solidFill>
          <a:schemeClr val="tx1">
            <a:lumMod val="50000"/>
          </a:schemeClr>
        </a:solidFill>
        <a:latin typeface="+mn-lt"/>
        <a:ea typeface="+mn-ea"/>
        <a:cs typeface="+mn-cs"/>
      </a:defRPr>
    </a:lvl2pPr>
    <a:lvl3pPr marL="914400" algn="l" defTabSz="914400" rtl="0" eaLnBrk="1" latinLnBrk="0" hangingPunct="1">
      <a:defRPr sz="1200" kern="1200">
        <a:solidFill>
          <a:schemeClr val="tx1">
            <a:lumMod val="50000"/>
          </a:schemeClr>
        </a:solidFill>
        <a:latin typeface="+mn-lt"/>
        <a:ea typeface="+mn-ea"/>
        <a:cs typeface="+mn-cs"/>
      </a:defRPr>
    </a:lvl3pPr>
    <a:lvl4pPr marL="1371600" algn="l" defTabSz="914400" rtl="0" eaLnBrk="1" latinLnBrk="0" hangingPunct="1">
      <a:defRPr sz="1200" kern="1200">
        <a:solidFill>
          <a:schemeClr val="tx1">
            <a:lumMod val="50000"/>
          </a:schemeClr>
        </a:solidFill>
        <a:latin typeface="+mn-lt"/>
        <a:ea typeface="+mn-ea"/>
        <a:cs typeface="+mn-cs"/>
      </a:defRPr>
    </a:lvl4pPr>
    <a:lvl5pPr marL="1828800" algn="l" defTabSz="914400" rtl="0" eaLnBrk="1" latinLnBrk="0" hangingPunct="1">
      <a:defRPr sz="1200" kern="1200">
        <a:solidFill>
          <a:schemeClr val="tx1">
            <a:lumMod val="50000"/>
          </a:schemeClr>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Insert a map of your country.</a:t>
            </a:r>
          </a:p>
          <a:p>
            <a:endParaRPr lang="en-US" dirty="0"/>
          </a:p>
        </p:txBody>
      </p:sp>
      <p:sp>
        <p:nvSpPr>
          <p:cNvPr id="4" name="Slide Number Placeholder 3"/>
          <p:cNvSpPr>
            <a:spLocks noGrp="1"/>
          </p:cNvSpPr>
          <p:nvPr>
            <p:ph type="sldNum" sz="quarter" idx="10"/>
          </p:nvPr>
        </p:nvSpPr>
        <p:spPr/>
        <p:txBody>
          <a:bodyPr/>
          <a:lstStyle/>
          <a:p>
            <a:fld id="{69C971FF-EF28-4195-A575-329446EFAA55}" type="slidenum">
              <a:rPr lang="en-US" smtClean="0"/>
              <a:pPr/>
              <a:t>2</a:t>
            </a:fld>
            <a:endParaRPr lang="en-US"/>
          </a:p>
        </p:txBody>
      </p:sp>
    </p:spTree>
    <p:extLst>
      <p:ext uri="{BB962C8B-B14F-4D97-AF65-F5344CB8AC3E}">
        <p14:creationId xmlns="" xmlns:p14="http://schemas.microsoft.com/office/powerpoint/2010/main" val="24015241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9C971FF-EF28-4195-A575-329446EFAA55}" type="slidenum">
              <a:rPr lang="en-US" smtClean="0"/>
              <a:pPr/>
              <a:t>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9C971FF-EF28-4195-A575-329446EFAA55}" type="slidenum">
              <a:rPr lang="en-US" smtClean="0"/>
              <a:pPr/>
              <a:t>4</a:t>
            </a:fld>
            <a:endParaRPr lang="en-US"/>
          </a:p>
        </p:txBody>
      </p:sp>
    </p:spTree>
    <p:extLst>
      <p:ext uri="{BB962C8B-B14F-4D97-AF65-F5344CB8AC3E}">
        <p14:creationId xmlns="" xmlns:p14="http://schemas.microsoft.com/office/powerpoint/2010/main" val="5527921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69C971FF-EF28-4195-A575-329446EFAA55}" type="slidenum">
              <a:rPr lang="en-US" smtClean="0"/>
              <a:pPr/>
              <a:t>5</a:t>
            </a:fld>
            <a:endParaRPr lang="en-US"/>
          </a:p>
        </p:txBody>
      </p:sp>
    </p:spTree>
    <p:extLst>
      <p:ext uri="{BB962C8B-B14F-4D97-AF65-F5344CB8AC3E}">
        <p14:creationId xmlns="" xmlns:p14="http://schemas.microsoft.com/office/powerpoint/2010/main" val="31298942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9C971FF-EF28-4195-A575-329446EFAA55}" type="slidenum">
              <a:rPr lang="en-US" smtClean="0"/>
              <a:pPr/>
              <a:t>6</a:t>
            </a:fld>
            <a:endParaRPr lang="en-US"/>
          </a:p>
        </p:txBody>
      </p:sp>
    </p:spTree>
    <p:extLst>
      <p:ext uri="{BB962C8B-B14F-4D97-AF65-F5344CB8AC3E}">
        <p14:creationId xmlns="" xmlns:p14="http://schemas.microsoft.com/office/powerpoint/2010/main" val="38901408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9C971FF-EF28-4195-A575-329446EFAA55}" type="slidenum">
              <a:rPr lang="en-US" smtClean="0"/>
              <a:pPr/>
              <a:t>10</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9C971FF-EF28-4195-A575-329446EFAA55}" type="slidenum">
              <a:rPr lang="en-US" smtClean="0"/>
              <a:pPr/>
              <a:t>12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extLst/>
          </a:lstStyle>
          <a:p>
            <a:fld id="{EDF33987-6305-4E2A-BF18-EF013ECE927B}" type="datetimeFigureOut">
              <a:rPr lang="en-US" smtClean="0"/>
              <a:pPr/>
              <a:t>1/10/2013</a:t>
            </a:fld>
            <a:endParaRPr lang="en-US"/>
          </a:p>
        </p:txBody>
      </p:sp>
      <p:sp>
        <p:nvSpPr>
          <p:cNvPr id="17" name="Footer Placeholder 16"/>
          <p:cNvSpPr>
            <a:spLocks noGrp="1"/>
          </p:cNvSpPr>
          <p:nvPr>
            <p:ph type="ftr" sz="quarter" idx="11"/>
          </p:nvPr>
        </p:nvSpPr>
        <p:spPr/>
        <p:txBody>
          <a:bodyPr/>
          <a:lstStyle>
            <a:extLst/>
          </a:lstStyle>
          <a:p>
            <a:endParaRPr lang="en-US"/>
          </a:p>
        </p:txBody>
      </p:sp>
      <p:sp>
        <p:nvSpPr>
          <p:cNvPr id="29" name="Slide Number Placeholder 28"/>
          <p:cNvSpPr>
            <a:spLocks noGrp="1"/>
          </p:cNvSpPr>
          <p:nvPr>
            <p:ph type="sldNum" sz="quarter" idx="12"/>
          </p:nvPr>
        </p:nvSpPr>
        <p:spPr/>
        <p:txBody>
          <a:bodyPr/>
          <a:lstStyle>
            <a:extLst/>
          </a:lstStyle>
          <a:p>
            <a:fld id="{F36C87F6-986D-49E6-AF40-1B3A1EE8064D}" type="slidenum">
              <a:rPr lang="en-US" smtClean="0"/>
              <a:pPr/>
              <a:t>‹#›</a:t>
            </a:fld>
            <a:endParaRPr lang="en-US"/>
          </a:p>
        </p:txBody>
      </p:sp>
      <p:sp>
        <p:nvSpPr>
          <p:cNvPr id="32" name="Rectangle 31"/>
          <p:cNvSpPr/>
          <p:nvPr/>
        </p:nvSpPr>
        <p:spPr>
          <a:xfrm>
            <a:off x="0" y="-1"/>
            <a:ext cx="487553"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Rectangle 38"/>
          <p:cNvSpPr/>
          <p:nvPr/>
        </p:nvSpPr>
        <p:spPr>
          <a:xfrm>
            <a:off x="412637" y="680477"/>
            <a:ext cx="609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Rectangle 39"/>
          <p:cNvSpPr/>
          <p:nvPr/>
        </p:nvSpPr>
        <p:spPr>
          <a:xfrm>
            <a:off x="358671" y="680477"/>
            <a:ext cx="3656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Rectangle 40"/>
          <p:cNvSpPr/>
          <p:nvPr/>
        </p:nvSpPr>
        <p:spPr>
          <a:xfrm>
            <a:off x="333273" y="680477"/>
            <a:ext cx="12189"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Rectangle 41"/>
          <p:cNvSpPr/>
          <p:nvPr/>
        </p:nvSpPr>
        <p:spPr>
          <a:xfrm>
            <a:off x="295614" y="680477"/>
            <a:ext cx="12189"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le 7"/>
          <p:cNvSpPr>
            <a:spLocks noGrp="1"/>
          </p:cNvSpPr>
          <p:nvPr>
            <p:ph type="ctrTitle"/>
          </p:nvPr>
        </p:nvSpPr>
        <p:spPr>
          <a:xfrm>
            <a:off x="1218883" y="4343400"/>
            <a:ext cx="10360501"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1218883" y="2834640"/>
            <a:ext cx="10360501"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56" name="Rectangle 55"/>
          <p:cNvSpPr/>
          <p:nvPr/>
        </p:nvSpPr>
        <p:spPr>
          <a:xfrm>
            <a:off x="340299" y="5047394"/>
            <a:ext cx="97511"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Rectangle 64"/>
          <p:cNvSpPr/>
          <p:nvPr/>
        </p:nvSpPr>
        <p:spPr>
          <a:xfrm>
            <a:off x="340299" y="4796819"/>
            <a:ext cx="97511"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Rectangle 65"/>
          <p:cNvSpPr/>
          <p:nvPr/>
        </p:nvSpPr>
        <p:spPr>
          <a:xfrm>
            <a:off x="340299" y="4637685"/>
            <a:ext cx="97511"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Rectangle 66"/>
          <p:cNvSpPr/>
          <p:nvPr/>
        </p:nvSpPr>
        <p:spPr>
          <a:xfrm>
            <a:off x="340299" y="4542559"/>
            <a:ext cx="97511"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transition spd="med">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DF33987-6305-4E2A-BF18-EF013ECE927B}" type="datetimeFigureOut">
              <a:rPr lang="en-US" smtClean="0"/>
              <a:pPr/>
              <a:t>1/10/2013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F36C87F6-986D-49E6-AF40-1B3A1EE8064D}" type="slidenum">
              <a:rPr lang="en-US" smtClean="0"/>
              <a:pPr/>
              <a:t>‹#›</a:t>
            </a:fld>
            <a:endParaRPr lang="en-US"/>
          </a:p>
        </p:txBody>
      </p:sp>
    </p:spTree>
  </p:cSld>
  <p:clrMapOvr>
    <a:masterClrMapping/>
  </p:clrMapOvr>
  <p:transition spd="med">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6898" y="274640"/>
            <a:ext cx="2640912" cy="5851525"/>
          </a:xfrm>
        </p:spPr>
        <p:txBody>
          <a:bodyPr vert="eaVert" anchor="ct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812588" y="274640"/>
            <a:ext cx="7821163"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DF33987-6305-4E2A-BF18-EF013ECE927B}" type="datetimeFigureOut">
              <a:rPr lang="en-US" smtClean="0"/>
              <a:pPr/>
              <a:t>1/10/2013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F36C87F6-986D-49E6-AF40-1B3A1EE8064D}" type="slidenum">
              <a:rPr lang="en-US" smtClean="0"/>
              <a:pPr/>
              <a:t>‹#›</a:t>
            </a:fld>
            <a:endParaRPr lang="en-US"/>
          </a:p>
        </p:txBody>
      </p:sp>
    </p:spTree>
  </p:cSld>
  <p:clrMapOvr>
    <a:masterClrMapping/>
  </p:clrMapOvr>
  <p:transition spd="med">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DF33987-6305-4E2A-BF18-EF013ECE927B}" type="datetimeFigureOut">
              <a:rPr lang="en-US" smtClean="0"/>
              <a:pPr/>
              <a:t>1/10/2013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F36C87F6-986D-49E6-AF40-1B3A1EE8064D}" type="slidenum">
              <a:rPr lang="en-US" smtClean="0"/>
              <a:pPr/>
              <a:t>‹#›</a:t>
            </a:fld>
            <a:endParaRPr lang="en-US"/>
          </a:p>
        </p:txBody>
      </p:sp>
    </p:spTree>
  </p:cSld>
  <p:clrMapOvr>
    <a:masterClrMapping/>
  </p:clrMapOvr>
  <p:transition spd="med">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6436926" y="1073888"/>
            <a:ext cx="5761347"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Freeform 14"/>
          <p:cNvSpPr>
            <a:spLocks/>
          </p:cNvSpPr>
          <p:nvPr/>
        </p:nvSpPr>
        <p:spPr bwMode="auto">
          <a:xfrm>
            <a:off x="498491" y="0"/>
            <a:ext cx="7350800"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Freeform 12"/>
          <p:cNvSpPr>
            <a:spLocks/>
          </p:cNvSpPr>
          <p:nvPr/>
        </p:nvSpPr>
        <p:spPr bwMode="auto">
          <a:xfrm rot="5236414">
            <a:off x="6633040" y="1285686"/>
            <a:ext cx="4114800" cy="1584547"/>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Freeform 15"/>
          <p:cNvSpPr>
            <a:spLocks/>
          </p:cNvSpPr>
          <p:nvPr/>
        </p:nvSpPr>
        <p:spPr bwMode="auto">
          <a:xfrm>
            <a:off x="7922736" y="0"/>
            <a:ext cx="3656648"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Freeform 16"/>
          <p:cNvSpPr>
            <a:spLocks/>
          </p:cNvSpPr>
          <p:nvPr/>
        </p:nvSpPr>
        <p:spPr bwMode="auto">
          <a:xfrm>
            <a:off x="7922736" y="4267200"/>
            <a:ext cx="4266089"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Freeform 17"/>
          <p:cNvSpPr>
            <a:spLocks/>
          </p:cNvSpPr>
          <p:nvPr/>
        </p:nvSpPr>
        <p:spPr bwMode="auto">
          <a:xfrm>
            <a:off x="7922736" y="0"/>
            <a:ext cx="1828324"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Freeform 18"/>
          <p:cNvSpPr>
            <a:spLocks/>
          </p:cNvSpPr>
          <p:nvPr/>
        </p:nvSpPr>
        <p:spPr bwMode="auto">
          <a:xfrm>
            <a:off x="7929086" y="4246564"/>
            <a:ext cx="2786923"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Freeform 19"/>
          <p:cNvSpPr>
            <a:spLocks/>
          </p:cNvSpPr>
          <p:nvPr/>
        </p:nvSpPr>
        <p:spPr bwMode="auto">
          <a:xfrm>
            <a:off x="7922736" y="4267200"/>
            <a:ext cx="2133044"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Freeform 20"/>
          <p:cNvSpPr>
            <a:spLocks/>
          </p:cNvSpPr>
          <p:nvPr/>
        </p:nvSpPr>
        <p:spPr bwMode="auto">
          <a:xfrm>
            <a:off x="7922736" y="1371600"/>
            <a:ext cx="4266089"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Freeform 21"/>
          <p:cNvSpPr>
            <a:spLocks/>
          </p:cNvSpPr>
          <p:nvPr/>
        </p:nvSpPr>
        <p:spPr bwMode="auto">
          <a:xfrm>
            <a:off x="7922736" y="1752600"/>
            <a:ext cx="4266089"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Freeform 22"/>
          <p:cNvSpPr>
            <a:spLocks/>
          </p:cNvSpPr>
          <p:nvPr/>
        </p:nvSpPr>
        <p:spPr bwMode="auto">
          <a:xfrm>
            <a:off x="1320456" y="4267200"/>
            <a:ext cx="660228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Freeform 23"/>
          <p:cNvSpPr>
            <a:spLocks/>
          </p:cNvSpPr>
          <p:nvPr/>
        </p:nvSpPr>
        <p:spPr bwMode="auto">
          <a:xfrm>
            <a:off x="711015" y="4267200"/>
            <a:ext cx="7110148"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Freeform 24"/>
          <p:cNvSpPr>
            <a:spLocks/>
          </p:cNvSpPr>
          <p:nvPr/>
        </p:nvSpPr>
        <p:spPr bwMode="auto">
          <a:xfrm>
            <a:off x="488971" y="2438400"/>
            <a:ext cx="7516442"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Freeform 25"/>
          <p:cNvSpPr>
            <a:spLocks/>
          </p:cNvSpPr>
          <p:nvPr/>
        </p:nvSpPr>
        <p:spPr bwMode="auto">
          <a:xfrm>
            <a:off x="488971" y="2133600"/>
            <a:ext cx="7516442"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Freeform 26"/>
          <p:cNvSpPr>
            <a:spLocks/>
          </p:cNvSpPr>
          <p:nvPr/>
        </p:nvSpPr>
        <p:spPr bwMode="auto">
          <a:xfrm>
            <a:off x="6094412" y="4267200"/>
            <a:ext cx="1828324"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Text Placeholder 2"/>
          <p:cNvSpPr>
            <a:spLocks noGrp="1"/>
          </p:cNvSpPr>
          <p:nvPr>
            <p:ph type="body" idx="1"/>
          </p:nvPr>
        </p:nvSpPr>
        <p:spPr>
          <a:xfrm>
            <a:off x="942290" y="1351672"/>
            <a:ext cx="7622079"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EDF33987-6305-4E2A-BF18-EF013ECE927B}" type="datetimeFigureOut">
              <a:rPr lang="en-US" smtClean="0"/>
              <a:pPr/>
              <a:t>1/10/2013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F36C87F6-986D-49E6-AF40-1B3A1EE8064D}" type="slidenum">
              <a:rPr lang="en-US" smtClean="0"/>
              <a:pPr/>
              <a:t>‹#›</a:t>
            </a:fld>
            <a:endParaRPr lang="en-US"/>
          </a:p>
        </p:txBody>
      </p:sp>
      <p:sp>
        <p:nvSpPr>
          <p:cNvPr id="7" name="Rectangle 6"/>
          <p:cNvSpPr/>
          <p:nvPr/>
        </p:nvSpPr>
        <p:spPr>
          <a:xfrm>
            <a:off x="484087" y="402265"/>
            <a:ext cx="11335607"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942290" y="512064"/>
            <a:ext cx="10872432" cy="777240"/>
          </a:xfrm>
        </p:spPr>
        <p:txBody>
          <a:bodyPr tIns="64008"/>
          <a:lstStyle>
            <a:lvl1pPr algn="l">
              <a:buNone/>
              <a:defRPr sz="3800" b="0" cap="none" spc="-150" baseline="0"/>
            </a:lvl1pPr>
            <a:extLst/>
          </a:lstStyle>
          <a:p>
            <a:r>
              <a:rPr kumimoji="0" lang="en-US" smtClean="0"/>
              <a:t>Click to edit Master title style</a:t>
            </a:r>
            <a:endParaRPr kumimoji="0" lang="en-US"/>
          </a:p>
        </p:txBody>
      </p:sp>
      <p:sp>
        <p:nvSpPr>
          <p:cNvPr id="8" name="Rectangle 7"/>
          <p:cNvSpPr/>
          <p:nvPr/>
        </p:nvSpPr>
        <p:spPr>
          <a:xfrm flipH="1">
            <a:off x="495255" y="680477"/>
            <a:ext cx="3656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flipH="1">
            <a:off x="548003" y="680477"/>
            <a:ext cx="3656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flipH="1">
            <a:off x="597778" y="680477"/>
            <a:ext cx="12189"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flipH="1">
            <a:off x="635437" y="680477"/>
            <a:ext cx="12189"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667130" y="680477"/>
            <a:ext cx="48755"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transition spd="med">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441" y="512064"/>
            <a:ext cx="10969943" cy="9144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618964" y="1770502"/>
            <a:ext cx="5383398"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6205509" y="1770502"/>
            <a:ext cx="5383398"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EDF33987-6305-4E2A-BF18-EF013ECE927B}" type="datetimeFigureOut">
              <a:rPr lang="en-US" smtClean="0"/>
              <a:pPr/>
              <a:t>1/10/2013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F36C87F6-986D-49E6-AF40-1B3A1EE8064D}" type="slidenum">
              <a:rPr lang="en-US" smtClean="0"/>
              <a:pPr/>
              <a:t>‹#›</a:t>
            </a:fld>
            <a:endParaRPr lang="en-US"/>
          </a:p>
        </p:txBody>
      </p:sp>
    </p:spTree>
  </p:cSld>
  <p:clrMapOvr>
    <a:masterClrMapping/>
  </p:clrMapOvr>
  <p:transition spd="med">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402266"/>
            <a:ext cx="11819694"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672924" y="512064"/>
            <a:ext cx="10360501" cy="914400"/>
          </a:xfrm>
        </p:spPr>
        <p:txBody>
          <a:bodyPr anchor="t"/>
          <a:lstStyle>
            <a:lvl1pPr>
              <a:defRPr sz="400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609441" y="1809750"/>
            <a:ext cx="5385514"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6191754" y="1809750"/>
            <a:ext cx="5387630"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609441" y="2459037"/>
            <a:ext cx="5385514"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6191754" y="2459037"/>
            <a:ext cx="5387630"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EDF33987-6305-4E2A-BF18-EF013ECE927B}" type="datetimeFigureOut">
              <a:rPr lang="en-US" smtClean="0"/>
              <a:pPr/>
              <a:t>1/10/2013</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F36C87F6-986D-49E6-AF40-1B3A1EE8064D}" type="slidenum">
              <a:rPr lang="en-US" smtClean="0"/>
              <a:pPr/>
              <a:t>‹#›</a:t>
            </a:fld>
            <a:endParaRPr lang="en-US"/>
          </a:p>
        </p:txBody>
      </p:sp>
      <p:sp>
        <p:nvSpPr>
          <p:cNvPr id="16" name="Rectangle 15"/>
          <p:cNvSpPr/>
          <p:nvPr/>
        </p:nvSpPr>
        <p:spPr>
          <a:xfrm>
            <a:off x="117023" y="680477"/>
            <a:ext cx="609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63057" y="680477"/>
            <a:ext cx="3656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Rectangle 17"/>
          <p:cNvSpPr/>
          <p:nvPr/>
        </p:nvSpPr>
        <p:spPr>
          <a:xfrm>
            <a:off x="37659" y="680477"/>
            <a:ext cx="12189"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Rectangle 18"/>
          <p:cNvSpPr/>
          <p:nvPr/>
        </p:nvSpPr>
        <p:spPr>
          <a:xfrm>
            <a:off x="0" y="680477"/>
            <a:ext cx="12189"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Rectangle 19"/>
          <p:cNvSpPr/>
          <p:nvPr/>
        </p:nvSpPr>
        <p:spPr>
          <a:xfrm flipH="1">
            <a:off x="199642" y="680477"/>
            <a:ext cx="3656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Rectangle 20"/>
          <p:cNvSpPr/>
          <p:nvPr/>
        </p:nvSpPr>
        <p:spPr>
          <a:xfrm flipH="1">
            <a:off x="252389" y="680477"/>
            <a:ext cx="3656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Rectangle 21"/>
          <p:cNvSpPr/>
          <p:nvPr/>
        </p:nvSpPr>
        <p:spPr>
          <a:xfrm flipH="1">
            <a:off x="302164" y="680477"/>
            <a:ext cx="12189"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Rectangle 28"/>
          <p:cNvSpPr/>
          <p:nvPr/>
        </p:nvSpPr>
        <p:spPr>
          <a:xfrm flipH="1">
            <a:off x="339823" y="680477"/>
            <a:ext cx="12189"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Rectangle 29"/>
          <p:cNvSpPr/>
          <p:nvPr/>
        </p:nvSpPr>
        <p:spPr>
          <a:xfrm>
            <a:off x="371517" y="680477"/>
            <a:ext cx="48755"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transition spd="med">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218883" y="512064"/>
            <a:ext cx="10360501" cy="914400"/>
          </a:xfrm>
        </p:spPr>
        <p:txBody>
          <a:bodyPr/>
          <a:lstStyle>
            <a:lvl1pPr>
              <a:defRPr sz="4000" cap="none" baseline="0"/>
            </a:lvl1pPr>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EDF33987-6305-4E2A-BF18-EF013ECE927B}" type="datetimeFigureOut">
              <a:rPr lang="en-US" smtClean="0"/>
              <a:pPr/>
              <a:t>1/10/2013</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F36C87F6-986D-49E6-AF40-1B3A1EE8064D}" type="slidenum">
              <a:rPr lang="en-US" smtClean="0"/>
              <a:pPr/>
              <a:t>‹#›</a:t>
            </a:fld>
            <a:endParaRPr lang="en-US"/>
          </a:p>
        </p:txBody>
      </p:sp>
    </p:spTree>
  </p:cSld>
  <p:clrMapOvr>
    <a:masterClrMapping/>
  </p:clrMapOvr>
  <p:transition spd="med">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EDF33987-6305-4E2A-BF18-EF013ECE927B}" type="datetimeFigureOut">
              <a:rPr lang="en-US" smtClean="0"/>
              <a:pPr/>
              <a:t>1/10/2013</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F36C87F6-986D-49E6-AF40-1B3A1EE8064D}" type="slidenum">
              <a:rPr lang="en-US" smtClean="0"/>
              <a:pPr/>
              <a:t>‹#›</a:t>
            </a:fld>
            <a:endParaRPr lang="en-US"/>
          </a:p>
        </p:txBody>
      </p:sp>
    </p:spTree>
  </p:cSld>
  <p:clrMapOvr>
    <a:masterClrMapping/>
  </p:clrMapOvr>
  <p:transition spd="med">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162" y="273050"/>
            <a:ext cx="10969943" cy="1162050"/>
          </a:xfrm>
        </p:spPr>
        <p:txBody>
          <a:bodyPr anchor="ctr"/>
          <a:lstStyle>
            <a:lvl1pPr algn="l">
              <a:buNone/>
              <a:defRPr sz="3600" b="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914162" y="1435100"/>
            <a:ext cx="3351927"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0809" y="1435100"/>
            <a:ext cx="7313295"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EDF33987-6305-4E2A-BF18-EF013ECE927B}" type="datetimeFigureOut">
              <a:rPr lang="en-US" smtClean="0"/>
              <a:pPr/>
              <a:t>1/10/2013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F36C87F6-986D-49E6-AF40-1B3A1EE8064D}" type="slidenum">
              <a:rPr lang="en-US" smtClean="0"/>
              <a:pPr/>
              <a:t>‹#›</a:t>
            </a:fld>
            <a:endParaRPr lang="en-US"/>
          </a:p>
        </p:txBody>
      </p:sp>
    </p:spTree>
  </p:cSld>
  <p:clrMapOvr>
    <a:masterClrMapping/>
  </p:clrMapOvr>
  <p:transition spd="med">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490582" y="0"/>
            <a:ext cx="11701272"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Straight Connector 8"/>
          <p:cNvCxnSpPr/>
          <p:nvPr/>
        </p:nvCxnSpPr>
        <p:spPr>
          <a:xfrm flipV="1">
            <a:off x="484134" y="1885028"/>
            <a:ext cx="11707113"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11371923" y="1197812"/>
            <a:ext cx="132763" cy="171243"/>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1218882" y="441252"/>
            <a:ext cx="9141619" cy="701749"/>
          </a:xfrm>
        </p:spPr>
        <p:txBody>
          <a:bodyPr anchor="b"/>
          <a:lstStyle>
            <a:lvl1pPr algn="l">
              <a:buNone/>
              <a:defRPr sz="21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490582" y="1893781"/>
            <a:ext cx="11701272" cy="4960144"/>
          </a:xfrm>
          <a:solidFill>
            <a:schemeClr val="bg2"/>
          </a:solidFill>
        </p:spPr>
        <p:txBody>
          <a:bodyPr/>
          <a:lstStyle>
            <a:lvl1pPr marL="0" indent="0">
              <a:buNone/>
              <a:defRPr sz="3200"/>
            </a:lvl1pPr>
            <a:extLst/>
          </a:lstStyle>
          <a:p>
            <a:r>
              <a:rPr kumimoji="0" lang="en-US" smtClean="0"/>
              <a:t>Click icon to add picture</a:t>
            </a:r>
            <a:endParaRPr kumimoji="0" lang="en-US"/>
          </a:p>
        </p:txBody>
      </p:sp>
      <p:sp>
        <p:nvSpPr>
          <p:cNvPr id="4" name="Text Placeholder 3"/>
          <p:cNvSpPr>
            <a:spLocks noGrp="1"/>
          </p:cNvSpPr>
          <p:nvPr>
            <p:ph type="body" sz="half" idx="2"/>
          </p:nvPr>
        </p:nvSpPr>
        <p:spPr bwMode="grayWhite">
          <a:xfrm>
            <a:off x="1218882" y="1150144"/>
            <a:ext cx="9141619"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grpSp>
        <p:nvGrpSpPr>
          <p:cNvPr id="14" name="Group 13"/>
          <p:cNvGrpSpPr/>
          <p:nvPr/>
        </p:nvGrpSpPr>
        <p:grpSpPr>
          <a:xfrm rot="5400000">
            <a:off x="11575070" y="1350212"/>
            <a:ext cx="132763" cy="171243"/>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11112667" y="1453375"/>
            <a:ext cx="132763" cy="171243"/>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8633751" y="55499"/>
            <a:ext cx="2844059" cy="365125"/>
          </a:xfrm>
        </p:spPr>
        <p:txBody>
          <a:bodyPr/>
          <a:lstStyle>
            <a:extLst/>
          </a:lstStyle>
          <a:p>
            <a:fld id="{EDF33987-6305-4E2A-BF18-EF013ECE927B}" type="datetimeFigureOut">
              <a:rPr lang="en-US" smtClean="0"/>
              <a:pPr/>
              <a:t>1/10/2013</a:t>
            </a:fld>
            <a:endParaRPr lang="en-US"/>
          </a:p>
        </p:txBody>
      </p:sp>
      <p:sp>
        <p:nvSpPr>
          <p:cNvPr id="6" name="Footer Placeholder 5"/>
          <p:cNvSpPr>
            <a:spLocks noGrp="1"/>
          </p:cNvSpPr>
          <p:nvPr>
            <p:ph type="ftr" sz="quarter" idx="11"/>
          </p:nvPr>
        </p:nvSpPr>
        <p:spPr>
          <a:xfrm>
            <a:off x="1218882" y="55499"/>
            <a:ext cx="7414869" cy="365125"/>
          </a:xfrm>
        </p:spPr>
        <p:txBody>
          <a:bodyPr/>
          <a:lstStyle>
            <a:extLst/>
          </a:lstStyle>
          <a:p>
            <a:endParaRPr lang="en-US"/>
          </a:p>
        </p:txBody>
      </p:sp>
      <p:sp>
        <p:nvSpPr>
          <p:cNvPr id="7" name="Slide Number Placeholder 6"/>
          <p:cNvSpPr>
            <a:spLocks noGrp="1"/>
          </p:cNvSpPr>
          <p:nvPr>
            <p:ph type="sldNum" sz="quarter" idx="12"/>
          </p:nvPr>
        </p:nvSpPr>
        <p:spPr>
          <a:xfrm>
            <a:off x="11477810" y="55499"/>
            <a:ext cx="609441" cy="365125"/>
          </a:xfrm>
        </p:spPr>
        <p:txBody>
          <a:bodyPr/>
          <a:lstStyle>
            <a:extLst/>
          </a:lstStyle>
          <a:p>
            <a:fld id="{F36C87F6-986D-49E6-AF40-1B3A1EE8064D}" type="slidenum">
              <a:rPr lang="en-US" smtClean="0"/>
              <a:pPr/>
              <a:t>‹#›</a:t>
            </a:fld>
            <a:endParaRPr lang="en-US"/>
          </a:p>
        </p:txBody>
      </p:sp>
    </p:spTree>
  </p:cSld>
  <p:clrMapOvr>
    <a:masterClrMapping/>
  </p:clrMapOvr>
  <p:transition spd="med">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1"/>
            <a:ext cx="487553"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Rectangle 7"/>
          <p:cNvSpPr/>
          <p:nvPr/>
        </p:nvSpPr>
        <p:spPr>
          <a:xfrm>
            <a:off x="340299" y="5047394"/>
            <a:ext cx="97511"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ectangle 8"/>
          <p:cNvSpPr/>
          <p:nvPr/>
        </p:nvSpPr>
        <p:spPr>
          <a:xfrm>
            <a:off x="340299" y="4796819"/>
            <a:ext cx="97511"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ectangle 9"/>
          <p:cNvSpPr/>
          <p:nvPr/>
        </p:nvSpPr>
        <p:spPr>
          <a:xfrm>
            <a:off x="340299" y="4637685"/>
            <a:ext cx="97511"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a:off x="340299" y="4542559"/>
            <a:ext cx="97511"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412637" y="680477"/>
            <a:ext cx="609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Rectangle 14"/>
          <p:cNvSpPr/>
          <p:nvPr/>
        </p:nvSpPr>
        <p:spPr>
          <a:xfrm>
            <a:off x="358671" y="680477"/>
            <a:ext cx="36566"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Rectangle 15"/>
          <p:cNvSpPr/>
          <p:nvPr/>
        </p:nvSpPr>
        <p:spPr>
          <a:xfrm>
            <a:off x="333273" y="680477"/>
            <a:ext cx="12189"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Rectangle 16"/>
          <p:cNvSpPr/>
          <p:nvPr/>
        </p:nvSpPr>
        <p:spPr>
          <a:xfrm>
            <a:off x="295614" y="680477"/>
            <a:ext cx="12189"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Title Placeholder 21"/>
          <p:cNvSpPr>
            <a:spLocks noGrp="1"/>
          </p:cNvSpPr>
          <p:nvPr>
            <p:ph type="title"/>
          </p:nvPr>
        </p:nvSpPr>
        <p:spPr>
          <a:xfrm>
            <a:off x="1218883" y="512064"/>
            <a:ext cx="10360501" cy="914400"/>
          </a:xfrm>
          <a:prstGeom prst="rect">
            <a:avLst/>
          </a:prstGeom>
        </p:spPr>
        <p:txBody>
          <a:bodyPr vert="horz" anchor="t">
            <a:noAutofit/>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1218883" y="1783560"/>
            <a:ext cx="10360501" cy="457200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8633751" y="6416676"/>
            <a:ext cx="2844059" cy="365125"/>
          </a:xfrm>
          <a:prstGeom prst="rect">
            <a:avLst/>
          </a:prstGeom>
        </p:spPr>
        <p:txBody>
          <a:bodyPr vert="horz" anchor="b"/>
          <a:lstStyle>
            <a:lvl1pPr algn="l" eaLnBrk="1" latinLnBrk="0" hangingPunct="1">
              <a:defRPr kumimoji="0" sz="1100">
                <a:solidFill>
                  <a:schemeClr val="tx2"/>
                </a:solidFill>
              </a:defRPr>
            </a:lvl1pPr>
            <a:extLst/>
          </a:lstStyle>
          <a:p>
            <a:fld id="{EDF33987-6305-4E2A-BF18-EF013ECE927B}" type="datetimeFigureOut">
              <a:rPr lang="en-US" smtClean="0"/>
              <a:pPr/>
              <a:t>1/10/2013</a:t>
            </a:fld>
            <a:endParaRPr lang="en-US"/>
          </a:p>
        </p:txBody>
      </p:sp>
      <p:sp>
        <p:nvSpPr>
          <p:cNvPr id="3" name="Footer Placeholder 2"/>
          <p:cNvSpPr>
            <a:spLocks noGrp="1"/>
          </p:cNvSpPr>
          <p:nvPr>
            <p:ph type="ftr" sz="quarter" idx="3"/>
          </p:nvPr>
        </p:nvSpPr>
        <p:spPr>
          <a:xfrm>
            <a:off x="1218882" y="6416676"/>
            <a:ext cx="7414869" cy="365125"/>
          </a:xfrm>
          <a:prstGeom prst="rect">
            <a:avLst/>
          </a:prstGeom>
        </p:spPr>
        <p:txBody>
          <a:bodyPr vert="horz" anchor="b"/>
          <a:lstStyle>
            <a:lvl1pPr algn="r" eaLnBrk="1" latinLnBrk="0" hangingPunct="1">
              <a:defRPr kumimoji="0" sz="1100">
                <a:solidFill>
                  <a:schemeClr val="tx2"/>
                </a:solidFill>
              </a:defRPr>
            </a:lvl1pPr>
            <a:extLst/>
          </a:lstStyle>
          <a:p>
            <a:endParaRPr lang="en-US"/>
          </a:p>
        </p:txBody>
      </p:sp>
      <p:sp>
        <p:nvSpPr>
          <p:cNvPr id="23" name="Slide Number Placeholder 22"/>
          <p:cNvSpPr>
            <a:spLocks noGrp="1"/>
          </p:cNvSpPr>
          <p:nvPr>
            <p:ph type="sldNum" sz="quarter" idx="4"/>
          </p:nvPr>
        </p:nvSpPr>
        <p:spPr>
          <a:xfrm>
            <a:off x="11477810" y="6416676"/>
            <a:ext cx="609441" cy="365125"/>
          </a:xfrm>
          <a:prstGeom prst="rect">
            <a:avLst/>
          </a:prstGeom>
        </p:spPr>
        <p:txBody>
          <a:bodyPr vert="horz" anchor="b"/>
          <a:lstStyle>
            <a:lvl1pPr algn="l" eaLnBrk="1" latinLnBrk="0" hangingPunct="1">
              <a:defRPr kumimoji="0" sz="1200">
                <a:solidFill>
                  <a:schemeClr val="tx2"/>
                </a:solidFill>
              </a:defRPr>
            </a:lvl1pPr>
            <a:extLst/>
          </a:lstStyle>
          <a:p>
            <a:fld id="{F36C87F6-986D-49E6-AF40-1B3A1EE8064D}"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ransition spd="med">
    <p:fade/>
  </p:transition>
  <p:timing>
    <p:tnLst>
      <p:par>
        <p:cTn id="1" dur="indefinite" restart="never" nodeType="tmRoot"/>
      </p:par>
    </p:tnLst>
  </p:timing>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1.gif"/><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4.xml"/><Relationship Id="rId4" Type="http://schemas.openxmlformats.org/officeDocument/2006/relationships/image" Target="../media/image14.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hyperlink" Target="http://www.youtube.com/watch?v=B_-Cdc3WQAs&amp;feature=player_detailpage" TargetMode="Externa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Unit 2.5 :The middle and dark ages</a:t>
            </a:r>
            <a:endParaRPr lang="en-US" dirty="0"/>
          </a:p>
        </p:txBody>
      </p:sp>
      <p:sp>
        <p:nvSpPr>
          <p:cNvPr id="5" name="Subtitle 4"/>
          <p:cNvSpPr>
            <a:spLocks noGrp="1"/>
          </p:cNvSpPr>
          <p:nvPr>
            <p:ph type="subTitle" idx="1"/>
          </p:nvPr>
        </p:nvSpPr>
        <p:spPr/>
        <p:txBody>
          <a:bodyPr/>
          <a:lstStyle/>
          <a:p>
            <a:r>
              <a:rPr lang="en-US" dirty="0" err="1" smtClean="0"/>
              <a:t>Nija</a:t>
            </a:r>
            <a:r>
              <a:rPr lang="en-US" dirty="0" smtClean="0"/>
              <a:t> McAdams Tome Gordo| Mrs. Jessica Crooks|9th</a:t>
            </a:r>
            <a:endParaRPr lang="en-US" dirty="0"/>
          </a:p>
        </p:txBody>
      </p:sp>
    </p:spTree>
    <p:extLst>
      <p:ext uri="{BB962C8B-B14F-4D97-AF65-F5344CB8AC3E}">
        <p14:creationId xmlns="" xmlns:p14="http://schemas.microsoft.com/office/powerpoint/2010/main" val="288708291"/>
      </p:ext>
    </p:extLst>
  </p:cSld>
  <p:clrMapOvr>
    <a:masterClrMapping/>
  </p:clrMapOvr>
  <p:transition spd="med">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byzantine empire</a:t>
            </a:r>
            <a:endParaRPr lang="en-US" dirty="0"/>
          </a:p>
        </p:txBody>
      </p:sp>
      <p:sp>
        <p:nvSpPr>
          <p:cNvPr id="3" name="Content Placeholder 2"/>
          <p:cNvSpPr>
            <a:spLocks noGrp="1"/>
          </p:cNvSpPr>
          <p:nvPr>
            <p:ph sz="half" idx="1"/>
          </p:nvPr>
        </p:nvSpPr>
        <p:spPr>
          <a:xfrm>
            <a:off x="1233278" y="1828800"/>
            <a:ext cx="6385133" cy="4343400"/>
          </a:xfrm>
        </p:spPr>
        <p:txBody>
          <a:bodyPr>
            <a:normAutofit/>
          </a:bodyPr>
          <a:lstStyle/>
          <a:p>
            <a:r>
              <a:rPr lang="en-US" dirty="0" smtClean="0"/>
              <a:t>By the time of the Great Schism, the Byzantine Empire was in decline.  Struggles over succession to the throne, court intrigues, and constant wars weakened the empire.  </a:t>
            </a:r>
          </a:p>
          <a:p>
            <a:r>
              <a:rPr lang="en-US" dirty="0" smtClean="0"/>
              <a:t>Beginning in the 1090s, the Byzantine Empire fought the Islamic </a:t>
            </a:r>
            <a:r>
              <a:rPr lang="en-US" b="1" dirty="0" smtClean="0"/>
              <a:t>Seljuk Turks </a:t>
            </a:r>
            <a:r>
              <a:rPr lang="en-US" dirty="0" smtClean="0"/>
              <a:t>during the Crusades (wars between Christians and Muslims).</a:t>
            </a:r>
            <a:endParaRPr lang="en-US" dirty="0"/>
          </a:p>
        </p:txBody>
      </p:sp>
      <p:pic>
        <p:nvPicPr>
          <p:cNvPr id="5" name="Content Placeholder 4" descr="index.jpeg"/>
          <p:cNvPicPr>
            <a:picLocks noGrp="1" noChangeAspect="1"/>
          </p:cNvPicPr>
          <p:nvPr>
            <p:ph sz="half" idx="2"/>
          </p:nvPr>
        </p:nvPicPr>
        <p:blipFill>
          <a:blip r:embed="rId3" cstate="print"/>
          <a:stretch>
            <a:fillRect/>
          </a:stretch>
        </p:blipFill>
        <p:spPr>
          <a:xfrm>
            <a:off x="7770812" y="1905000"/>
            <a:ext cx="2952750" cy="3200400"/>
          </a:xfrm>
        </p:spPr>
      </p:pic>
    </p:spTree>
  </p:cSld>
  <p:clrMapOvr>
    <a:masterClrMapping/>
  </p:clrMapOvr>
  <p:transition spd="med">
    <p:newsflash/>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1812" y="3048000"/>
            <a:ext cx="10969943" cy="914400"/>
          </a:xfrm>
        </p:spPr>
        <p:txBody>
          <a:bodyPr/>
          <a:lstStyle/>
          <a:p>
            <a:r>
              <a:rPr lang="en-US" dirty="0" smtClean="0"/>
              <a:t>              </a:t>
            </a:r>
            <a:r>
              <a:rPr lang="en-US" sz="6600" dirty="0" smtClean="0"/>
              <a:t>Plague</a:t>
            </a:r>
            <a:endParaRPr lang="en-US" sz="6600" dirty="0"/>
          </a:p>
        </p:txBody>
      </p:sp>
      <p:pic>
        <p:nvPicPr>
          <p:cNvPr id="5" name="Picture 4" descr="pl.jpeg"/>
          <p:cNvPicPr>
            <a:picLocks noChangeAspect="1"/>
          </p:cNvPicPr>
          <p:nvPr/>
        </p:nvPicPr>
        <p:blipFill>
          <a:blip r:embed="rId2" cstate="print"/>
          <a:stretch>
            <a:fillRect/>
          </a:stretch>
        </p:blipFill>
        <p:spPr>
          <a:xfrm>
            <a:off x="989012" y="1066800"/>
            <a:ext cx="2514600" cy="472440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pic>
        <p:nvPicPr>
          <p:cNvPr id="6" name="Picture 5" descr="ijjh.jpeg"/>
          <p:cNvPicPr>
            <a:picLocks noChangeAspect="1"/>
          </p:cNvPicPr>
          <p:nvPr/>
        </p:nvPicPr>
        <p:blipFill>
          <a:blip r:embed="rId3" cstate="print"/>
          <a:stretch>
            <a:fillRect/>
          </a:stretch>
        </p:blipFill>
        <p:spPr>
          <a:xfrm>
            <a:off x="7466012" y="914400"/>
            <a:ext cx="3724275" cy="5596588"/>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cSld>
  <p:clrMapOvr>
    <a:masterClrMapping/>
  </p:clrMapOvr>
  <p:transition spd="med">
    <p:circl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217614" y="274638"/>
            <a:ext cx="4724398" cy="1325562"/>
          </a:xfrm>
        </p:spPr>
        <p:txBody>
          <a:bodyPr>
            <a:normAutofit/>
          </a:bodyPr>
          <a:lstStyle/>
          <a:p>
            <a:r>
              <a:rPr lang="en-US" dirty="0" smtClean="0"/>
              <a:t>What is the bubonic plague?</a:t>
            </a:r>
            <a:endParaRPr lang="en-US" dirty="0"/>
          </a:p>
        </p:txBody>
      </p:sp>
      <p:sp>
        <p:nvSpPr>
          <p:cNvPr id="3" name="Content Placeholder 2"/>
          <p:cNvSpPr>
            <a:spLocks noGrp="1"/>
          </p:cNvSpPr>
          <p:nvPr>
            <p:ph sz="half" idx="1"/>
          </p:nvPr>
        </p:nvSpPr>
        <p:spPr/>
        <p:txBody>
          <a:bodyPr>
            <a:normAutofit/>
          </a:bodyPr>
          <a:lstStyle/>
          <a:p>
            <a:r>
              <a:rPr lang="en-US" sz="2000" dirty="0" smtClean="0"/>
              <a:t>The bubonic plague mainly affects rodents, but fleas can transmit the disease to people. Once people are infected, they infect others very rapidly. Plague causes fever and a painful swelling of the lymph glands called buboes, which is how it gets its name. The disease also causes spots on the skin that are red at first and then turn black. </a:t>
            </a:r>
            <a:endParaRPr lang="en-US" sz="2000" dirty="0"/>
          </a:p>
        </p:txBody>
      </p:sp>
      <p:sp>
        <p:nvSpPr>
          <p:cNvPr id="5" name="TextBox 4"/>
          <p:cNvSpPr txBox="1"/>
          <p:nvPr/>
        </p:nvSpPr>
        <p:spPr>
          <a:xfrm>
            <a:off x="6094412" y="685800"/>
            <a:ext cx="4876800" cy="590931"/>
          </a:xfrm>
          <a:prstGeom prst="rect">
            <a:avLst/>
          </a:prstGeom>
          <a:noFill/>
          <a:ln>
            <a:solidFill>
              <a:schemeClr val="bg2"/>
            </a:solidFill>
          </a:ln>
        </p:spPr>
        <p:txBody>
          <a:bodyPr wrap="square" rtlCol="0">
            <a:spAutoFit/>
          </a:bodyPr>
          <a:lstStyle/>
          <a:p>
            <a:pPr>
              <a:lnSpc>
                <a:spcPct val="90000"/>
              </a:lnSpc>
            </a:pPr>
            <a:endParaRPr lang="en-US" sz="3600" dirty="0" err="1" smtClean="0"/>
          </a:p>
        </p:txBody>
      </p:sp>
      <p:pic>
        <p:nvPicPr>
          <p:cNvPr id="7" name="Picture 6" descr="plague.jpeg"/>
          <p:cNvPicPr>
            <a:picLocks noChangeAspect="1"/>
          </p:cNvPicPr>
          <p:nvPr/>
        </p:nvPicPr>
        <p:blipFill>
          <a:blip r:embed="rId3" cstate="print"/>
          <a:stretch>
            <a:fillRect/>
          </a:stretch>
        </p:blipFill>
        <p:spPr>
          <a:xfrm>
            <a:off x="6475412" y="457200"/>
            <a:ext cx="3429000" cy="5410200"/>
          </a:xfrm>
          <a:prstGeom prst="rect">
            <a:avLst/>
          </a:prstGeom>
        </p:spPr>
      </p:pic>
    </p:spTree>
  </p:cSld>
  <p:clrMapOvr>
    <a:masterClrMapping/>
  </p:clrMapOvr>
  <p:transition spd="med">
    <p:pull dir="lu"/>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More information about the plague</a:t>
            </a:r>
            <a:endParaRPr lang="en-US" dirty="0"/>
          </a:p>
        </p:txBody>
      </p:sp>
      <p:pic>
        <p:nvPicPr>
          <p:cNvPr id="5" name="Content Placeholder 4" descr="plague 2.jpeg"/>
          <p:cNvPicPr>
            <a:picLocks noGrp="1" noChangeAspect="1"/>
          </p:cNvPicPr>
          <p:nvPr>
            <p:ph sz="half" idx="1"/>
          </p:nvPr>
        </p:nvPicPr>
        <p:blipFill>
          <a:blip r:embed="rId2" cstate="print"/>
          <a:stretch>
            <a:fillRect/>
          </a:stretch>
        </p:blipFill>
        <p:spPr>
          <a:xfrm>
            <a:off x="6856412" y="1066800"/>
            <a:ext cx="4143375" cy="3429000"/>
          </a:xfrm>
        </p:spPr>
      </p:pic>
      <p:sp>
        <p:nvSpPr>
          <p:cNvPr id="6" name="TextBox 5"/>
          <p:cNvSpPr txBox="1"/>
          <p:nvPr/>
        </p:nvSpPr>
        <p:spPr>
          <a:xfrm>
            <a:off x="1217612" y="2895600"/>
            <a:ext cx="3810000" cy="424732"/>
          </a:xfrm>
          <a:prstGeom prst="rect">
            <a:avLst/>
          </a:prstGeom>
          <a:noFill/>
          <a:ln>
            <a:solidFill>
              <a:schemeClr val="bg2"/>
            </a:solidFill>
          </a:ln>
        </p:spPr>
        <p:txBody>
          <a:bodyPr wrap="square" rtlCol="0">
            <a:spAutoFit/>
          </a:bodyPr>
          <a:lstStyle/>
          <a:p>
            <a:pPr>
              <a:lnSpc>
                <a:spcPct val="90000"/>
              </a:lnSpc>
            </a:pPr>
            <a:endParaRPr lang="en-US" sz="2400" dirty="0" err="1" smtClean="0"/>
          </a:p>
        </p:txBody>
      </p:sp>
      <p:sp>
        <p:nvSpPr>
          <p:cNvPr id="8" name="TextBox 7"/>
          <p:cNvSpPr txBox="1"/>
          <p:nvPr/>
        </p:nvSpPr>
        <p:spPr>
          <a:xfrm>
            <a:off x="989012" y="2209800"/>
            <a:ext cx="4114800" cy="424732"/>
          </a:xfrm>
          <a:prstGeom prst="rect">
            <a:avLst/>
          </a:prstGeom>
          <a:noFill/>
          <a:ln>
            <a:solidFill>
              <a:schemeClr val="bg2"/>
            </a:solidFill>
          </a:ln>
        </p:spPr>
        <p:txBody>
          <a:bodyPr wrap="square" rtlCol="0">
            <a:spAutoFit/>
          </a:bodyPr>
          <a:lstStyle/>
          <a:p>
            <a:pPr>
              <a:lnSpc>
                <a:spcPct val="90000"/>
              </a:lnSpc>
            </a:pPr>
            <a:endParaRPr lang="en-US" sz="2400" dirty="0" err="1" smtClean="0"/>
          </a:p>
        </p:txBody>
      </p:sp>
      <p:sp>
        <p:nvSpPr>
          <p:cNvPr id="9" name="Rectangle 8"/>
          <p:cNvSpPr/>
          <p:nvPr/>
        </p:nvSpPr>
        <p:spPr>
          <a:xfrm>
            <a:off x="5561012" y="4495800"/>
            <a:ext cx="6092825" cy="646331"/>
          </a:xfrm>
          <a:prstGeom prst="rect">
            <a:avLst/>
          </a:prstGeom>
        </p:spPr>
        <p:txBody>
          <a:bodyPr wrap="square">
            <a:spAutoFit/>
          </a:bodyPr>
          <a:lstStyle/>
          <a:p>
            <a:r>
              <a:rPr lang="en-US" b="1" dirty="0" smtClean="0"/>
              <a:t>Man escapes death but faces losing fingers and toes after contracting BUBONIC PLAGUE from cat bite </a:t>
            </a:r>
            <a:endParaRPr lang="en-US" b="1" dirty="0"/>
          </a:p>
        </p:txBody>
      </p:sp>
      <p:pic>
        <p:nvPicPr>
          <p:cNvPr id="10" name="Picture 9" descr="olol.jpeg"/>
          <p:cNvPicPr>
            <a:picLocks noChangeAspect="1"/>
          </p:cNvPicPr>
          <p:nvPr/>
        </p:nvPicPr>
        <p:blipFill>
          <a:blip r:embed="rId3" cstate="print"/>
          <a:stretch>
            <a:fillRect/>
          </a:stretch>
        </p:blipFill>
        <p:spPr>
          <a:xfrm>
            <a:off x="912812" y="1676399"/>
            <a:ext cx="3200400" cy="2414337"/>
          </a:xfrm>
          <a:prstGeom prst="rect">
            <a:avLst/>
          </a:prstGeom>
        </p:spPr>
      </p:pic>
      <p:sp>
        <p:nvSpPr>
          <p:cNvPr id="11" name="TextBox 10"/>
          <p:cNvSpPr txBox="1"/>
          <p:nvPr/>
        </p:nvSpPr>
        <p:spPr>
          <a:xfrm>
            <a:off x="912812" y="4495800"/>
            <a:ext cx="2667000" cy="424732"/>
          </a:xfrm>
          <a:prstGeom prst="rect">
            <a:avLst/>
          </a:prstGeom>
          <a:noFill/>
          <a:ln>
            <a:solidFill>
              <a:schemeClr val="bg2"/>
            </a:solidFill>
          </a:ln>
        </p:spPr>
        <p:txBody>
          <a:bodyPr wrap="square" rtlCol="0">
            <a:spAutoFit/>
          </a:bodyPr>
          <a:lstStyle/>
          <a:p>
            <a:pPr>
              <a:lnSpc>
                <a:spcPct val="90000"/>
              </a:lnSpc>
            </a:pPr>
            <a:endParaRPr lang="en-US" sz="2400" dirty="0" err="1" smtClean="0"/>
          </a:p>
        </p:txBody>
      </p:sp>
      <p:sp>
        <p:nvSpPr>
          <p:cNvPr id="12" name="Rectangle 11"/>
          <p:cNvSpPr/>
          <p:nvPr/>
        </p:nvSpPr>
        <p:spPr>
          <a:xfrm>
            <a:off x="0" y="4648200"/>
            <a:ext cx="5710237" cy="646331"/>
          </a:xfrm>
          <a:prstGeom prst="rect">
            <a:avLst/>
          </a:prstGeom>
        </p:spPr>
        <p:txBody>
          <a:bodyPr wrap="square">
            <a:spAutoFit/>
          </a:bodyPr>
          <a:lstStyle/>
          <a:p>
            <a:r>
              <a:rPr lang="en-US" dirty="0" smtClean="0"/>
              <a:t>A symptom of the Bubonic plague, the "</a:t>
            </a:r>
            <a:r>
              <a:rPr lang="en-US" dirty="0" err="1" smtClean="0"/>
              <a:t>bubos</a:t>
            </a:r>
            <a:r>
              <a:rPr lang="en-US" dirty="0" smtClean="0"/>
              <a:t>" or lumps on the neck, underarms and/or groins.</a:t>
            </a:r>
            <a:endParaRPr lang="en-US" dirty="0"/>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More information about the plague</a:t>
            </a:r>
            <a:endParaRPr lang="en-US" dirty="0"/>
          </a:p>
        </p:txBody>
      </p:sp>
      <p:sp>
        <p:nvSpPr>
          <p:cNvPr id="3" name="Content Placeholder 2"/>
          <p:cNvSpPr>
            <a:spLocks noGrp="1"/>
          </p:cNvSpPr>
          <p:nvPr>
            <p:ph sz="half" idx="1"/>
          </p:nvPr>
        </p:nvSpPr>
        <p:spPr/>
        <p:txBody>
          <a:bodyPr>
            <a:normAutofit fontScale="62500" lnSpcReduction="20000"/>
          </a:bodyPr>
          <a:lstStyle/>
          <a:p>
            <a:r>
              <a:rPr lang="en-US" b="1" dirty="0" smtClean="0"/>
              <a:t>Black Death - Disaster Strikes</a:t>
            </a:r>
          </a:p>
          <a:p>
            <a:r>
              <a:rPr lang="en-US" dirty="0" smtClean="0"/>
              <a:t>25 million people died in just under five years between 1347 and 1352. Estimated population of Europe from 1000 to 1352. 1000 38 million </a:t>
            </a:r>
          </a:p>
          <a:p>
            <a:r>
              <a:rPr lang="en-US" dirty="0" smtClean="0"/>
              <a:t>1100 48 million </a:t>
            </a:r>
          </a:p>
          <a:p>
            <a:r>
              <a:rPr lang="en-US" dirty="0" smtClean="0"/>
              <a:t>1200 59 million </a:t>
            </a:r>
          </a:p>
          <a:p>
            <a:r>
              <a:rPr lang="en-US" dirty="0" smtClean="0"/>
              <a:t>1300 70 million </a:t>
            </a:r>
          </a:p>
          <a:p>
            <a:r>
              <a:rPr lang="en-US" dirty="0" smtClean="0"/>
              <a:t>1347 75 million </a:t>
            </a:r>
          </a:p>
          <a:p>
            <a:r>
              <a:rPr lang="en-US" dirty="0" smtClean="0"/>
              <a:t>1352 50 million </a:t>
            </a:r>
          </a:p>
          <a:p>
            <a:endParaRPr lang="en-US" dirty="0"/>
          </a:p>
        </p:txBody>
      </p:sp>
      <p:sp>
        <p:nvSpPr>
          <p:cNvPr id="2" name="Content Placeholder 1"/>
          <p:cNvSpPr>
            <a:spLocks noGrp="1"/>
          </p:cNvSpPr>
          <p:nvPr>
            <p:ph sz="half" idx="2"/>
          </p:nvPr>
        </p:nvSpPr>
        <p:spPr>
          <a:xfrm>
            <a:off x="5942012" y="1828800"/>
            <a:ext cx="5029201" cy="4343400"/>
          </a:xfrm>
        </p:spPr>
        <p:txBody>
          <a:bodyPr>
            <a:normAutofit fontScale="62500" lnSpcReduction="20000"/>
          </a:bodyPr>
          <a:lstStyle/>
          <a:p>
            <a:r>
              <a:rPr lang="en-US" dirty="0" smtClean="0"/>
              <a:t>The outbreak has shattered communities. Families have been set against each other- the well rejecting the sick. Essential services have collapsed; law and order, with so many administrators struck down, barely exist in some areas. A sense of panic pervades Europe and everyone, it appears, is struggling only for his own survival. Properties stand empty, deserted by desperate owners; the sick die alone, for even the most doctors cannot save them: corpses are simply dumped in the street or buried in mass graves. Some depraved creatures, them selves already infected, break into houses and threaten to contaminate all within unless bribed to leave. Agriculture is at a standstill. Crops wither in the fields; cattle wander untended. </a:t>
            </a:r>
            <a:endParaRPr lang="en-US" dirty="0"/>
          </a:p>
        </p:txBody>
      </p:sp>
    </p:spTree>
  </p:cSld>
  <p:clrMapOvr>
    <a:masterClrMapping/>
  </p:clrMapOvr>
  <p:transition spd="med">
    <p:wipe dir="u"/>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Code Chivalry</a:t>
            </a:r>
            <a:endParaRPr lang="en-US" dirty="0"/>
          </a:p>
        </p:txBody>
      </p:sp>
      <p:pic>
        <p:nvPicPr>
          <p:cNvPr id="5" name="Picture 4" descr="Crusades.gif"/>
          <p:cNvPicPr>
            <a:picLocks noChangeAspect="1"/>
          </p:cNvPicPr>
          <p:nvPr/>
        </p:nvPicPr>
        <p:blipFill>
          <a:blip r:embed="rId2" cstate="print"/>
          <a:stretch>
            <a:fillRect/>
          </a:stretch>
        </p:blipFill>
        <p:spPr>
          <a:xfrm>
            <a:off x="2360612" y="1600200"/>
            <a:ext cx="6081284" cy="5257800"/>
          </a:xfrm>
          <a:prstGeom prst="rect">
            <a:avLst/>
          </a:prstGeom>
        </p:spPr>
      </p:pic>
    </p:spTree>
  </p:cSld>
  <p:clrMapOvr>
    <a:masterClrMapping/>
  </p:clrMapOvr>
  <p:transition spd="med">
    <p:checke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What was Code Chivalry?</a:t>
            </a:r>
            <a:endParaRPr lang="en-US" dirty="0"/>
          </a:p>
        </p:txBody>
      </p:sp>
      <p:sp>
        <p:nvSpPr>
          <p:cNvPr id="5" name="Rectangle 4"/>
          <p:cNvSpPr/>
          <p:nvPr/>
        </p:nvSpPr>
        <p:spPr>
          <a:xfrm>
            <a:off x="1065212" y="1371601"/>
            <a:ext cx="8075613" cy="646331"/>
          </a:xfrm>
          <a:prstGeom prst="rect">
            <a:avLst/>
          </a:prstGeom>
        </p:spPr>
        <p:txBody>
          <a:bodyPr wrap="square">
            <a:spAutoFit/>
          </a:bodyPr>
          <a:lstStyle/>
          <a:p>
            <a:r>
              <a:rPr lang="en-US" dirty="0" smtClean="0"/>
              <a:t>Knights lived by a code of conduct, called </a:t>
            </a:r>
            <a:r>
              <a:rPr lang="en-US" b="1" dirty="0" smtClean="0"/>
              <a:t>Chivalry</a:t>
            </a:r>
            <a:r>
              <a:rPr lang="en-US" dirty="0" smtClean="0"/>
              <a:t>.  This required knights to be brave, loyal and true.</a:t>
            </a:r>
            <a:endParaRPr lang="en-US" dirty="0"/>
          </a:p>
        </p:txBody>
      </p:sp>
      <p:sp>
        <p:nvSpPr>
          <p:cNvPr id="6" name="Rectangle 5"/>
          <p:cNvSpPr/>
          <p:nvPr/>
        </p:nvSpPr>
        <p:spPr>
          <a:xfrm>
            <a:off x="3198812" y="1676400"/>
            <a:ext cx="5713412" cy="5355312"/>
          </a:xfrm>
          <a:prstGeom prst="rect">
            <a:avLst/>
          </a:prstGeom>
        </p:spPr>
        <p:txBody>
          <a:bodyPr wrap="square">
            <a:spAutoFit/>
          </a:bodyPr>
          <a:lstStyle/>
          <a:p>
            <a:pPr lvl="0" algn="ctr" fontAlgn="base">
              <a:spcBef>
                <a:spcPct val="0"/>
              </a:spcBef>
              <a:spcAft>
                <a:spcPct val="0"/>
              </a:spcAft>
            </a:pPr>
            <a:r>
              <a:rPr lang="en-US" b="1" dirty="0" smtClean="0">
                <a:latin typeface="Century Gothic" pitchFamily="34" charset="0"/>
                <a:ea typeface="Times New Roman" pitchFamily="18" charset="0"/>
                <a:cs typeface="Arial" pitchFamily="34" charset="0"/>
              </a:rPr>
              <a:t>The Ten Commandments of the Code of Chivalry</a:t>
            </a:r>
            <a:endParaRPr lang="en-US" dirty="0" smtClean="0">
              <a:latin typeface="Arial" pitchFamily="34" charset="0"/>
              <a:cs typeface="Arial" pitchFamily="34" charset="0"/>
            </a:endParaRPr>
          </a:p>
          <a:p>
            <a:pPr lvl="0" algn="ctr" eaLnBrk="0" fontAlgn="base" hangingPunct="0">
              <a:spcBef>
                <a:spcPct val="0"/>
              </a:spcBef>
              <a:spcAft>
                <a:spcPct val="0"/>
              </a:spcAft>
            </a:pPr>
            <a:r>
              <a:rPr lang="en-US" b="1" dirty="0" smtClean="0">
                <a:latin typeface="Century Gothic" pitchFamily="34" charset="0"/>
                <a:ea typeface="Times New Roman" pitchFamily="18" charset="0"/>
                <a:cs typeface="Arial" pitchFamily="34" charset="0"/>
              </a:rPr>
              <a:t>From Chivalry by Leon Gautier</a:t>
            </a:r>
          </a:p>
          <a:p>
            <a:pPr lvl="0" algn="ctr" eaLnBrk="0" fontAlgn="base" hangingPunct="0">
              <a:spcBef>
                <a:spcPct val="0"/>
              </a:spcBef>
              <a:spcAft>
                <a:spcPct val="0"/>
              </a:spcAft>
            </a:pPr>
            <a:endParaRPr lang="en-US" dirty="0" smtClean="0">
              <a:latin typeface="Arial" pitchFamily="34" charset="0"/>
              <a:cs typeface="Arial" pitchFamily="34" charset="0"/>
            </a:endParaRPr>
          </a:p>
          <a:p>
            <a:pPr lvl="0" eaLnBrk="0" fontAlgn="base" hangingPunct="0">
              <a:spcBef>
                <a:spcPct val="0"/>
              </a:spcBef>
              <a:spcAft>
                <a:spcPct val="0"/>
              </a:spcAft>
            </a:pPr>
            <a:r>
              <a:rPr lang="en-US" dirty="0" smtClean="0">
                <a:latin typeface="Century Gothic" pitchFamily="34" charset="0"/>
                <a:ea typeface="Times New Roman" pitchFamily="18" charset="0"/>
                <a:cs typeface="Arial" pitchFamily="34" charset="0"/>
              </a:rPr>
              <a:t>2. Thou </a:t>
            </a:r>
            <a:r>
              <a:rPr lang="en-US" dirty="0" err="1" smtClean="0">
                <a:latin typeface="Century Gothic" pitchFamily="34" charset="0"/>
                <a:ea typeface="Times New Roman" pitchFamily="18" charset="0"/>
                <a:cs typeface="Arial" pitchFamily="34" charset="0"/>
              </a:rPr>
              <a:t>shalt</a:t>
            </a:r>
            <a:r>
              <a:rPr lang="en-US" dirty="0" smtClean="0">
                <a:latin typeface="Century Gothic" pitchFamily="34" charset="0"/>
                <a:ea typeface="Times New Roman" pitchFamily="18" charset="0"/>
                <a:cs typeface="Arial" pitchFamily="34" charset="0"/>
              </a:rPr>
              <a:t> defend the Church... </a:t>
            </a:r>
          </a:p>
          <a:p>
            <a:pPr lvl="0" eaLnBrk="0" fontAlgn="base" hangingPunct="0">
              <a:spcBef>
                <a:spcPct val="0"/>
              </a:spcBef>
              <a:spcAft>
                <a:spcPct val="0"/>
              </a:spcAft>
            </a:pPr>
            <a:endParaRPr lang="en-US" sz="600" dirty="0" smtClean="0">
              <a:latin typeface="Arial" pitchFamily="34" charset="0"/>
              <a:cs typeface="Arial" pitchFamily="34" charset="0"/>
            </a:endParaRPr>
          </a:p>
          <a:p>
            <a:pPr lvl="0" eaLnBrk="0" fontAlgn="base" hangingPunct="0">
              <a:spcBef>
                <a:spcPct val="0"/>
              </a:spcBef>
              <a:spcAft>
                <a:spcPct val="0"/>
              </a:spcAft>
            </a:pPr>
            <a:r>
              <a:rPr lang="en-US" dirty="0" smtClean="0">
                <a:latin typeface="Century Gothic" pitchFamily="34" charset="0"/>
                <a:ea typeface="Times New Roman" pitchFamily="18" charset="0"/>
                <a:cs typeface="Arial" pitchFamily="34" charset="0"/>
              </a:rPr>
              <a:t>3. Thou </a:t>
            </a:r>
            <a:r>
              <a:rPr lang="en-US" dirty="0" err="1" smtClean="0">
                <a:latin typeface="Century Gothic" pitchFamily="34" charset="0"/>
                <a:ea typeface="Times New Roman" pitchFamily="18" charset="0"/>
                <a:cs typeface="Arial" pitchFamily="34" charset="0"/>
              </a:rPr>
              <a:t>shalt</a:t>
            </a:r>
            <a:r>
              <a:rPr lang="en-US" dirty="0" smtClean="0">
                <a:latin typeface="Century Gothic" pitchFamily="34" charset="0"/>
                <a:ea typeface="Times New Roman" pitchFamily="18" charset="0"/>
                <a:cs typeface="Arial" pitchFamily="34" charset="0"/>
              </a:rPr>
              <a:t> respect all weaknesses, and </a:t>
            </a:r>
            <a:r>
              <a:rPr lang="en-US" dirty="0" err="1" smtClean="0">
                <a:latin typeface="Century Gothic" pitchFamily="34" charset="0"/>
                <a:ea typeface="Times New Roman" pitchFamily="18" charset="0"/>
                <a:cs typeface="Arial" pitchFamily="34" charset="0"/>
              </a:rPr>
              <a:t>shalt</a:t>
            </a:r>
            <a:r>
              <a:rPr lang="en-US" dirty="0" smtClean="0">
                <a:latin typeface="Century Gothic" pitchFamily="34" charset="0"/>
                <a:ea typeface="Times New Roman" pitchFamily="18" charset="0"/>
                <a:cs typeface="Arial" pitchFamily="34" charset="0"/>
              </a:rPr>
              <a:t> constitute thyself the defender of them... </a:t>
            </a:r>
          </a:p>
          <a:p>
            <a:pPr lvl="0" eaLnBrk="0" fontAlgn="base" hangingPunct="0">
              <a:spcBef>
                <a:spcPct val="0"/>
              </a:spcBef>
              <a:spcAft>
                <a:spcPct val="0"/>
              </a:spcAft>
            </a:pPr>
            <a:endParaRPr lang="en-US" sz="600" dirty="0" smtClean="0">
              <a:latin typeface="Arial" pitchFamily="34" charset="0"/>
              <a:cs typeface="Arial" pitchFamily="34" charset="0"/>
            </a:endParaRPr>
          </a:p>
          <a:p>
            <a:pPr lvl="0" eaLnBrk="0" fontAlgn="base" hangingPunct="0">
              <a:spcBef>
                <a:spcPct val="0"/>
              </a:spcBef>
              <a:spcAft>
                <a:spcPct val="0"/>
              </a:spcAft>
            </a:pPr>
            <a:r>
              <a:rPr lang="en-US" dirty="0" smtClean="0">
                <a:latin typeface="Century Gothic" pitchFamily="34" charset="0"/>
                <a:ea typeface="Times New Roman" pitchFamily="18" charset="0"/>
                <a:cs typeface="Arial" pitchFamily="34" charset="0"/>
              </a:rPr>
              <a:t>4. Thou </a:t>
            </a:r>
            <a:r>
              <a:rPr lang="en-US" dirty="0" err="1" smtClean="0">
                <a:latin typeface="Century Gothic" pitchFamily="34" charset="0"/>
                <a:ea typeface="Times New Roman" pitchFamily="18" charset="0"/>
                <a:cs typeface="Arial" pitchFamily="34" charset="0"/>
              </a:rPr>
              <a:t>shalt</a:t>
            </a:r>
            <a:r>
              <a:rPr lang="en-US" dirty="0" smtClean="0">
                <a:latin typeface="Century Gothic" pitchFamily="34" charset="0"/>
                <a:ea typeface="Times New Roman" pitchFamily="18" charset="0"/>
                <a:cs typeface="Arial" pitchFamily="34" charset="0"/>
              </a:rPr>
              <a:t> love the country in the which thou was born… </a:t>
            </a:r>
          </a:p>
          <a:p>
            <a:pPr lvl="0" eaLnBrk="0" fontAlgn="base" hangingPunct="0">
              <a:spcBef>
                <a:spcPct val="0"/>
              </a:spcBef>
              <a:spcAft>
                <a:spcPct val="0"/>
              </a:spcAft>
            </a:pPr>
            <a:endParaRPr lang="en-US" sz="600" dirty="0" smtClean="0">
              <a:latin typeface="Arial" pitchFamily="34" charset="0"/>
              <a:cs typeface="Arial" pitchFamily="34" charset="0"/>
            </a:endParaRPr>
          </a:p>
          <a:p>
            <a:pPr lvl="0" eaLnBrk="0" fontAlgn="base" hangingPunct="0">
              <a:spcBef>
                <a:spcPct val="0"/>
              </a:spcBef>
              <a:spcAft>
                <a:spcPct val="0"/>
              </a:spcAft>
            </a:pPr>
            <a:r>
              <a:rPr lang="en-US" dirty="0" smtClean="0">
                <a:latin typeface="Century Gothic" pitchFamily="34" charset="0"/>
                <a:ea typeface="Times New Roman" pitchFamily="18" charset="0"/>
                <a:cs typeface="Arial" pitchFamily="34" charset="0"/>
              </a:rPr>
              <a:t>5. Thou </a:t>
            </a:r>
            <a:r>
              <a:rPr lang="en-US" dirty="0" err="1" smtClean="0">
                <a:latin typeface="Century Gothic" pitchFamily="34" charset="0"/>
                <a:ea typeface="Times New Roman" pitchFamily="18" charset="0"/>
                <a:cs typeface="Arial" pitchFamily="34" charset="0"/>
              </a:rPr>
              <a:t>shalt</a:t>
            </a:r>
            <a:r>
              <a:rPr lang="en-US" dirty="0" smtClean="0">
                <a:latin typeface="Century Gothic" pitchFamily="34" charset="0"/>
                <a:ea typeface="Times New Roman" pitchFamily="18" charset="0"/>
                <a:cs typeface="Arial" pitchFamily="34" charset="0"/>
              </a:rPr>
              <a:t> not recoil (give up) before </a:t>
            </a:r>
            <a:r>
              <a:rPr lang="en-US" dirty="0" err="1" smtClean="0">
                <a:latin typeface="Century Gothic" pitchFamily="34" charset="0"/>
                <a:ea typeface="Times New Roman" pitchFamily="18" charset="0"/>
                <a:cs typeface="Arial" pitchFamily="34" charset="0"/>
              </a:rPr>
              <a:t>thine</a:t>
            </a:r>
            <a:r>
              <a:rPr lang="en-US" dirty="0" smtClean="0">
                <a:latin typeface="Century Gothic" pitchFamily="34" charset="0"/>
                <a:ea typeface="Times New Roman" pitchFamily="18" charset="0"/>
                <a:cs typeface="Arial" pitchFamily="34" charset="0"/>
              </a:rPr>
              <a:t> enemy…</a:t>
            </a:r>
          </a:p>
          <a:p>
            <a:pPr lvl="0" eaLnBrk="0" fontAlgn="base" hangingPunct="0">
              <a:spcBef>
                <a:spcPct val="0"/>
              </a:spcBef>
              <a:spcAft>
                <a:spcPct val="0"/>
              </a:spcAft>
            </a:pPr>
            <a:endParaRPr lang="en-US" sz="600" dirty="0" smtClean="0">
              <a:latin typeface="Arial" pitchFamily="34" charset="0"/>
              <a:cs typeface="Arial" pitchFamily="34" charset="0"/>
            </a:endParaRPr>
          </a:p>
          <a:p>
            <a:pPr lvl="0" eaLnBrk="0" fontAlgn="base" hangingPunct="0">
              <a:spcBef>
                <a:spcPct val="0"/>
              </a:spcBef>
              <a:spcAft>
                <a:spcPct val="0"/>
              </a:spcAft>
            </a:pPr>
            <a:r>
              <a:rPr lang="en-US" dirty="0" smtClean="0">
                <a:latin typeface="Century Gothic" pitchFamily="34" charset="0"/>
                <a:ea typeface="Times New Roman" pitchFamily="18" charset="0"/>
                <a:cs typeface="Arial" pitchFamily="34" charset="0"/>
              </a:rPr>
              <a:t>8. Thou </a:t>
            </a:r>
            <a:r>
              <a:rPr lang="en-US" dirty="0" err="1" smtClean="0">
                <a:latin typeface="Century Gothic" pitchFamily="34" charset="0"/>
                <a:ea typeface="Times New Roman" pitchFamily="18" charset="0"/>
                <a:cs typeface="Arial" pitchFamily="34" charset="0"/>
              </a:rPr>
              <a:t>shalt</a:t>
            </a:r>
            <a:r>
              <a:rPr lang="en-US" dirty="0" smtClean="0">
                <a:latin typeface="Century Gothic" pitchFamily="34" charset="0"/>
                <a:ea typeface="Times New Roman" pitchFamily="18" charset="0"/>
                <a:cs typeface="Arial" pitchFamily="34" charset="0"/>
              </a:rPr>
              <a:t> never lie, and shall remain faithful to thy pledged word…</a:t>
            </a:r>
          </a:p>
          <a:p>
            <a:pPr lvl="0" eaLnBrk="0" fontAlgn="base" hangingPunct="0">
              <a:spcBef>
                <a:spcPct val="0"/>
              </a:spcBef>
              <a:spcAft>
                <a:spcPct val="0"/>
              </a:spcAft>
            </a:pPr>
            <a:endParaRPr lang="en-US" sz="600" dirty="0" smtClean="0">
              <a:latin typeface="Arial" pitchFamily="34" charset="0"/>
              <a:cs typeface="Arial" pitchFamily="34" charset="0"/>
            </a:endParaRPr>
          </a:p>
          <a:p>
            <a:pPr lvl="0" eaLnBrk="0" fontAlgn="base" hangingPunct="0">
              <a:spcBef>
                <a:spcPct val="0"/>
              </a:spcBef>
              <a:spcAft>
                <a:spcPct val="0"/>
              </a:spcAft>
            </a:pPr>
            <a:r>
              <a:rPr lang="en-US" dirty="0" smtClean="0">
                <a:latin typeface="Century Gothic" pitchFamily="34" charset="0"/>
                <a:ea typeface="Times New Roman" pitchFamily="18" charset="0"/>
                <a:cs typeface="Arial" pitchFamily="34" charset="0"/>
              </a:rPr>
              <a:t>9. Thou </a:t>
            </a:r>
            <a:r>
              <a:rPr lang="en-US" dirty="0" err="1" smtClean="0">
                <a:latin typeface="Century Gothic" pitchFamily="34" charset="0"/>
                <a:ea typeface="Times New Roman" pitchFamily="18" charset="0"/>
                <a:cs typeface="Arial" pitchFamily="34" charset="0"/>
              </a:rPr>
              <a:t>shalt</a:t>
            </a:r>
            <a:r>
              <a:rPr lang="en-US" dirty="0" smtClean="0">
                <a:latin typeface="Century Gothic" pitchFamily="34" charset="0"/>
                <a:ea typeface="Times New Roman" pitchFamily="18" charset="0"/>
                <a:cs typeface="Arial" pitchFamily="34" charset="0"/>
              </a:rPr>
              <a:t> be generous, and give largess to everyone... </a:t>
            </a:r>
          </a:p>
          <a:p>
            <a:pPr lvl="0" eaLnBrk="0" fontAlgn="base" hangingPunct="0">
              <a:spcBef>
                <a:spcPct val="0"/>
              </a:spcBef>
              <a:spcAft>
                <a:spcPct val="0"/>
              </a:spcAft>
            </a:pPr>
            <a:endParaRPr lang="en-US" sz="600" dirty="0" smtClean="0">
              <a:latin typeface="Arial" pitchFamily="34" charset="0"/>
              <a:cs typeface="Arial" pitchFamily="34" charset="0"/>
            </a:endParaRPr>
          </a:p>
          <a:p>
            <a:pPr lvl="0" eaLnBrk="0" fontAlgn="base" hangingPunct="0">
              <a:spcBef>
                <a:spcPct val="0"/>
              </a:spcBef>
              <a:spcAft>
                <a:spcPct val="0"/>
              </a:spcAft>
            </a:pPr>
            <a:r>
              <a:rPr lang="en-US" dirty="0" smtClean="0">
                <a:latin typeface="Century Gothic" pitchFamily="34" charset="0"/>
                <a:ea typeface="Times New Roman" pitchFamily="18" charset="0"/>
                <a:cs typeface="Arial" pitchFamily="34" charset="0"/>
              </a:rPr>
              <a:t>10. Thou </a:t>
            </a:r>
            <a:r>
              <a:rPr lang="en-US" dirty="0" err="1" smtClean="0">
                <a:latin typeface="Century Gothic" pitchFamily="34" charset="0"/>
                <a:ea typeface="Times New Roman" pitchFamily="18" charset="0"/>
                <a:cs typeface="Arial" pitchFamily="34" charset="0"/>
              </a:rPr>
              <a:t>shalt</a:t>
            </a:r>
            <a:r>
              <a:rPr lang="en-US" dirty="0" smtClean="0">
                <a:latin typeface="Century Gothic" pitchFamily="34" charset="0"/>
                <a:ea typeface="Times New Roman" pitchFamily="18" charset="0"/>
                <a:cs typeface="Arial" pitchFamily="34" charset="0"/>
              </a:rPr>
              <a:t> be everywhere and always the champion of the Right and the Good against Injustice and Evil... </a:t>
            </a:r>
            <a:endParaRPr lang="en-US" dirty="0" smtClean="0">
              <a:latin typeface="Arial" pitchFamily="34" charset="0"/>
              <a:cs typeface="Arial" pitchFamily="34" charset="0"/>
            </a:endParaRPr>
          </a:p>
        </p:txBody>
      </p:sp>
    </p:spTree>
  </p:cSld>
  <p:clrMapOvr>
    <a:masterClrMapping/>
  </p:clrMapOvr>
  <p:transition spd="med">
    <p:comb dir="vert"/>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8882" y="1981200"/>
            <a:ext cx="10969943" cy="914400"/>
          </a:xfrm>
        </p:spPr>
        <p:txBody>
          <a:bodyPr/>
          <a:lstStyle/>
          <a:p>
            <a:r>
              <a:rPr lang="en-US" dirty="0" smtClean="0"/>
              <a:t>            </a:t>
            </a:r>
            <a:r>
              <a:rPr lang="en-US" sz="5400" dirty="0" smtClean="0"/>
              <a:t>Crusades</a:t>
            </a:r>
            <a:r>
              <a:rPr lang="en-US" dirty="0" smtClean="0"/>
              <a:t> </a:t>
            </a:r>
            <a:endParaRPr lang="en-US" dirty="0"/>
          </a:p>
        </p:txBody>
      </p:sp>
      <p:pic>
        <p:nvPicPr>
          <p:cNvPr id="6" name="Picture 5" descr="c.jpeg"/>
          <p:cNvPicPr>
            <a:picLocks noChangeAspect="1"/>
          </p:cNvPicPr>
          <p:nvPr/>
        </p:nvPicPr>
        <p:blipFill>
          <a:blip r:embed="rId2" cstate="print"/>
          <a:stretch>
            <a:fillRect/>
          </a:stretch>
        </p:blipFill>
        <p:spPr>
          <a:xfrm>
            <a:off x="8228012" y="1371600"/>
            <a:ext cx="3028950" cy="3340337"/>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pic>
        <p:nvPicPr>
          <p:cNvPr id="7" name="Picture 6" descr="cr.jpeg"/>
          <p:cNvPicPr>
            <a:picLocks noChangeAspect="1"/>
          </p:cNvPicPr>
          <p:nvPr/>
        </p:nvPicPr>
        <p:blipFill>
          <a:blip r:embed="rId3" cstate="print"/>
          <a:stretch>
            <a:fillRect/>
          </a:stretch>
        </p:blipFill>
        <p:spPr>
          <a:xfrm>
            <a:off x="4570412" y="4724400"/>
            <a:ext cx="2762250" cy="196215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pic>
        <p:nvPicPr>
          <p:cNvPr id="8" name="Picture 7" descr="cru.jpeg"/>
          <p:cNvPicPr>
            <a:picLocks noChangeAspect="1"/>
          </p:cNvPicPr>
          <p:nvPr/>
        </p:nvPicPr>
        <p:blipFill>
          <a:blip r:embed="rId4" cstate="print"/>
          <a:stretch>
            <a:fillRect/>
          </a:stretch>
        </p:blipFill>
        <p:spPr>
          <a:xfrm>
            <a:off x="608012" y="838200"/>
            <a:ext cx="2850776" cy="320040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cSld>
  <p:clrMapOvr>
    <a:masterClrMapping/>
  </p:clrMapOvr>
  <p:transition spd="med">
    <p:blinds/>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Effects of the Crusades</a:t>
            </a:r>
            <a:endParaRPr lang="en-US" dirty="0"/>
          </a:p>
        </p:txBody>
      </p:sp>
      <p:sp>
        <p:nvSpPr>
          <p:cNvPr id="3" name="Content Placeholder 2"/>
          <p:cNvSpPr>
            <a:spLocks noGrp="1"/>
          </p:cNvSpPr>
          <p:nvPr>
            <p:ph sz="half" idx="1"/>
          </p:nvPr>
        </p:nvSpPr>
        <p:spPr/>
        <p:txBody>
          <a:bodyPr/>
          <a:lstStyle/>
          <a:p>
            <a:r>
              <a:rPr lang="en-US" dirty="0" smtClean="0"/>
              <a:t>The failure of the crusades weakened the power of the pope and </a:t>
            </a:r>
            <a:r>
              <a:rPr lang="en-US" b="1" dirty="0" smtClean="0"/>
              <a:t>increased the power of Kings</a:t>
            </a:r>
            <a:r>
              <a:rPr lang="en-US" dirty="0" smtClean="0"/>
              <a:t>.  </a:t>
            </a:r>
          </a:p>
          <a:p>
            <a:endParaRPr lang="en-US" dirty="0"/>
          </a:p>
        </p:txBody>
      </p:sp>
      <p:sp>
        <p:nvSpPr>
          <p:cNvPr id="4" name="Content Placeholder 3"/>
          <p:cNvSpPr>
            <a:spLocks noGrp="1"/>
          </p:cNvSpPr>
          <p:nvPr>
            <p:ph sz="half" idx="2"/>
          </p:nvPr>
        </p:nvSpPr>
        <p:spPr/>
        <p:txBody>
          <a:bodyPr/>
          <a:lstStyle/>
          <a:p>
            <a:r>
              <a:rPr lang="en-US" dirty="0" smtClean="0"/>
              <a:t>Merchants were able to expand their </a:t>
            </a:r>
            <a:r>
              <a:rPr lang="en-US" b="1" dirty="0" smtClean="0"/>
              <a:t>trade routes </a:t>
            </a:r>
            <a:r>
              <a:rPr lang="en-US" dirty="0" smtClean="0"/>
              <a:t>into Asia.</a:t>
            </a:r>
          </a:p>
          <a:p>
            <a:endParaRPr lang="en-US" dirty="0"/>
          </a:p>
        </p:txBody>
      </p:sp>
    </p:spTree>
  </p:cSld>
  <p:clrMapOvr>
    <a:masterClrMapping/>
  </p:clrMapOvr>
  <p:transition spd="med">
    <p:wedg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                The </a:t>
            </a:r>
            <a:r>
              <a:rPr lang="en-US" dirty="0" smtClean="0"/>
              <a:t>end</a:t>
            </a:r>
            <a:endParaRPr lang="en-US" dirty="0"/>
          </a:p>
        </p:txBody>
      </p:sp>
    </p:spTree>
  </p:cSld>
  <p:clrMapOvr>
    <a:masterClrMapping/>
  </p:clrMapOvr>
  <p:transition spd="med">
    <p:dissolve/>
  </p:transition>
</p:sld>
</file>

<file path=ppt/slides/slide2.xml><?xml version="1.0" encoding="utf-8"?>
<p:sld xmlns:a="http://schemas.openxmlformats.org/drawingml/2006/main" xmlns:r="http://schemas.openxmlformats.org/officeDocument/2006/relationships" xmlns:p="http://schemas.openxmlformats.org/presentationml/2006/main">
  <p:cSld>
    <p:bg>
      <p:bgPr>
        <a:gradFill flip="none" rotWithShape="1">
          <a:gsLst>
            <a:gs pos="70000">
              <a:schemeClr val="bg1"/>
            </a:gs>
            <a:gs pos="42000">
              <a:schemeClr val="bg2"/>
            </a:gs>
            <a:gs pos="10000">
              <a:schemeClr val="bg1">
                <a:lumMod val="95000"/>
              </a:schemeClr>
            </a:gs>
            <a:gs pos="100000">
              <a:schemeClr val="bg1">
                <a:lumMod val="85000"/>
              </a:schemeClr>
            </a:gs>
          </a:gsLst>
          <a:path path="circle">
            <a:fillToRect l="100000" b="100000"/>
          </a:path>
          <a:tileRect t="-100000" r="-100000"/>
        </a:gra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Vocabulary unit: 2.5</a:t>
            </a:r>
            <a:endParaRPr lang="en-US" dirty="0"/>
          </a:p>
        </p:txBody>
      </p:sp>
      <p:sp>
        <p:nvSpPr>
          <p:cNvPr id="2" name="Content Placeholder 1"/>
          <p:cNvSpPr>
            <a:spLocks noGrp="1"/>
          </p:cNvSpPr>
          <p:nvPr>
            <p:ph idx="1"/>
          </p:nvPr>
        </p:nvSpPr>
        <p:spPr/>
        <p:txBody>
          <a:bodyPr/>
          <a:lstStyle/>
          <a:p>
            <a:r>
              <a:rPr lang="en-US" dirty="0" err="1" smtClean="0"/>
              <a:t>Constintanople</a:t>
            </a:r>
            <a:r>
              <a:rPr lang="en-US" dirty="0" smtClean="0"/>
              <a:t>            Excommunicate</a:t>
            </a:r>
          </a:p>
          <a:p>
            <a:r>
              <a:rPr lang="en-US" dirty="0" smtClean="0"/>
              <a:t>Bosporus Strait               Tithe</a:t>
            </a:r>
          </a:p>
          <a:p>
            <a:r>
              <a:rPr lang="en-US" dirty="0" smtClean="0"/>
              <a:t>Great Schism                  Feudal Contact</a:t>
            </a:r>
          </a:p>
          <a:p>
            <a:r>
              <a:rPr lang="en-US" dirty="0" err="1" smtClean="0"/>
              <a:t>Hagia</a:t>
            </a:r>
            <a:r>
              <a:rPr lang="en-US" dirty="0" smtClean="0"/>
              <a:t> Sophia</a:t>
            </a:r>
          </a:p>
          <a:p>
            <a:r>
              <a:rPr lang="en-US" dirty="0" smtClean="0"/>
              <a:t>Charlemagne</a:t>
            </a:r>
          </a:p>
          <a:p>
            <a:r>
              <a:rPr lang="en-US" dirty="0" smtClean="0"/>
              <a:t>Papal supremacy</a:t>
            </a:r>
          </a:p>
          <a:p>
            <a:r>
              <a:rPr lang="en-US" dirty="0" smtClean="0"/>
              <a:t>Lay investiture</a:t>
            </a:r>
            <a:endParaRPr lang="en-US" dirty="0"/>
          </a:p>
        </p:txBody>
      </p:sp>
    </p:spTree>
    <p:extLst>
      <p:ext uri="{BB962C8B-B14F-4D97-AF65-F5344CB8AC3E}">
        <p14:creationId xmlns="" xmlns:p14="http://schemas.microsoft.com/office/powerpoint/2010/main" val="846953034"/>
      </p:ext>
    </p:extLst>
  </p:cSld>
  <p:clrMapOvr>
    <a:masterClrMapping/>
  </p:clrMapOvr>
  <p:transition spd="med">
    <p:wheel spokes="3"/>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3048000" y="3105835"/>
            <a:ext cx="6092825" cy="646331"/>
          </a:xfrm>
          <a:prstGeom prst="rect">
            <a:avLst/>
          </a:prstGeom>
        </p:spPr>
        <p:txBody>
          <a:bodyPr>
            <a:spAutoFit/>
          </a:bodyPr>
          <a:lstStyle/>
          <a:p>
            <a:r>
              <a:rPr lang="en-US" dirty="0" smtClean="0"/>
              <a:t>http://www.youtube.com/watch?v=B_-Cdc3WQAs&amp;feature=player_detailpage</a:t>
            </a:r>
            <a:endParaRPr lang="en-US" dirty="0"/>
          </a:p>
        </p:txBody>
      </p:sp>
      <p:sp>
        <p:nvSpPr>
          <p:cNvPr id="8" name="Rectangle 7"/>
          <p:cNvSpPr/>
          <p:nvPr/>
        </p:nvSpPr>
        <p:spPr>
          <a:xfrm>
            <a:off x="3048000" y="3105835"/>
            <a:ext cx="6092825" cy="646331"/>
          </a:xfrm>
          <a:prstGeom prst="rect">
            <a:avLst/>
          </a:prstGeom>
        </p:spPr>
        <p:txBody>
          <a:bodyPr>
            <a:spAutoFit/>
          </a:bodyPr>
          <a:lstStyle/>
          <a:p>
            <a:r>
              <a:rPr lang="en-US" dirty="0" smtClean="0"/>
              <a:t>http://www.youtube.com/watch?v=B_-Cdc3WQAs&amp;feature=player_detailpage#t=14s</a:t>
            </a:r>
            <a:endParaRPr lang="en-US" dirty="0"/>
          </a:p>
        </p:txBody>
      </p:sp>
      <p:sp>
        <p:nvSpPr>
          <p:cNvPr id="9" name="Rectangle 8"/>
          <p:cNvSpPr/>
          <p:nvPr/>
        </p:nvSpPr>
        <p:spPr>
          <a:xfrm>
            <a:off x="3048000" y="3105835"/>
            <a:ext cx="6092825" cy="646331"/>
          </a:xfrm>
          <a:prstGeom prst="rect">
            <a:avLst/>
          </a:prstGeom>
        </p:spPr>
        <p:txBody>
          <a:bodyPr>
            <a:spAutoFit/>
          </a:bodyPr>
          <a:lstStyle/>
          <a:p>
            <a:r>
              <a:rPr lang="en-US" dirty="0" smtClean="0">
                <a:hlinkClick r:id="rId2"/>
              </a:rPr>
              <a:t>http://www.youtube.com/watch?v=B_-Cdc3WQAs&amp;feature=player_detailpage#t=14s</a:t>
            </a:r>
            <a:endParaRPr lang="en-US" dirty="0"/>
          </a:p>
        </p:txBody>
      </p:sp>
    </p:spTree>
  </p:cSld>
  <p:clrMapOvr>
    <a:masterClrMapping/>
  </p:clrMapOvr>
  <p:transition spd="med">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err="1" smtClean="0"/>
              <a:t>Defintions</a:t>
            </a:r>
            <a:endParaRPr lang="en-US" dirty="0"/>
          </a:p>
        </p:txBody>
      </p:sp>
      <p:sp>
        <p:nvSpPr>
          <p:cNvPr id="2" name="Content Placeholder 1"/>
          <p:cNvSpPr>
            <a:spLocks noGrp="1"/>
          </p:cNvSpPr>
          <p:nvPr>
            <p:ph idx="1"/>
          </p:nvPr>
        </p:nvSpPr>
        <p:spPr/>
        <p:txBody>
          <a:bodyPr>
            <a:normAutofit lnSpcReduction="10000"/>
          </a:bodyPr>
          <a:lstStyle/>
          <a:p>
            <a:r>
              <a:rPr lang="en-US" sz="2400" b="1" dirty="0" err="1" smtClean="0"/>
              <a:t>Hagia</a:t>
            </a:r>
            <a:r>
              <a:rPr lang="en-US" sz="2400" b="1" dirty="0" smtClean="0"/>
              <a:t> Sophia </a:t>
            </a:r>
            <a:r>
              <a:rPr lang="en-US" sz="1800" b="1" dirty="0" smtClean="0"/>
              <a:t>:</a:t>
            </a:r>
            <a:r>
              <a:rPr lang="en-US" sz="1800" dirty="0" smtClean="0"/>
              <a:t>The most beautiful building was the church called the </a:t>
            </a:r>
            <a:r>
              <a:rPr lang="en-US" sz="1800" b="1" dirty="0" err="1" smtClean="0"/>
              <a:t>Hagia</a:t>
            </a:r>
            <a:r>
              <a:rPr lang="en-US" sz="1800" b="1" dirty="0" smtClean="0"/>
              <a:t> Sophia </a:t>
            </a:r>
            <a:r>
              <a:rPr lang="en-US" sz="1800" dirty="0" smtClean="0"/>
              <a:t>meaning “Holy Wisdom.”</a:t>
            </a:r>
          </a:p>
          <a:p>
            <a:r>
              <a:rPr lang="en-US" sz="2400" dirty="0" smtClean="0"/>
              <a:t>Great Schism</a:t>
            </a:r>
            <a:r>
              <a:rPr lang="en-US" sz="1800" dirty="0" smtClean="0"/>
              <a:t>: As a result of this controversy, in 1054 the eastern and western Christian church divided into two separate branches known as the </a:t>
            </a:r>
            <a:r>
              <a:rPr lang="en-US" sz="1800" b="1" dirty="0" smtClean="0"/>
              <a:t>Great Schism</a:t>
            </a:r>
            <a:r>
              <a:rPr lang="en-US" sz="1800" dirty="0" smtClean="0"/>
              <a:t>. </a:t>
            </a:r>
          </a:p>
          <a:p>
            <a:r>
              <a:rPr lang="en-US" sz="2400" dirty="0" smtClean="0"/>
              <a:t>Charlemagne</a:t>
            </a:r>
            <a:r>
              <a:rPr lang="en-US" sz="1600" dirty="0" smtClean="0"/>
              <a:t>: In 786, Charles Martel’s grandson became King.  He became known as </a:t>
            </a:r>
            <a:r>
              <a:rPr lang="en-US" sz="1600" b="1" dirty="0" smtClean="0"/>
              <a:t>Charlemagne</a:t>
            </a:r>
            <a:r>
              <a:rPr lang="en-US" sz="1600" dirty="0" smtClean="0"/>
              <a:t>, or Charles the Great.  </a:t>
            </a:r>
          </a:p>
          <a:p>
            <a:r>
              <a:rPr lang="en-US" sz="2400" dirty="0" smtClean="0"/>
              <a:t>Feudal contact: </a:t>
            </a:r>
            <a:r>
              <a:rPr lang="en-US" sz="1600" dirty="0" smtClean="0"/>
              <a:t>A </a:t>
            </a:r>
            <a:r>
              <a:rPr lang="en-US" sz="1600" b="1" dirty="0" smtClean="0"/>
              <a:t>Feudal Contract </a:t>
            </a:r>
            <a:r>
              <a:rPr lang="en-US" sz="1600" dirty="0" smtClean="0"/>
              <a:t>(an agreement)</a:t>
            </a:r>
            <a:r>
              <a:rPr lang="en-US" sz="1600" b="1" dirty="0" smtClean="0"/>
              <a:t> </a:t>
            </a:r>
            <a:r>
              <a:rPr lang="en-US" sz="1600" dirty="0" smtClean="0"/>
              <a:t>was written between lords and vassals (lesser lord).</a:t>
            </a:r>
          </a:p>
          <a:p>
            <a:r>
              <a:rPr lang="en-US" sz="2400" dirty="0" smtClean="0"/>
              <a:t>Excommunicate: </a:t>
            </a:r>
            <a:r>
              <a:rPr lang="en-US" sz="1600" dirty="0" smtClean="0"/>
              <a:t>Could not receive sacraments, no Christian burial, condemned to Hell for eternity.</a:t>
            </a:r>
          </a:p>
          <a:p>
            <a:r>
              <a:rPr lang="en-US" sz="2400" b="1" dirty="0" smtClean="0"/>
              <a:t>Papal Supremacy: </a:t>
            </a:r>
            <a:r>
              <a:rPr lang="en-US" sz="1600" dirty="0" smtClean="0"/>
              <a:t>Medieval popes claimed </a:t>
            </a:r>
            <a:r>
              <a:rPr lang="en-US" sz="1600" b="1" dirty="0" smtClean="0"/>
              <a:t>Papal Supremacy</a:t>
            </a:r>
            <a:r>
              <a:rPr lang="en-US" sz="1600" dirty="0" smtClean="0"/>
              <a:t> or authority over all secular rulers including Kings and Emperors. </a:t>
            </a:r>
          </a:p>
          <a:p>
            <a:r>
              <a:rPr lang="en-US" sz="2400" dirty="0" smtClean="0"/>
              <a:t>Tithe: </a:t>
            </a:r>
            <a:r>
              <a:rPr lang="en-US" sz="1800" dirty="0" smtClean="0"/>
              <a:t>Villages took pride in their church and Christians were required to pay a </a:t>
            </a:r>
            <a:r>
              <a:rPr lang="en-US" sz="1800" b="1" dirty="0" smtClean="0"/>
              <a:t>tithe</a:t>
            </a:r>
            <a:r>
              <a:rPr lang="en-US" sz="1800" dirty="0" smtClean="0"/>
              <a:t>, or tax of 10% of their income to the church</a:t>
            </a:r>
            <a:r>
              <a:rPr lang="en-US" sz="3600" dirty="0" smtClean="0"/>
              <a:t>. </a:t>
            </a:r>
          </a:p>
          <a:p>
            <a:endParaRPr lang="en-US" sz="3600" dirty="0" smtClean="0"/>
          </a:p>
          <a:p>
            <a:endParaRPr lang="en-US" sz="2400" dirty="0" smtClean="0"/>
          </a:p>
          <a:p>
            <a:endParaRPr lang="en-US" sz="1800" dirty="0"/>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Notes</a:t>
            </a:r>
            <a:endParaRPr lang="en-US" dirty="0"/>
          </a:p>
        </p:txBody>
      </p:sp>
      <p:sp>
        <p:nvSpPr>
          <p:cNvPr id="2" name="Content Placeholder 1"/>
          <p:cNvSpPr>
            <a:spLocks noGrp="1"/>
          </p:cNvSpPr>
          <p:nvPr>
            <p:ph sz="half" idx="1"/>
          </p:nvPr>
        </p:nvSpPr>
        <p:spPr>
          <a:xfrm>
            <a:off x="1233278" y="1828800"/>
            <a:ext cx="10118933" cy="4343400"/>
          </a:xfrm>
        </p:spPr>
        <p:txBody>
          <a:bodyPr>
            <a:normAutofit/>
          </a:bodyPr>
          <a:lstStyle/>
          <a:p>
            <a:r>
              <a:rPr lang="en-US" dirty="0" smtClean="0"/>
              <a:t>Germanic invaders pummeled the Western Roman Empire, and the Roman Emperor </a:t>
            </a:r>
            <a:r>
              <a:rPr lang="en-US" b="1" dirty="0" smtClean="0"/>
              <a:t>Constantine</a:t>
            </a:r>
            <a:r>
              <a:rPr lang="en-US" dirty="0" smtClean="0"/>
              <a:t> and his successors shifted the capital of Rome to </a:t>
            </a:r>
            <a:r>
              <a:rPr lang="en-US" b="1" dirty="0" smtClean="0"/>
              <a:t>Constantinople</a:t>
            </a:r>
            <a:r>
              <a:rPr lang="en-US" dirty="0" smtClean="0"/>
              <a:t>. </a:t>
            </a:r>
          </a:p>
          <a:p>
            <a:r>
              <a:rPr lang="en-US" dirty="0" smtClean="0"/>
              <a:t> Constantinople was located on the </a:t>
            </a:r>
            <a:r>
              <a:rPr lang="en-US" b="1" dirty="0" smtClean="0"/>
              <a:t>Bosporus Strait</a:t>
            </a:r>
            <a:r>
              <a:rPr lang="en-US" dirty="0" smtClean="0"/>
              <a:t>.</a:t>
            </a:r>
          </a:p>
          <a:p>
            <a:r>
              <a:rPr lang="en-US" dirty="0" smtClean="0"/>
              <a:t>The most beautiful building was the church called the </a:t>
            </a:r>
            <a:r>
              <a:rPr lang="en-US" b="1" dirty="0" err="1" smtClean="0"/>
              <a:t>Hagia</a:t>
            </a:r>
            <a:r>
              <a:rPr lang="en-US" b="1" dirty="0" smtClean="0"/>
              <a:t> Sophia </a:t>
            </a:r>
            <a:r>
              <a:rPr lang="en-US" dirty="0" smtClean="0"/>
              <a:t>meaning “Holy Wisdom.</a:t>
            </a:r>
          </a:p>
          <a:p>
            <a:r>
              <a:rPr lang="en-US" dirty="0" smtClean="0"/>
              <a:t>The eastern and western Christian church divided into two separate branches known as the </a:t>
            </a:r>
            <a:r>
              <a:rPr lang="en-US" b="1" dirty="0" smtClean="0"/>
              <a:t>Great Schism</a:t>
            </a:r>
            <a:r>
              <a:rPr lang="en-US" dirty="0" smtClean="0"/>
              <a:t>.</a:t>
            </a:r>
          </a:p>
          <a:p>
            <a:endParaRPr lang="en-US" dirty="0"/>
          </a:p>
        </p:txBody>
      </p:sp>
    </p:spTree>
    <p:extLst>
      <p:ext uri="{BB962C8B-B14F-4D97-AF65-F5344CB8AC3E}">
        <p14:creationId xmlns="" xmlns:p14="http://schemas.microsoft.com/office/powerpoint/2010/main" val="1192260098"/>
      </p:ext>
    </p:extLst>
  </p:cSld>
  <p:clrMapOvr>
    <a:masterClrMapping/>
  </p:clrMapOvr>
  <p:transition spd="med">
    <p:comb dir="ver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Questions</a:t>
            </a:r>
            <a:endParaRPr lang="en-US" dirty="0"/>
          </a:p>
        </p:txBody>
      </p:sp>
      <p:sp>
        <p:nvSpPr>
          <p:cNvPr id="3" name="Text Placeholder 2"/>
          <p:cNvSpPr>
            <a:spLocks noGrp="1"/>
          </p:cNvSpPr>
          <p:nvPr>
            <p:ph sz="half" idx="1"/>
          </p:nvPr>
        </p:nvSpPr>
        <p:spPr>
          <a:xfrm>
            <a:off x="1233278" y="1828800"/>
            <a:ext cx="9661733" cy="4343400"/>
          </a:xfrm>
        </p:spPr>
        <p:txBody>
          <a:bodyPr>
            <a:normAutofit/>
          </a:bodyPr>
          <a:lstStyle/>
          <a:p>
            <a:r>
              <a:rPr lang="en-US" sz="4800" dirty="0" smtClean="0"/>
              <a:t>What does Lay Investiture mean?</a:t>
            </a:r>
            <a:endParaRPr lang="en-US" sz="4800" dirty="0"/>
          </a:p>
        </p:txBody>
      </p:sp>
    </p:spTree>
    <p:extLst>
      <p:ext uri="{BB962C8B-B14F-4D97-AF65-F5344CB8AC3E}">
        <p14:creationId xmlns="" xmlns:p14="http://schemas.microsoft.com/office/powerpoint/2010/main" val="883091254"/>
      </p:ext>
    </p:extLst>
  </p:cSld>
  <p:clrMapOvr>
    <a:masterClrMapping/>
  </p:clrMapOvr>
  <p:transition spd="med">
    <p:newsflash/>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Answer</a:t>
            </a:r>
            <a:endParaRPr lang="en-US" dirty="0"/>
          </a:p>
        </p:txBody>
      </p:sp>
      <p:sp>
        <p:nvSpPr>
          <p:cNvPr id="6" name="Content Placeholder 5"/>
          <p:cNvSpPr>
            <a:spLocks noGrp="1"/>
          </p:cNvSpPr>
          <p:nvPr>
            <p:ph sz="half" idx="1"/>
          </p:nvPr>
        </p:nvSpPr>
        <p:spPr/>
        <p:txBody>
          <a:bodyPr/>
          <a:lstStyle/>
          <a:p>
            <a:r>
              <a:rPr lang="en-US" dirty="0" smtClean="0"/>
              <a:t>The Holy Roman Emperors  wanted the power to decide who would become bishops within their kingdoms.  This was called </a:t>
            </a:r>
            <a:r>
              <a:rPr lang="en-US" b="1" dirty="0" smtClean="0"/>
              <a:t>Lay investiture</a:t>
            </a:r>
            <a:r>
              <a:rPr lang="en-US" dirty="0" smtClean="0"/>
              <a:t>.</a:t>
            </a:r>
          </a:p>
        </p:txBody>
      </p:sp>
    </p:spTree>
    <p:extLst>
      <p:ext uri="{BB962C8B-B14F-4D97-AF65-F5344CB8AC3E}">
        <p14:creationId xmlns="" xmlns:p14="http://schemas.microsoft.com/office/powerpoint/2010/main" val="489730590"/>
      </p:ext>
    </p:extLst>
  </p:cSld>
  <p:clrMapOvr>
    <a:masterClrMapping/>
  </p:clrMapOvr>
  <p:transition spd="med">
    <p:randomBar dir="ver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Question	</a:t>
            </a:r>
            <a:endParaRPr lang="en-US" dirty="0"/>
          </a:p>
        </p:txBody>
      </p:sp>
      <p:sp>
        <p:nvSpPr>
          <p:cNvPr id="3" name="Content Placeholder 2"/>
          <p:cNvSpPr>
            <a:spLocks noGrp="1"/>
          </p:cNvSpPr>
          <p:nvPr>
            <p:ph sz="half" idx="1"/>
          </p:nvPr>
        </p:nvSpPr>
        <p:spPr>
          <a:xfrm>
            <a:off x="1233278" y="1828800"/>
            <a:ext cx="9890333" cy="4343400"/>
          </a:xfrm>
        </p:spPr>
        <p:txBody>
          <a:bodyPr>
            <a:normAutofit/>
          </a:bodyPr>
          <a:lstStyle/>
          <a:p>
            <a:pPr>
              <a:buNone/>
            </a:pPr>
            <a:r>
              <a:rPr lang="en-US" sz="3600" dirty="0" smtClean="0"/>
              <a:t>How Feudalism Worked?</a:t>
            </a:r>
          </a:p>
          <a:p>
            <a:pPr>
              <a:buNone/>
            </a:pPr>
            <a:endParaRPr lang="en-US" sz="3600" dirty="0"/>
          </a:p>
        </p:txBody>
      </p:sp>
      <p:sp>
        <p:nvSpPr>
          <p:cNvPr id="1026" name="AutoShape 2" descr="data:image/jpeg;base64,/9j/4AAQSkZJRgABAQAAAQABAAD/2wCEAAkGBhQSERUUEhQVFRUWFyIZGRgYFxseIBsgISIiHxsiHx4bHCYfHx0jIB8cIS8hIycpLSwsHiEyNTAqNSYrLCkBCQoKDgwOGg8PGiwkHyQqKSwvLCwsLCwvLCwtLCwsLCksLCwsLCksLCwsKSwsLCwsLCksKSwsLCwsLCwsKSwsLP/AABEIAMMAsAMBIgACEQEDEQH/xAAbAAACAgMBAAAAAAAAAAAAAAAFBgMEAAIHAf/EAEcQAAICAAQEBAQCBwQJAQkAAAECAxEABBIhBRMxQQYiUWEycYGRI7EHFEJSocHRFYLS4RYkM2JykqLw8VMlJkNEY4OTsrP/xAAaAQADAQEBAQAAAAAAAAAAAAACAwQFAQYA/8QALxEAAgIBAwMDAgQHAQAAAAAAAQIAEQMEEiExQVETImEFMhQjkaEVQ3GBscHRM//aAAwDAQACEQMRAD8Al4nJWYk2upX2N70x/hjSRG1BwqrvYHb+OB3iLioXNzKHhWpGADMbJ1H0Bq8av4nidBqtm6Bk83TsKHm+mMjJje7E9bj1OMKLPNS+8P7TkDVewH8h2x5xCUlNQHarsntt16Y9yWdEhUgNrqyhBU160eo+WN+KTnlMdNMbNVXQYRzYEccoKkjtJeNFFki0qNIiXUVPxE9fMO4GBU091Shdybvej0B7bYreG+GcpHtw4UKNrABKhvv5sFkythiVqhdE4LJ7GKiJ0Tg41J+YLkzoVlXenvQ3ZippgPkT3649Cu+rQdIjQszFbBb9hdyKvf5ViXLZZ3E0aLegpIdxdNs1WK2MSHp3OPIByZuZI6xkKRy1Ys73vZC9wLr64btHUSbJqX2FT1v9pHm86UUpyyHDHy9WJAG1rewsffG8IYOUbzFH0WlnVVXQPuSPocU41ZHFs40KZeZpGvT1JNuRR2BwT4YrQxqaqRl7did2I+uPnAUQ9NnfI58D/M3MYUlHpWDb9T6beXp74GcU4iI5Dp3jBABs2bv16dMGZLcaXoGtjVEAdRt9cCh4VnfJfrNKDJJGyDuQ/wAO/StTKtYLAge7g67UtiA29ZPILUMD7Hzb3/T3xLEA7qLK3sSD37bH1xrkmvXqXdDpIvqemx+hxbaPyaioI+Y2whrRiJpJkRkDCVTqT4gQe3XE+5TUdR9ww2Paxe9+2PZECf75PQfzxZy8PlZ2iDIo3INEXsPngQTCZ123KSNbAFiv1OMZyKp2Ib5joaO1/wAcXHgiUHWeo281Bfn64CtxOOx51PYDV9sELrgQRkQnniFI2O5LSBP3rP8AXEaZty2kO4/vN/XbA2bNGhSs4H7oJr/v2xmV4ojNpJKt+6wKn7Hrgtj1dQRlxc0f2hObNsscjan1hbA1EA+m949yeYkWSRObI4Gkhix7g6hQ2u6+mI0i5kkUbE6XkVTZ6r3X5EbfXF/ieQjhzcqxRiOPTG2gdAxB1VXagMMA9hMkyMPxIWWfE/iSbKzSplXj1ksWiEGog38XM1KLPocAMjn4leduVqMpLRlmKaCdybFg7k+WxQA2OLGciP65mSV/+ac17Bj+Y3+uCM3h53hMqELEymzKCyjrprcDT88P3i6mUMQVQ7Hr2gSaM0GDVKGoEtqAB2NpsdjXfpd1W9POSTLAzF45AUIOkG+nVRZ1Hfp74YRmohl5USLSDCq2oBfzKaJ0qCuwJsE7DAPjfGjJA45EaFoAZHpWNsPhUgAX637Y4CbHEL1RtIWbeEo1SD8SwWdxVbgggH7Hau1YPzfDqLdatiN/kMLGV4pzA0hKozyEvYIVS24F/CNq2vvg1Jmi0MYUgr1JBs6uh/u9xibUYzvJ8y7SMpxqq9ZW4oMtETz7bmQEx0rEsQf3en7QNnbAuOdljIWOOBSxYkgliCumiBQ+W/fG8PnzErk3oPLS+wABP8Sf4Yv+Gstz89GhXUkXnb/iN6L+xOHrxxJHxgg5GPfiecT8PZtMq+Zk2iEWllOgEr3Gkau3bVgk6b1qXUuwF+/2xd8QeBwGkZG1FoG1BFGoneya7Db1O+KCZkSIAIAaWg3pdG/b+eE524EdoTRaSM2mMjQVZvrf/nBKNIE4XBKuddjBFHKuXWWEqzpTRgqU1UGA6EYA8Z5ixkJesxhV6bsdlr6kYk8S5VVyUC2V15t8uraydMceoDYit9IP164fo+FJiPqXLIv9ZW4HGIoEWTchL1n1PU7/AM/XHmX4vGGtY2lvyFYxdsRsLJrV0NAMd+mKcYaaTyoHy0N81dJYbAUCB12+1EnBnhOfigmaJJJtBQcrljVKLGpsvHI1IhPxmT4mUjcaQcdTArsS05m1jY12Y+kFcWzE8Sgy5do9AGpeaHdF7F1UUgO4GphqIrbBcSxyorKrKV6qLKt+6wPyvtivxHPqwJdI0hhLMsUZ8nN6kKxFyyHfmTkbA6VFljiHgchGWTYXGgptNFr239sDqERFtY3RZsmRtr9oUykaNLGjhCpoPqNDuTZ+QwL4rwwRGIVFIHbVUaUaUrq0gFtYINdqJGCvCIY2mtpSlRtIWKoSKFGtQI21dKwM8TxRwmOPmGchSroVUEgkMpfQAtUK3F4DEDtELUn80r8RlmigJLDKPOGD2gVV06fi8ksiUTuPKCdsc74rJqWIowZlIY1ZrbsT7bDBjL+Ko4ANfDoiEaQqVkXUoY2QqmM19G364Ivw6MpCsRBeSHXqOkRxxgC5ZGonSOiqKLH7h6rtqhIFer3mBMpxBTpYSShw3MAUJGECkAFzIpZiT2UAAXvgrxDOSPNI7STtOVUhBlU00LC2yzMKPqANuoGPeI+EEaPmM8oZFGilRC5auWSpBEYLfCts5237Yg8PZ+aCdzJDzZ1cK8hkO+kEWG3I+I0CK64cyULgesWawTck8VMUnzJUyMFkYsvL2NtuAetkEgHpgj4pEOXZo0mZzoKrAv7LepcfDQ23xc/SBNMOehh8rq5VwjFSvTdywAYHetPyJwk8G2i5rC2I+tn5++EMSLLRyD1iB2AjPxfxRzMvDl4kkDoNOplpQSpQMXs6gAzbbbAnC/xCNHeRLpJMyIrHpr5YN9OgFfK8NEM0eUMUWhlzEaMxoqRMdBLEoWJYA1uNJG/Y4WcxwVTkdIssGjQC6W5HUAmt+533646OogqaRqjNkXly+TdYAWiM0sZXQJCaelax3Kg326YW4c6VFigqE7LsWr37DtVYO5TNyZfJKqjVpdkDDoSGIYjboNJ+mE/+1lRNbneQ6wB/vGxVe1YUWLXXmP0iqp5PFSXheTnCkBCS7EhgQVJY38Xbr39MHDlDw2aLM7cuRQspBo6hdEj0bUQD6gYHcE4vJASyBob36Cm9bX+uCPiPjgzUcZZCrKw1IllZlO1AdiCbr2IwW4h+Z3LibYAOR5hHxfm9awyhtUUjhFIHmBILFWKtYvSNuhxRhmUCIFRovzAE1V9NvYYXOF5N+cMuCxiWUyWT8NIFO/qDt8sM8mgDTqJo3dbYTqaDACVaAVja+ty3w+MSZjLiqH61HoF9AG5m4/u4p+JSV4fwxmHWZ7Huy3372Dv88ScMTl5zKEEFTOgvsdyP5438S5YtwfJ31XMt79ElGKdL9n6zP1/GYeKEp8J48crEqwOefp/GllVfw9t1jRRqkOzMovrtYxS4jw4CGVGARkJYnWaherZ2OkAzEtvEPgVhRrEnEiitAyuULIeYVRnoDcFlQqSBfQkdeuPGnZ1VmSal1szzhUFA6SyK55asgbSzAO1VdnYNw8rYkucbXqD586JgiBQmpCrAL5QqmiiqeiKdy3Vz7DDFlldVCqNJbpddPe9uv54B8D49lVzVACNZWrUup1DVpB5jAF7Isbd+2LvGM1ojC6l1OCym70heprqWYkbYl1CknaBxNXSOiYy/fvLmYTS6FvKQwZtNdQe3vXf3wVyeRykju2YaVtdkaA25FAHyreqvXvhRbLuADrk17HS61YPeiB5T7YIcMgyM8az5yVoRESHWOQqzt+7t5ipADCt+uPsaAVzF6l93uAoyvxDKFA6SIQdwylSPKfh+/t7488M5nkZcGSFmpOYwNMsjAn9XV9JLJDGLJtSNW5rvY8S8Vy+Z/wBizLEqBGB1a1U2S34lX6C+m++G3hwysWWfORw1OzUI0fdnNIi6QdJJOw9euHIxTgyTOfUAaQstOq6tY1E82x+LLVySnfdIlqvcqBWAvCCjZmQvEjiWKKTzj4FuRkJBroAAfmMVDlJI45EieNwE5PWtDk8yeKEHdGoWY3GwUAHY0weG8jzJWkkUIMx+IFJO8aBUVFsDtpLehc4ZnJGOu8mx8vcK+J3eVjCTUf4uu9xVFroEHy13/eGOYhmOTHlZgaZq3NAgsdh+WGrjvHGZqUjXLPmYyzbrHofQqiqGqRRdtfShibwpwhFhjYWbFEgalUHt5b2r5dMJdGRbIs3KcOZRfbiFvFvE0mjjMaq8VELI4+Fyh+E3YerBAB7g1hMzeZmEAiy/mkkliZXUjUGUjttttsPniHhfFpuVLChtAwZ42A8rBjbR0Aab3G+3fG/ECUKSwoHcPZQrqQmj1A36b+3XBGhkEbjxFtOzmaTZ24QQFDBSS46saO5I6k2fvgTFF+JHf7KfxoVi2bMATTVoCdwdiD097B+VY1yMDF9kZ6iLEKRe1WRfX5YAm7IlahVCV04l4b40TK0bQlD6qaxIbUWY5h78pyPuAceNmRttIL6XE4/NcRAMDc12yYWXrIPDuYolTQGlWIHq2pW29bAJN98GpoSqrGvKazq1LeodtJvthf4eQJptPQDp89xYPvqwd5xoIBuTew3Ynb+mCzWHP9pPp/sFdBch4xK0YiMbbxyRMusWAwcH4RVgGtsR5yCaeRMpJO2hGMh0x8spqLaiIAS8khJIFPVE+WxeLMmWsNG9EUev8QR6YAcP46mSzBRI1ZCulwavcjVpsVegEC/XFekfjb4mZ9Sw/wAwQtxL9EUoj5uWljz0Yu6GmTYUbBYhj7WMKvhzwz+tu8kjARpGXGok7CgCb3JN3V9sdJ4HxXntzcqyROVYShjQOnSFVgdwNTyABroISCLwkZrKyZOomJUJEHa4wAwsBGBJO1Cz74vHI4mL05kPiTK6EQBOWKtaOzb0rLe4Njce+HXw7xtIObmHWNikSBRI4RBzG8xL6W07AbaTZwkcaOu0+ElC4A3oncbdrNn2wz+G+MosI5ilo5BGWNWY+WWLeUjcglT9MTZBtKk/MuwHfjdR8Sfikhcwz9UYMlhywDXYpiq3YHtR+eFLisjxvI8J8+jUxBrSLIu7Fbk9722B6Y6vxvPR5rhwkbXRHMjU0GdgQ0dqet1ddhjnmc42mWaMoqtL/tSdtIdtlbSQSdABCWasknH2DHXUQcucHHs73N+LcPnkzEmbly08OXmCxc146KgqPxGQeaiwNkgfEN+uGHi6SecTFWSKPUCoCKpZWTzJNu5oUqDbe7FC+bZjjcruzczWzEbuSf2hV2aon6de2D8CIZZJ8xmAuYDauZLDIzWCSGDraEE0QuwHSh0w9kBa5JvO3aIQUN8SFIhyeShIZtWpS2lA1Fi/7Ug8trtW+GDgecy0McOZ5czqYtEkrO5MLghSrR9gSK6UOXv2wkZzi2tSIZS4J0GUo6ij1X8RmkZRu2ilAPT2MeFs5+o5yKJHd4My5SQuRRdujCh1IAGkm/scDlurEJZQ4hlJZMxmRELC5iW2G4JaRmr5jvfTpixwPgKyElpeRKGVC4cIbckL0okXt7Ej1xfyWajiecSNyy2ambzAgEa2Wweh6D7k98XUz+X5yz8+JSkRWM0HGuti4vzA9CNsfFmJqCFFXF7MZqc8RYTku8eqN3qtVEaC3Y9CL7nF3ikqxqNblYz1qquiVrY7gBqvY+1YqcX5UucQxFUEh/8Ahg6VOmzR2HxfUWcaxTRTzx5fOyRiNGLySICAaB207gHcix64S+Pe4Mvx6jbp2Q+eJc4zmw4DpWgx2D69WH54H5UhSWt1NBdSMVO43G23p1xtxGv1VApJTyqtiiQTsSPU3ZxEqDnoa3IZgbP7JCjy9Ceu+Jq44miAQQCL6QrFxadV0rPfb8SNWP3BXEw8T5oCudEN+vJN/wD9MEPDvg+GeCWV5JYzETpC6asj4jqHm9KO25xX434MWNQ0YeXQ1uA3mJ6akG46bFO43G+A2rxZHPxBfLjFqV5HzA8TPNmpnc6y0MY1IlC7YDazv174NZtGicFgR5RddQe2/rhc4LmTzJmXUkYjj1aSaFswUkdfXttg8kOhFarSQUfSwabf2wGosNz4lmjdSlL5PE3Mw5Z0g2+xZuvWzhKyoV1k/DWRpJTZYWVA2FexrDxloTESTEZI9iOoG2/Ufxwg5Oe1vQKkBNBjYs3t+99cUaQdTM/6kwG0CT8DjQ+eTX5Y2plYqQ+k0dQ+orvZ97l8XTS8rL86RZTrKLYo6UCkhgNmXU16h3OC8XD0bh6SA+YtqkI1UgFhhV10OwIs3t0wD4qS4UEErDrBNftFrYfQaf4YsRtzcTIK0OZXkz0bupDSGXVEGEukb3pOnTdpTHruO+DHAc4YJpYLOnmNpDdmG5HvYo4g4LwL9ZhlZttbbP10hbCkH3s1i7xfg8pZpYyg1ldao5NMoADjUo3Ox0G6I60awLuj2hMrw4smJlyKLl8ZRndVXU50EQhmGmMbmTrvpPk6WTQGwu6PFfDSpC0rS63LAEgdzfX0AAsfTFyPMmebLKFCM4da2FbWxNnoT9sa8dg5iBISZZGYUqDWy1Ys6b2N9TWFJka1Fz7UYkDMR8RT4asZm1OvlQc2gLuj5LHcGj9/bBlczzc9DF5ZFDspsXYJF79/hHyr3wvQZoxzS9bRwlEdgdNEnpRvcdME/C+avPs53oM5N2em/wBffFbjq0hXk1CmU4TLxHMTvlCuqBkCQ6lUtHv5lugaPr1HcYxs+FhEbxsk0Uwbl2bVkPzI7i9hdgiwbxN4ayLjICdJNLy5sQhbCj4d2SS1dHFuL11+eCcXhIZrNOsTjmxojmV2Vi9sQ6tyyQBW48zGwLPbCyVA90LmzUqZrhmcZM5mI9D5eKeYuG3bZ2JCr3AvpYrFFopdXl5J9CEHTr6HY46PwbxBGnDM3zaIXMzQgL1Znc6V/wCLzAX7Y5xwZZIry0i1JFSMCbFVsRt0O+9kbYZZi4MzWZkMyiVySptQTQHcbCgMT8J8Iy5tXaNgWCEsSa9d69DWIMxHrl3YICVAZUvSAdLELe5CkmvXDvw7P5fKCVY2QsylAWdlZVXULdSu2rUPlgXfaOIzEoYcnpAJNxruCupaHyFjEeVoutb6U6n/AHmJP5YnzTRhEWN2YkFtVUgVRpGm/MWvqx2PbEPDASgbu1Gh27DGe42rzPQ6dvUyKY+8IRouEyyL8by2pIsbMFFjuuxPyxHw3xGk9LpMbgXouyPUr+8vt1xYzWcrg0IVKVqF6uw82rb97CJm3Fea+/QkV8iNwfcHAZFBCr+8nTGWGTKfMcM/wcMzSwlVdx59vLIB019wRuB6X3wGl4bpsR2KoyQHqt7BkPdSL6daNURWK3AePZpouYQsyAdDYYL0G4+Lb1GDDcay0unnnllTs77aSfR1sfQ1eE0y+08zgQ4/eoqUbDxMwkoLYUaj9aHUfUYTYJD+qpywBsENeo7ntvf1rHQsrw9ZGkI5UtuwDa2UnTsN4/K1/vVinxDwCFUmCNgdAXlrMrhtO4oMFa9yNiT88UYSFJWJ1OT1QCe0VOWf1ZwBvbEX2/7F74qcdDJlo49ADcv4x1YtQIPvdEH3OGeLJhgyjUCFtlcUfMaqqu7FbnuMBJ8r+s5dmywk5iSrcXmkd9huqi6AOxodAcUqTvNRThNi/pGDJQiPLLGtUCL9dht/364vZqFIwWLKyFdtxt636VjXK8NzJiI/VZdRAJvStfRmG+FfiXFgHZZIzJpNCD95gSDzK30itlW7OJFxNlapqPqcWJPaf7QhmM1LCsc68q5ARFHImpnQ7M+nal6Ue+Ns/ms4IDJNK6x6eihVDN2TygHa7qzi9w7g8cYbiHFZWjkagiMBYUdFjQbk9B7YUvGni+TNkPTRJGrcmLalvYsx/akO3sOnqTqLjUUPE8/lyM7Fj3i1o3k7+ayL3F79PTBnwvLGkjhifxI2jWh0J6E+xw1+J8lBl35S8pEUqgAiIahuCJHHnck7m6b02wO4VwCIyiLLxyZyUKpCqwCoGF/iOAAvoe/oDg3PFQFu7hTgTGPJcPS6b9YzEhGor8LaOoVqq+pFdMNng1Sc3nJSxYnlx6rJ+G2NHSo/aF0AN8JOWzEsEgsI/wCps6uea0fmd7l5Zi3YalNA0fKw3wweE81LmiYcteqSQy5iVmdhEjHyqGbzNIyAAAnYC9tgZtQpIpesPGRZJlTi+aMHD4nRVaSXikr1XXRzAAPfyqtn1OJuK5aTickWbyZRCsfLkDn4iCdjex09PX0xni7LMMrk3RWKpNmZW0izRfrpG53a8LWczeXpnhkmGv4gnSxteoYo6xHMrcS4TKshSTkjsypq+oG/pvg9wfiUD5UCeSFZaaUMRuokIYkncKQQQQdrUbb4V8rkkkniXdla3YuS2wrbfYkkjr6YaYeKyZeDNLFFERImxNAoaIphpOoVZAFUR77TZithD1l2DTu2M5B0uL/BQTKutWADhSvehu1WB19wL9sN8nBVzJMmUKqxHmQils+o6xt167HfCrkrMjnc0zGyd9/hs+tYOyQqoE6yP0HlIOpt/Oupa8nSr9TiTL7m4lyqVUNfmOHFpf8A2VAJYxGGYD4yQlXoN1vq6emOXeI5DpAjKnVVbjezQ79LOOveMePPFDCohVllQs/nooV0EaAQVPU9a6DHOfEfEYpjCixNG7TruyoNIW26oTvsBWHsPeDUTiyMMZQ9CZcyOW5eVCitNhBv+7/niePhpCkvRA6lKOm+l+3riJgxjUAE0Sem2+PZn5DeRjrAp17GxdYzAeSfM9COF2iRxzLBFrjcq2oluy/8vv63eI8z+lGOeLlypYPUHYj1oqRufW/nij4mcpFJGpoOQtfPCbkIhFnUSfaNGt9r23F13/yxfpcQKlj1mF9QybXCiPi8RjGkqOW7KdJGkmgLA2A8vt8sV+C5uLexpOsi01KzAE0pB1qBvd1tfasCkf8A2TFizcwq21AMRdD207+2J+C5kI06vpI1pJTrtpDLzAfYpY+mHBRdCSkXjDHzOic7LLErOg1aQx1SPIAx9y2/0xz7NcNlknkkWTRqcsCF8yizVdh63ijwTiDHNsjnUbIFm/hO1X2rDmk5a1Qab6kenfEzFsBM0NPpsedAx/SCsr4Z6SSMXJNa5nsmvQHtvizk/Bq553hcSKQa5sWkhBV04KkHr2cMT2oYuGIqdeqF9tOl7On0J3q8RZzx2+Wp2Z7vSsa6as9ToGkbDvhmLK27k8+IOrw+2lWgJF4o/RtmY1eUzRTW+7cshyGoXuSNW2kAmugwYPjTL5LLBMopgiK6mzEwqSUnfUkbeaR23Op9gaoNvSzmfHuezheKCMAhRsWUMd+oDFRqPYLuKvCcMpJFKTmsrMzVSrMsiqn8NxXQXWL13EczFYC+DxHz/RzNZx1WHTl1mR5QruHYAkEkuVtXlLGwNQG5FdCS4p4pXK5deHcMyzwyHyyGShoO2oahYZzqHnvTve/TChmoyIFaOAsx/Y0xFWu9kRQ7kUO9HFrgOSK5hketWzzJRYWdwjcsGqA87dFJUb3stWJBNRjIAajXxjxF+rLlCqM5fLzgBBqI1SLZANX8vzwE/XOGzmISxMtp+NqVozqF0NQFjrf3xN4uy+uThS1RMElb1uHUj+OBufZQuoE6xvqI29Td2TsemCK88RYYiW4cjlFk/wBUkVtJquZrIXSG3J/3tX2PpiJ1vmob2Vjd9BQr73gTlM3UmW3NyBr2Hq3YfOh88F3YK87sduWCb+RJ/liLMm3IL5m5osl4TXmUeDXIrBV1MSSDYGwAHU7dRthhFI0bSo/KUIgX/wBQKLYKel6j0PWjhXyqCPLIZQSF0uyjrWqyB9PXDd4dgjzOcjLAhWkZwdJsrfkU18JO/wByMAwt7nchKgL4Fxi/SVKmmI7iYKSBW2hq1A+9qp+mOXZ9zrQnqJh+RH88dJ/SQFM6EOpbTTre61upr3BP2xzTiK3v0/GWvbzC8Gx/MqcwIBp1PzGqZGZFKk/u7E9h6etdcQLHp3Yguegu/vj2K9LsDWkj/qNf9nEnlVdhqLLZf935D77nGeBNjsf6wN4qjZIlkuwZUN9t2woeJM1eelahW2quh27Ht88PPFuHNLWWHdeaqjoSp2J3ARR5tTHoNgCSMIi5eZ5SiosshetSsCtDtdhSpsEsSKxr6QUgJnmde+7Kah454yxIWZiAxZAQvlN6T0AbYEdQevXFLik3LeUmyHjo7dtwf4HGTvNlWLMuvXEOURrC7HfTdawLAJ77HFnP5Jpihj0ktG3xEDbyj39RgzSvcXjByYmUdeIJ4VJozcTfvaSfYNSn5dMdMy1NpjbygBmPue1/lhOfgk0skVQLGErU3MtaDat7AIO9Vv0w3iQCmFELtt3B/mPXEerZSRRmr9PRwjAiuZ6tBqBFBdz71Z/79cLeX4jJIryxQxvGXWFWmDUzE0iIDQYsTqNHYAXWLvGnaRDBAotlJka7IX1IHmIO96QaHpd48y024WI64MpC7BlsqXK7tdUDe9E+npgtLh4LMIn6hqiCMa9usCT8rW8rQwlEVgAiHQdC2T5yRuZEA+RwUzA5eajysc88Cw5ZEcRyEAyaNRJ30H4gCa27+wfOENEIumptGkG2YcwsSFXzVSgdsVMnx12zOYnl1NzQ3w0t2bI3B8tUKxoV2ExrvkxrzLmmJ5gZJCCSxVwCBZJWiNn2Pcb40/ReBqlegLAWqror0tDpW9/PFXJZpJ1kWHWAV3VgLDbjYqd1qq2sAYJfo5a8okh+KTMOG+kbAfW2xC9ojL8zScBij/H+IQ8UpX9jOf8A0pb/ALrRn+eFTPyswkIB70xHY9rHbbDl47jA4fwuQkLpkZbJ2oqTRPp5AfphR4hnIDG5/WYrCEqFayfkOvv8sXCZUoyS6BlDvaoDXXfWp+5s4M8UQtHOAf8AaPoBNCgfL39OuF7iMqvoSPzBY1o6gdxvWx2NkVfobwVjymoRBm1BmLFOqkKDRF+tgnE+cDcDNLQ7iGA7y54l8RpmMsQIlWTWFEi7eVRva+pFb4e/0f5SKR0ZNdwxKWBrdiCBVbkfF19scw8R7MtbWKP8v/OOkfow8LuW/XJJWIN8pNQ3B2tgteXbYHe7O+BRAQCZzO5xsyX8Tfx1k44syXlaT8ailadJYCmFnvsCB3s+mEfibwNHEkSMGOYFsWLbqSzgihR2ww/pjybrPDLrflG3UDfS6Uu3boQa9jhI8KpqlDN5tJ1nfqzdWPvQP3x8+PbeSN0+f1AuGOMueEhA+EaArH1rdT9DiOJiimMgElrse38t8b5pF5pIdNJNhgboHp9fbGua4hJuAbVroMoJHpR6gnGSBc9CF4G0QNPweM5tXd5DaBgilRZQghRr8rm9wjEBulg4AnMrnM/pEuoPQtI9GrTZK6Lo2NQo7E0O+G7NQhoeZIvcqdviFXdeorrgDxb9HRy2W/WlzS2sSy6VicG6tfNqq7Hp26Y1NNl3LR7TzuvwbHsd5T8Z5kHMqIWjkQr8UZkN+gYSMxBFfDe14t8NkJMDUL1Mu3QGtvywV4j+izMRZaXNtPCwjDSN5Htx1J1A9+tVgbDlWgiWNtGuKVdRVtQIcizdDfdh7VhuZfYIvQt+YSfEa/jIDbWor+ePZk/FfZQClgKbFdvriOSXUiqvxLd7Y8gZKZdxa9f4ivbGN0npKslhFzhmZQzc/M61iXVYQEOpHlBBqgynat/i3AxtxHNlOWJad5UOsLqRxuBGmtCpcEkimUg1ffE3DASrgnpPIep2Oo39/wCWKPEOGB3lKHSREp3LEswLFbbqvoSN9+1Y2ceVft8TzufR5P8A0vrK+T4hLBl3lBS3V0ZQVHL19GHcuu+42q8Q5No4wkzwCQKK5ZO3TuqqSNIPUep64941BlhCRlZEfmbxirfSxt1kaxTigvmHmBBBG9FTnIooXL8ohiXRyGDyak3XWjBtSk1pYUQBRNEB91zM6Q8FkijzBSHmAMtlZNBI6EUV6rXQnf1wX8AQ8pJY3tdOcPLH71qU+wtbPvhS8Pws7xlKDRqAxa661XXc16YdPDGTmdoheYkXmgsAp0KS4LaiFAFUOpNUMT5EskHvLsb/AJajwTJf0jcRIyXCcuhokc02f3dKi/Y6n+oGFpeLRSZgvJErJHGyqCASzEimN+UVW31xNDM00kolYs2XJy8akfCFJuqHeh69MBg+nnGh8dH5KNR6bftfwxSJnQnwnNkx5h0TQHkOiNdgDWnbf1vE2b4xFBLTk6UQKukWLPxe/RVxmUi5ccAfagZX+2on5WQPrik+QXd5Vt2Fkddzv/DpiAU7EnpN9i2HEip1kHFuJrIxKWU0iyQRX3x079Bc6jK5iV2QEyqG3FqqrsW9iS1Y5DxdeUrRITob29P89sUspnHjUAWAb2BIvbvXUYtVPbQmLkdncs3WFOPcULkxhm5Yd3Ck7BnJJKj/AHu/8OuLHAeNwQg6mGqwDsapRt09ycK2ZJY2Oh9PXFrMcMKkghwex2N/P/LH2RFK7TD0+VsT71jxmPGuWYfEoJO9A4h/0py43Eov2vCUnCJNyKAO1H0+uN04M2oqAvT0Jr6+uJvwuPzNL+J5wOgjw/iaGXrNe1WQdvsMNPiz8bgscoo3kgfexVn7bY5P/Yjxi9Tf3bqu9isdLDn/AEdZD1hE0Z+XxJ9dJXHRhVPt8yfNqXzVv7Ry/SEMweEFYTGA8arKWs+VlApfRrI+nbHKuKZvXPm1B8yRxny9Cyhias9LIx0D9LIyj5fJpM7LNqQxAEi0LIJSR0JCjb0PTrjnXC+HNJPIyozc4sixqVDHSp3tiBXlY+pB9sNYDbJ8DbXBhyPxPCD/ALaMWAfKy3f1xZzXF8rV82PmEizrHlH30g32xz3JcA5wBLBV0Asx+n+eJsr4bZZaTsLtgLHyHqfftib8Jju7mn/EMpr2xk4CbhDddbM33N42U/6xN7xof/3/AKY84HGBl4h18oxV4XJzM3mD2CqB9z/nhIHLGaTmseNfP/IWn8C5TLcNizbrNI7JGb5+n4+oAVdlFjveCvCPB2T/ALJ/XHjR5NLOHkGra+4NKb7bDvix4gi1+GYwu+hAovr5Gr/zg1lYQPDsa9BylG//ABYuW66zy7cRF8LGCPONG8ZKFNX4JZAWvykhaIBG3esO3BRmWmTl2kSuk2gExrok1K2zKXYgxgi9I87fLHK8lmSM7MytoCtGAQLAo6m+1dMdCyXi1M1GrvtmRmVVChOs0Q7Wp3EWnUAN9rN7jHzr7pxboXFfOPozWaXYEyq5P+6wANfMg/I/PC4qB6jCgiZ233Oxagb/AOAYYOMzac1nJD0RANvYWB072ftgHkbjaPpccKjvWp+tnsQAK+Zwy/bcJQDmo9LhjPpqYqO4Vfo76fyH8MYYmeTXdHUDXaidx/nihJnZtXMoKrOqgkAhWU2AKNi9963xdhVjcYJVlo6dutEhgaHl9DiHYUE2Gy+o1rIfH8SRZXIFFBlmV5pG3J6gKvysnb1GFKXIkRKxu70kb9Suo/ah98F/E0rPKFYbqBsCSoBN7X03PQY0ziaMrDv8csl/3Rou+o2Ube5xoJwomIw9xgzgkCyTIm9axfyu2v12BGG3OQrrQ/EfS9luuuFnw2P9YHUim37XV/frth0jipRYABayLUdvvifUPtapbpcW5DXmDMxldNOWViOw98e5fh3l1NXm3Hmof54IVGCCQCwNdQfuBjzJwiywUlRY1BRufl37YRusSjbR90qZONWcqpND1F9jsB/PDHloz/ZHFFaiQok2B7x6L/6a+mB8kSltfwHpf8jtv17YL5LJFo+IpZPM4fW4oeQtVdtg2+GY2BNRGZNq3Lv6UOOoHysRRhyYWzOrTf7GlAD12LEn+7hY4Tqy8uWCsGEMse7AVbKUIJ77yG8WfGudmlEh0jlrkooVfVRBZdTCrsk7dqrEOdyoBbq6WTTNRG4IYEbg2Lvtg8hqonTruuC8rlWR+THVRnSQRdEMR9emNspkyDIzsdStpJu9Ro/liWJRZZnAboAbYDr1u2PU7k4mdOYFAXRSt5vavT8ycKZpYENStl5uXk1buIgf4Yk4FkdBl9Q4FjuQoJ+tscaPH/q8A282ja+wGo/TavrjbI5jTl3l62zuAPUsdI/LCiDsPyZecgOZfCr/AKjflXD8CkQkIOewN9B5yb+RIvF7IcUDeH4C1AFQmx/dau5u/LhVjITw9mkPWLNxg+psxtv6/Ef44s8AzX/u3p3uLMsh+r6tvoRi4Diecc2xinwgXrdf2pZGs+l0P4YL8FhIzUZZa0Oxsbkf7JdqHTdjR7nFDIMIoIQUGoxhiGbc3+6iqWo++CuQbTmoWdBFqlC0ZAbDMoHWiTag9NrOFMDZuVjZtWLnGc/K004CAc53Kt11CyF6Nt5exHXGZYhzMVZpRIQpDAAsFB+EkUHUmwDsbrase8T4ZPln/FheMaibBB1b9mUtv0IBqyPniLjHF0mLMyATg6WeKuXL03lQ9HPw6kO5vFW0HiRhnVt0sunM8hJRiKkDCjW+ksp3J2ABBxX4fmWJjYHp5XUjZb9N72YbdsCsxmpXcOvMcjrVnSOwB3/jghkoNQYSLKjH9oIwuxv+yfnXvhLIAJTiymwZQ49nNU0h32JG3aiB9DtjV82kqRIbHLDk2e7MD173vjzjWWqSRqYa2JsggGzY6gbj064Htln1Uobet6Nflh4AoSZidxPmF8lmlglViQ6JIWcdOo0WNvrWHVIFO6kOKJtSDdbHp0+uOYEOAbDV32P51izls5ICCisDVeSx8rIu/rhGbCH5uP0+oOHip0SRASa/IH53iB5QoAL0avr/ACwv5HiuZ1firqXvUcl/dVrBVM2hbWDmYyBVrG3z7xmtx+WJfQa6mj+MTbajn5hvJcHklBI1RR7XLItAA9GCmiVPTXWkH1ojGR5T9YmMOXPKaNNM8wZm2ANLGxbd3GrVETTCitEYCtLBIFlnnzYY3qh/EYgdxrZQosn4QKxPJ4yjSPk5dky0XRvMGkNdaFlQdQsMSTTHD0xbOkzs2dsp9xknHs9CseZgWR3UxAoxfUKVSAmsKLBFMjEbjUDuuJ5s3sTexa+nXf36VdfTCkz5S6GYl01RB0bj92wuwu/pgxnfEwKXCFLdAdqG9m+2PsqFqoRumyLjvcZbkZACzUo9Sf54pTcUsFYSSCKd62Ck0dA/aI336DC/NJqYNJIrV2aQCvkAtYmTiDP3UrfmVGO5ogfIGzZXHwwAG406sFa6S0uelYKE1MsakElrQEgVpNWQN+/cdMTK7KkUTO7RakOgAUwunFAA+X32Ptis/EHjAvQprYGwPbYnbbbp2xdyPH4IpC6gyzH4pFUDQQKXldb9GVyQ3Wxhm095O2UDlepjFztXDc4jAgSZiOU0bePSFCiRKDIGKbONS9elbj+DZh14dmctHGTzs0XBNKpC7VHI3lZtSiyOg64n4UWzEZLoUgWl0I45jFgQ8MbulCKtLiFxpugHGmsSz8dRSwjnhSKX42VTyylakdYyfLmg3lYJt1J7YIjiThr5hTOeEp8uBJlYOZGy2tFS3Ta1B6/8NjvtgV4fjDZqE6Wlm50ZYEFRF5h1Vt1Nb6Rvi7D+kUKAq5uFVXYHlu1j2tgB9jWLPCs5FLmhIc1IXaaPV5aDmwq9FsAD0OIqO47hL0yUtEio1P4Uy13yzv1/Ek/xYgb9H2RlsPAD8nkHfvpcXjMZgsXWHm5WSjwVlMvqMMRQsKNSSf48Sf2avrLt/wDWl/x4zGY4/wBxjsP2SGfhqOKfUwJumdz+bY90UdIJAHQaj/XGYzCh1hMBISxo7n7nGsch6WenYkfljMZhjdJ0KPE1ClfheQf/AHH/AMWIpuKTJsssg/vk/mce4zALGsoNcSJeOT/+o3XHk3E5ACbF/wDCv9MZjMHZuD6aX0H6Sh/bs1/GP+Vf6YuR8amr4/4D+mMxmByMfM+9NPAlWbjEp6sD81X+mIpOLSAGiv8AyJ/hxmMx2zxAKr4msfG5Qdiv/wCOP/DjP9IJ6sPRHoq/0xmMw4HmJZRzxF/w9+LEHkAdglgsAaLEsxAO27b4Lf2xL8WrcCh5V/Kqx5jMBm6zuhUFTYlqTj84qn/6V/pi9w3j85liBkamkUEbURY9sZjMBZlJxptPAn//2Q=="/>
          <p:cNvSpPr>
            <a:spLocks noChangeAspect="1" noChangeArrowheads="1"/>
          </p:cNvSpPr>
          <p:nvPr/>
        </p:nvSpPr>
        <p:spPr bwMode="auto">
          <a:xfrm>
            <a:off x="155575" y="-890588"/>
            <a:ext cx="1676400" cy="1857376"/>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28" name="AutoShape 4" descr="data:image/jpeg;base64,/9j/4AAQSkZJRgABAQAAAQABAAD/2wCEAAkGBhQSERUUEhQVFRUWFyIZGRgYFxseIBsgISIiHxsiHx4bHCYfHx0jIB8cIS8hIycpLSwsHiEyNTAqNSYrLCkBCQoKDgwOGg8PGiwkHyQqKSwvLCwsLCwvLCwtLCwsLCksLCwsLCksLCwsKSwsLCwsLCksKSwsLCwsLCwsKSwsLP/AABEIAMMAsAMBIgACEQEDEQH/xAAbAAACAgMBAAAAAAAAAAAAAAAFBgMEAAIHAf/EAEcQAAICAAQEBAQCBwQJAQkAAAECAxEABBIhBRMxQQYiUWEycYGRI7EHFEJSocHRFYLS4RYkM2JykqLw8VMlJkNEY4OTsrP/xAAaAQADAQEBAQAAAAAAAAAAAAACAwQFAQYA/8QALxEAAgIBAwMDAgQHAQAAAAAAAQIAEQMEEiExQVETImEFMhQjkaEVQ3GBscHRM//aAAwDAQACEQMRAD8Al4nJWYk2upX2N70x/hjSRG1BwqrvYHb+OB3iLioXNzKHhWpGADMbJ1H0Bq8av4nidBqtm6Bk83TsKHm+mMjJje7E9bj1OMKLPNS+8P7TkDVewH8h2x5xCUlNQHarsntt16Y9yWdEhUgNrqyhBU160eo+WN+KTnlMdNMbNVXQYRzYEccoKkjtJeNFFki0qNIiXUVPxE9fMO4GBU091Shdybvej0B7bYreG+GcpHtw4UKNrABKhvv5sFkythiVqhdE4LJ7GKiJ0Tg41J+YLkzoVlXenvQ3ZippgPkT3649Cu+rQdIjQszFbBb9hdyKvf5ViXLZZ3E0aLegpIdxdNs1WK2MSHp3OPIByZuZI6xkKRy1Ys73vZC9wLr64btHUSbJqX2FT1v9pHm86UUpyyHDHy9WJAG1rewsffG8IYOUbzFH0WlnVVXQPuSPocU41ZHFs40KZeZpGvT1JNuRR2BwT4YrQxqaqRl7did2I+uPnAUQ9NnfI58D/M3MYUlHpWDb9T6beXp74GcU4iI5Dp3jBABs2bv16dMGZLcaXoGtjVEAdRt9cCh4VnfJfrNKDJJGyDuQ/wAO/StTKtYLAge7g67UtiA29ZPILUMD7Hzb3/T3xLEA7qLK3sSD37bH1xrkmvXqXdDpIvqemx+hxbaPyaioI+Y2whrRiJpJkRkDCVTqT4gQe3XE+5TUdR9ww2Paxe9+2PZECf75PQfzxZy8PlZ2iDIo3INEXsPngQTCZ123KSNbAFiv1OMZyKp2Ib5joaO1/wAcXHgiUHWeo281Bfn64CtxOOx51PYDV9sELrgQRkQnniFI2O5LSBP3rP8AXEaZty2kO4/vN/XbA2bNGhSs4H7oJr/v2xmV4ojNpJKt+6wKn7Hrgtj1dQRlxc0f2hObNsscjan1hbA1EA+m949yeYkWSRObI4Gkhix7g6hQ2u6+mI0i5kkUbE6XkVTZ6r3X5EbfXF/ieQjhzcqxRiOPTG2gdAxB1VXagMMA9hMkyMPxIWWfE/iSbKzSplXj1ksWiEGog38XM1KLPocAMjn4leduVqMpLRlmKaCdybFg7k+WxQA2OLGciP65mSV/+ac17Bj+Y3+uCM3h53hMqELEymzKCyjrprcDT88P3i6mUMQVQ7Hr2gSaM0GDVKGoEtqAB2NpsdjXfpd1W9POSTLAzF45AUIOkG+nVRZ1Hfp74YRmohl5USLSDCq2oBfzKaJ0qCuwJsE7DAPjfGjJA45EaFoAZHpWNsPhUgAX637Y4CbHEL1RtIWbeEo1SD8SwWdxVbgggH7Hau1YPzfDqLdatiN/kMLGV4pzA0hKozyEvYIVS24F/CNq2vvg1Jmi0MYUgr1JBs6uh/u9xibUYzvJ8y7SMpxqq9ZW4oMtETz7bmQEx0rEsQf3en7QNnbAuOdljIWOOBSxYkgliCumiBQ+W/fG8PnzErk3oPLS+wABP8Sf4Yv+Gstz89GhXUkXnb/iN6L+xOHrxxJHxgg5GPfiecT8PZtMq+Zk2iEWllOgEr3Gkau3bVgk6b1qXUuwF+/2xd8QeBwGkZG1FoG1BFGoneya7Db1O+KCZkSIAIAaWg3pdG/b+eE524EdoTRaSM2mMjQVZvrf/nBKNIE4XBKuddjBFHKuXWWEqzpTRgqU1UGA6EYA8Z5ixkJesxhV6bsdlr6kYk8S5VVyUC2V15t8uraydMceoDYit9IP164fo+FJiPqXLIv9ZW4HGIoEWTchL1n1PU7/AM/XHmX4vGGtY2lvyFYxdsRsLJrV0NAMd+mKcYaaTyoHy0N81dJYbAUCB12+1EnBnhOfigmaJJJtBQcrljVKLGpsvHI1IhPxmT4mUjcaQcdTArsS05m1jY12Y+kFcWzE8Sgy5do9AGpeaHdF7F1UUgO4GphqIrbBcSxyorKrKV6qLKt+6wPyvtivxHPqwJdI0hhLMsUZ8nN6kKxFyyHfmTkbA6VFljiHgchGWTYXGgptNFr239sDqERFtY3RZsmRtr9oUykaNLGjhCpoPqNDuTZ+QwL4rwwRGIVFIHbVUaUaUrq0gFtYINdqJGCvCIY2mtpSlRtIWKoSKFGtQI21dKwM8TxRwmOPmGchSroVUEgkMpfQAtUK3F4DEDtELUn80r8RlmigJLDKPOGD2gVV06fi8ksiUTuPKCdsc74rJqWIowZlIY1ZrbsT7bDBjL+Ko4ANfDoiEaQqVkXUoY2QqmM19G364Ivw6MpCsRBeSHXqOkRxxgC5ZGonSOiqKLH7h6rtqhIFer3mBMpxBTpYSShw3MAUJGECkAFzIpZiT2UAAXvgrxDOSPNI7STtOVUhBlU00LC2yzMKPqANuoGPeI+EEaPmM8oZFGilRC5auWSpBEYLfCts5237Yg8PZ+aCdzJDzZ1cK8hkO+kEWG3I+I0CK64cyULgesWawTck8VMUnzJUyMFkYsvL2NtuAetkEgHpgj4pEOXZo0mZzoKrAv7LepcfDQ23xc/SBNMOehh8rq5VwjFSvTdywAYHetPyJwk8G2i5rC2I+tn5++EMSLLRyD1iB2AjPxfxRzMvDl4kkDoNOplpQSpQMXs6gAzbbbAnC/xCNHeRLpJMyIrHpr5YN9OgFfK8NEM0eUMUWhlzEaMxoqRMdBLEoWJYA1uNJG/Y4WcxwVTkdIssGjQC6W5HUAmt+533646OogqaRqjNkXly+TdYAWiM0sZXQJCaelax3Kg326YW4c6VFigqE7LsWr37DtVYO5TNyZfJKqjVpdkDDoSGIYjboNJ+mE/+1lRNbneQ6wB/vGxVe1YUWLXXmP0iqp5PFSXheTnCkBCS7EhgQVJY38Xbr39MHDlDw2aLM7cuRQspBo6hdEj0bUQD6gYHcE4vJASyBob36Cm9bX+uCPiPjgzUcZZCrKw1IllZlO1AdiCbr2IwW4h+Z3LibYAOR5hHxfm9awyhtUUjhFIHmBILFWKtYvSNuhxRhmUCIFRovzAE1V9NvYYXOF5N+cMuCxiWUyWT8NIFO/qDt8sM8mgDTqJo3dbYTqaDACVaAVja+ty3w+MSZjLiqH61HoF9AG5m4/u4p+JSV4fwxmHWZ7Huy3372Dv88ScMTl5zKEEFTOgvsdyP5438S5YtwfJ31XMt79ElGKdL9n6zP1/GYeKEp8J48crEqwOefp/GllVfw9t1jRRqkOzMovrtYxS4jw4CGVGARkJYnWaherZ2OkAzEtvEPgVhRrEnEiitAyuULIeYVRnoDcFlQqSBfQkdeuPGnZ1VmSal1szzhUFA6SyK55asgbSzAO1VdnYNw8rYkucbXqD586JgiBQmpCrAL5QqmiiqeiKdy3Vz7DDFlldVCqNJbpddPe9uv54B8D49lVzVACNZWrUup1DVpB5jAF7Isbd+2LvGM1ojC6l1OCym70heprqWYkbYl1CknaBxNXSOiYy/fvLmYTS6FvKQwZtNdQe3vXf3wVyeRykju2YaVtdkaA25FAHyreqvXvhRbLuADrk17HS61YPeiB5T7YIcMgyM8az5yVoRESHWOQqzt+7t5ipADCt+uPsaAVzF6l93uAoyvxDKFA6SIQdwylSPKfh+/t7488M5nkZcGSFmpOYwNMsjAn9XV9JLJDGLJtSNW5rvY8S8Vy+Z/wBizLEqBGB1a1U2S34lX6C+m++G3hwysWWfORw1OzUI0fdnNIi6QdJJOw9euHIxTgyTOfUAaQstOq6tY1E82x+LLVySnfdIlqvcqBWAvCCjZmQvEjiWKKTzj4FuRkJBroAAfmMVDlJI45EieNwE5PWtDk8yeKEHdGoWY3GwUAHY0weG8jzJWkkUIMx+IFJO8aBUVFsDtpLehc4ZnJGOu8mx8vcK+J3eVjCTUf4uu9xVFroEHy13/eGOYhmOTHlZgaZq3NAgsdh+WGrjvHGZqUjXLPmYyzbrHofQqiqGqRRdtfShibwpwhFhjYWbFEgalUHt5b2r5dMJdGRbIs3KcOZRfbiFvFvE0mjjMaq8VELI4+Fyh+E3YerBAB7g1hMzeZmEAiy/mkkliZXUjUGUjttttsPniHhfFpuVLChtAwZ42A8rBjbR0Aab3G+3fG/ECUKSwoHcPZQrqQmj1A36b+3XBGhkEbjxFtOzmaTZ24QQFDBSS46saO5I6k2fvgTFF+JHf7KfxoVi2bMATTVoCdwdiD097B+VY1yMDF9kZ6iLEKRe1WRfX5YAm7IlahVCV04l4b40TK0bQlD6qaxIbUWY5h78pyPuAceNmRttIL6XE4/NcRAMDc12yYWXrIPDuYolTQGlWIHq2pW29bAJN98GpoSqrGvKazq1LeodtJvthf4eQJptPQDp89xYPvqwd5xoIBuTew3Ynb+mCzWHP9pPp/sFdBch4xK0YiMbbxyRMusWAwcH4RVgGtsR5yCaeRMpJO2hGMh0x8spqLaiIAS8khJIFPVE+WxeLMmWsNG9EUev8QR6YAcP46mSzBRI1ZCulwavcjVpsVegEC/XFekfjb4mZ9Sw/wAwQtxL9EUoj5uWljz0Yu6GmTYUbBYhj7WMKvhzwz+tu8kjARpGXGok7CgCb3JN3V9sdJ4HxXntzcqyROVYShjQOnSFVgdwNTyABroISCLwkZrKyZOomJUJEHa4wAwsBGBJO1Cz74vHI4mL05kPiTK6EQBOWKtaOzb0rLe4Njce+HXw7xtIObmHWNikSBRI4RBzG8xL6W07AbaTZwkcaOu0+ElC4A3oncbdrNn2wz+G+MosI5ilo5BGWNWY+WWLeUjcglT9MTZBtKk/MuwHfjdR8Sfikhcwz9UYMlhywDXYpiq3YHtR+eFLisjxvI8J8+jUxBrSLIu7Fbk9722B6Y6vxvPR5rhwkbXRHMjU0GdgQ0dqet1ddhjnmc42mWaMoqtL/tSdtIdtlbSQSdABCWasknH2DHXUQcucHHs73N+LcPnkzEmbly08OXmCxc146KgqPxGQeaiwNkgfEN+uGHi6SecTFWSKPUCoCKpZWTzJNu5oUqDbe7FC+bZjjcruzczWzEbuSf2hV2aon6de2D8CIZZJ8xmAuYDauZLDIzWCSGDraEE0QuwHSh0w9kBa5JvO3aIQUN8SFIhyeShIZtWpS2lA1Fi/7Ug8trtW+GDgecy0McOZ5czqYtEkrO5MLghSrR9gSK6UOXv2wkZzi2tSIZS4J0GUo6ij1X8RmkZRu2ilAPT2MeFs5+o5yKJHd4My5SQuRRdujCh1IAGkm/scDlurEJZQ4hlJZMxmRELC5iW2G4JaRmr5jvfTpixwPgKyElpeRKGVC4cIbckL0okXt7Ej1xfyWajiecSNyy2ambzAgEa2Wweh6D7k98XUz+X5yz8+JSkRWM0HGuti4vzA9CNsfFmJqCFFXF7MZqc8RYTku8eqN3qtVEaC3Y9CL7nF3ikqxqNblYz1qquiVrY7gBqvY+1YqcX5UucQxFUEh/8Ahg6VOmzR2HxfUWcaxTRTzx5fOyRiNGLySICAaB207gHcix64S+Pe4Mvx6jbp2Q+eJc4zmw4DpWgx2D69WH54H5UhSWt1NBdSMVO43G23p1xtxGv1VApJTyqtiiQTsSPU3ZxEqDnoa3IZgbP7JCjy9Ceu+Jq44miAQQCL6QrFxadV0rPfb8SNWP3BXEw8T5oCudEN+vJN/wD9MEPDvg+GeCWV5JYzETpC6asj4jqHm9KO25xX434MWNQ0YeXQ1uA3mJ6akG46bFO43G+A2rxZHPxBfLjFqV5HzA8TPNmpnc6y0MY1IlC7YDazv174NZtGicFgR5RddQe2/rhc4LmTzJmXUkYjj1aSaFswUkdfXttg8kOhFarSQUfSwabf2wGosNz4lmjdSlL5PE3Mw5Z0g2+xZuvWzhKyoV1k/DWRpJTZYWVA2FexrDxloTESTEZI9iOoG2/Ufxwg5Oe1vQKkBNBjYs3t+99cUaQdTM/6kwG0CT8DjQ+eTX5Y2plYqQ+k0dQ+orvZ97l8XTS8rL86RZTrKLYo6UCkhgNmXU16h3OC8XD0bh6SA+YtqkI1UgFhhV10OwIs3t0wD4qS4UEErDrBNftFrYfQaf4YsRtzcTIK0OZXkz0bupDSGXVEGEukb3pOnTdpTHruO+DHAc4YJpYLOnmNpDdmG5HvYo4g4LwL9ZhlZttbbP10hbCkH3s1i7xfg8pZpYyg1ldao5NMoADjUo3Ox0G6I60awLuj2hMrw4smJlyKLl8ZRndVXU50EQhmGmMbmTrvpPk6WTQGwu6PFfDSpC0rS63LAEgdzfX0AAsfTFyPMmebLKFCM4da2FbWxNnoT9sa8dg5iBISZZGYUqDWy1Ys6b2N9TWFJka1Fz7UYkDMR8RT4asZm1OvlQc2gLuj5LHcGj9/bBlczzc9DF5ZFDspsXYJF79/hHyr3wvQZoxzS9bRwlEdgdNEnpRvcdME/C+avPs53oM5N2em/wBffFbjq0hXk1CmU4TLxHMTvlCuqBkCQ6lUtHv5lugaPr1HcYxs+FhEbxsk0Uwbl2bVkPzI7i9hdgiwbxN4ayLjICdJNLy5sQhbCj4d2SS1dHFuL11+eCcXhIZrNOsTjmxojmV2Vi9sQ6tyyQBW48zGwLPbCyVA90LmzUqZrhmcZM5mI9D5eKeYuG3bZ2JCr3AvpYrFFopdXl5J9CEHTr6HY46PwbxBGnDM3zaIXMzQgL1Znc6V/wCLzAX7Y5xwZZIry0i1JFSMCbFVsRt0O+9kbYZZi4MzWZkMyiVySptQTQHcbCgMT8J8Iy5tXaNgWCEsSa9d69DWIMxHrl3YICVAZUvSAdLELe5CkmvXDvw7P5fKCVY2QsylAWdlZVXULdSu2rUPlgXfaOIzEoYcnpAJNxruCupaHyFjEeVoutb6U6n/AHmJP5YnzTRhEWN2YkFtVUgVRpGm/MWvqx2PbEPDASgbu1Gh27DGe42rzPQ6dvUyKY+8IRouEyyL8by2pIsbMFFjuuxPyxHw3xGk9LpMbgXouyPUr+8vt1xYzWcrg0IVKVqF6uw82rb97CJm3Fea+/QkV8iNwfcHAZFBCr+8nTGWGTKfMcM/wcMzSwlVdx59vLIB019wRuB6X3wGl4bpsR2KoyQHqt7BkPdSL6daNURWK3AePZpouYQsyAdDYYL0G4+Lb1GDDcay0unnnllTs77aSfR1sfQ1eE0y+08zgQ4/eoqUbDxMwkoLYUaj9aHUfUYTYJD+qpywBsENeo7ntvf1rHQsrw9ZGkI5UtuwDa2UnTsN4/K1/vVinxDwCFUmCNgdAXlrMrhtO4oMFa9yNiT88UYSFJWJ1OT1QCe0VOWf1ZwBvbEX2/7F74qcdDJlo49ADcv4x1YtQIPvdEH3OGeLJhgyjUCFtlcUfMaqqu7FbnuMBJ8r+s5dmywk5iSrcXmkd9huqi6AOxodAcUqTvNRThNi/pGDJQiPLLGtUCL9dht/364vZqFIwWLKyFdtxt636VjXK8NzJiI/VZdRAJvStfRmG+FfiXFgHZZIzJpNCD95gSDzK30itlW7OJFxNlapqPqcWJPaf7QhmM1LCsc68q5ARFHImpnQ7M+nal6Ue+Ns/ms4IDJNK6x6eihVDN2TygHa7qzi9w7g8cYbiHFZWjkagiMBYUdFjQbk9B7YUvGni+TNkPTRJGrcmLalvYsx/akO3sOnqTqLjUUPE8/lyM7Fj3i1o3k7+ayL3F79PTBnwvLGkjhifxI2jWh0J6E+xw1+J8lBl35S8pEUqgAiIahuCJHHnck7m6b02wO4VwCIyiLLxyZyUKpCqwCoGF/iOAAvoe/oDg3PFQFu7hTgTGPJcPS6b9YzEhGor8LaOoVqq+pFdMNng1Sc3nJSxYnlx6rJ+G2NHSo/aF0AN8JOWzEsEgsI/wCps6uea0fmd7l5Zi3YalNA0fKw3wweE81LmiYcteqSQy5iVmdhEjHyqGbzNIyAAAnYC9tgZtQpIpesPGRZJlTi+aMHD4nRVaSXikr1XXRzAAPfyqtn1OJuK5aTickWbyZRCsfLkDn4iCdjex09PX0xni7LMMrk3RWKpNmZW0izRfrpG53a8LWczeXpnhkmGv4gnSxteoYo6xHMrcS4TKshSTkjsypq+oG/pvg9wfiUD5UCeSFZaaUMRuokIYkncKQQQQdrUbb4V8rkkkniXdla3YuS2wrbfYkkjr6YaYeKyZeDNLFFERImxNAoaIphpOoVZAFUR77TZithD1l2DTu2M5B0uL/BQTKutWADhSvehu1WB19wL9sN8nBVzJMmUKqxHmQils+o6xt167HfCrkrMjnc0zGyd9/hs+tYOyQqoE6yP0HlIOpt/Oupa8nSr9TiTL7m4lyqVUNfmOHFpf8A2VAJYxGGYD4yQlXoN1vq6emOXeI5DpAjKnVVbjezQ79LOOveMePPFDCohVllQs/nooV0EaAQVPU9a6DHOfEfEYpjCixNG7TruyoNIW26oTvsBWHsPeDUTiyMMZQ9CZcyOW5eVCitNhBv+7/niePhpCkvRA6lKOm+l+3riJgxjUAE0Sem2+PZn5DeRjrAp17GxdYzAeSfM9COF2iRxzLBFrjcq2oluy/8vv63eI8z+lGOeLlypYPUHYj1oqRufW/nij4mcpFJGpoOQtfPCbkIhFnUSfaNGt9r23F13/yxfpcQKlj1mF9QybXCiPi8RjGkqOW7KdJGkmgLA2A8vt8sV+C5uLexpOsi01KzAE0pB1qBvd1tfasCkf8A2TFizcwq21AMRdD207+2J+C5kI06vpI1pJTrtpDLzAfYpY+mHBRdCSkXjDHzOic7LLErOg1aQx1SPIAx9y2/0xz7NcNlknkkWTRqcsCF8yizVdh63ijwTiDHNsjnUbIFm/hO1X2rDmk5a1Qab6kenfEzFsBM0NPpsedAx/SCsr4Z6SSMXJNa5nsmvQHtvizk/Bq553hcSKQa5sWkhBV04KkHr2cMT2oYuGIqdeqF9tOl7On0J3q8RZzx2+Wp2Z7vSsa6as9ToGkbDvhmLK27k8+IOrw+2lWgJF4o/RtmY1eUzRTW+7cshyGoXuSNW2kAmugwYPjTL5LLBMopgiK6mzEwqSUnfUkbeaR23Op9gaoNvSzmfHuezheKCMAhRsWUMd+oDFRqPYLuKvCcMpJFKTmsrMzVSrMsiqn8NxXQXWL13EczFYC+DxHz/RzNZx1WHTl1mR5QruHYAkEkuVtXlLGwNQG5FdCS4p4pXK5deHcMyzwyHyyGShoO2oahYZzqHnvTve/TChmoyIFaOAsx/Y0xFWu9kRQ7kUO9HFrgOSK5hketWzzJRYWdwjcsGqA87dFJUb3stWJBNRjIAajXxjxF+rLlCqM5fLzgBBqI1SLZANX8vzwE/XOGzmISxMtp+NqVozqF0NQFjrf3xN4uy+uThS1RMElb1uHUj+OBufZQuoE6xvqI29Td2TsemCK88RYYiW4cjlFk/wBUkVtJquZrIXSG3J/3tX2PpiJ1vmob2Vjd9BQr73gTlM3UmW3NyBr2Hq3YfOh88F3YK87sduWCb+RJ/liLMm3IL5m5osl4TXmUeDXIrBV1MSSDYGwAHU7dRthhFI0bSo/KUIgX/wBQKLYKel6j0PWjhXyqCPLIZQSF0uyjrWqyB9PXDd4dgjzOcjLAhWkZwdJsrfkU18JO/wByMAwt7nchKgL4Fxi/SVKmmI7iYKSBW2hq1A+9qp+mOXZ9zrQnqJh+RH88dJ/SQFM6EOpbTTre61upr3BP2xzTiK3v0/GWvbzC8Gx/MqcwIBp1PzGqZGZFKk/u7E9h6etdcQLHp3Yguegu/vj2K9LsDWkj/qNf9nEnlVdhqLLZf935D77nGeBNjsf6wN4qjZIlkuwZUN9t2woeJM1eelahW2quh27Ht88PPFuHNLWWHdeaqjoSp2J3ARR5tTHoNgCSMIi5eZ5SiosshetSsCtDtdhSpsEsSKxr6QUgJnmde+7Kah454yxIWZiAxZAQvlN6T0AbYEdQevXFLik3LeUmyHjo7dtwf4HGTvNlWLMuvXEOURrC7HfTdawLAJ77HFnP5Jpihj0ktG3xEDbyj39RgzSvcXjByYmUdeIJ4VJozcTfvaSfYNSn5dMdMy1NpjbygBmPue1/lhOfgk0skVQLGErU3MtaDat7AIO9Vv0w3iQCmFELtt3B/mPXEerZSRRmr9PRwjAiuZ6tBqBFBdz71Z/79cLeX4jJIryxQxvGXWFWmDUzE0iIDQYsTqNHYAXWLvGnaRDBAotlJka7IX1IHmIO96QaHpd48y024WI64MpC7BlsqXK7tdUDe9E+npgtLh4LMIn6hqiCMa9usCT8rW8rQwlEVgAiHQdC2T5yRuZEA+RwUzA5eajysc88Cw5ZEcRyEAyaNRJ30H4gCa27+wfOENEIumptGkG2YcwsSFXzVSgdsVMnx12zOYnl1NzQ3w0t2bI3B8tUKxoV2ExrvkxrzLmmJ5gZJCCSxVwCBZJWiNn2Pcb40/ReBqlegLAWqror0tDpW9/PFXJZpJ1kWHWAV3VgLDbjYqd1qq2sAYJfo5a8okh+KTMOG+kbAfW2xC9ojL8zScBij/H+IQ8UpX9jOf8A0pb/ALrRn+eFTPyswkIB70xHY9rHbbDl47jA4fwuQkLpkZbJ2oqTRPp5AfphR4hnIDG5/WYrCEqFayfkOvv8sXCZUoyS6BlDvaoDXXfWp+5s4M8UQtHOAf8AaPoBNCgfL39OuF7iMqvoSPzBY1o6gdxvWx2NkVfobwVjymoRBm1BmLFOqkKDRF+tgnE+cDcDNLQ7iGA7y54l8RpmMsQIlWTWFEi7eVRva+pFb4e/0f5SKR0ZNdwxKWBrdiCBVbkfF19scw8R7MtbWKP8v/OOkfow8LuW/XJJWIN8pNQ3B2tgteXbYHe7O+BRAQCZzO5xsyX8Tfx1k44syXlaT8ailadJYCmFnvsCB3s+mEfibwNHEkSMGOYFsWLbqSzgihR2ww/pjybrPDLrflG3UDfS6Uu3boQa9jhI8KpqlDN5tJ1nfqzdWPvQP3x8+PbeSN0+f1AuGOMueEhA+EaArH1rdT9DiOJiimMgElrse38t8b5pF5pIdNJNhgboHp9fbGua4hJuAbVroMoJHpR6gnGSBc9CF4G0QNPweM5tXd5DaBgilRZQghRr8rm9wjEBulg4AnMrnM/pEuoPQtI9GrTZK6Lo2NQo7E0O+G7NQhoeZIvcqdviFXdeorrgDxb9HRy2W/WlzS2sSy6VicG6tfNqq7Hp26Y1NNl3LR7TzuvwbHsd5T8Z5kHMqIWjkQr8UZkN+gYSMxBFfDe14t8NkJMDUL1Mu3QGtvywV4j+izMRZaXNtPCwjDSN5Htx1J1A9+tVgbDlWgiWNtGuKVdRVtQIcizdDfdh7VhuZfYIvQt+YSfEa/jIDbWor+ePZk/FfZQClgKbFdvriOSXUiqvxLd7Y8gZKZdxa9f4ivbGN0npKslhFzhmZQzc/M61iXVYQEOpHlBBqgynat/i3AxtxHNlOWJad5UOsLqRxuBGmtCpcEkimUg1ffE3DASrgnpPIep2Oo39/wCWKPEOGB3lKHSREp3LEswLFbbqvoSN9+1Y2ceVft8TzufR5P8A0vrK+T4hLBl3lBS3V0ZQVHL19GHcuu+42q8Q5No4wkzwCQKK5ZO3TuqqSNIPUep64941BlhCRlZEfmbxirfSxt1kaxTigvmHmBBBG9FTnIooXL8ohiXRyGDyak3XWjBtSk1pYUQBRNEB91zM6Q8FkijzBSHmAMtlZNBI6EUV6rXQnf1wX8AQ8pJY3tdOcPLH71qU+wtbPvhS8Pws7xlKDRqAxa661XXc16YdPDGTmdoheYkXmgsAp0KS4LaiFAFUOpNUMT5EskHvLsb/AJajwTJf0jcRIyXCcuhokc02f3dKi/Y6n+oGFpeLRSZgvJErJHGyqCASzEimN+UVW31xNDM00kolYs2XJy8akfCFJuqHeh69MBg+nnGh8dH5KNR6bftfwxSJnQnwnNkx5h0TQHkOiNdgDWnbf1vE2b4xFBLTk6UQKukWLPxe/RVxmUi5ccAfagZX+2on5WQPrik+QXd5Vt2Fkddzv/DpiAU7EnpN9i2HEip1kHFuJrIxKWU0iyQRX3x079Bc6jK5iV2QEyqG3FqqrsW9iS1Y5DxdeUrRITob29P89sUspnHjUAWAb2BIvbvXUYtVPbQmLkdncs3WFOPcULkxhm5Yd3Ck7BnJJKj/AHu/8OuLHAeNwQg6mGqwDsapRt09ycK2ZJY2Oh9PXFrMcMKkghwex2N/P/LH2RFK7TD0+VsT71jxmPGuWYfEoJO9A4h/0py43Eov2vCUnCJNyKAO1H0+uN04M2oqAvT0Jr6+uJvwuPzNL+J5wOgjw/iaGXrNe1WQdvsMNPiz8bgscoo3kgfexVn7bY5P/Yjxi9Tf3bqu9isdLDn/AEdZD1hE0Z+XxJ9dJXHRhVPt8yfNqXzVv7Ry/SEMweEFYTGA8arKWs+VlApfRrI+nbHKuKZvXPm1B8yRxny9Cyhias9LIx0D9LIyj5fJpM7LNqQxAEi0LIJSR0JCjb0PTrjnXC+HNJPIyozc4sixqVDHSp3tiBXlY+pB9sNYDbJ8DbXBhyPxPCD/ALaMWAfKy3f1xZzXF8rV82PmEizrHlH30g32xz3JcA5wBLBV0Asx+n+eJsr4bZZaTsLtgLHyHqfftib8Jju7mn/EMpr2xk4CbhDddbM33N42U/6xN7xof/3/AKY84HGBl4h18oxV4XJzM3mD2CqB9z/nhIHLGaTmseNfP/IWn8C5TLcNizbrNI7JGb5+n4+oAVdlFjveCvCPB2T/ALJ/XHjR5NLOHkGra+4NKb7bDvix4gi1+GYwu+hAovr5Gr/zg1lYQPDsa9BylG//ABYuW66zy7cRF8LGCPONG8ZKFNX4JZAWvykhaIBG3esO3BRmWmTl2kSuk2gExrok1K2zKXYgxgi9I87fLHK8lmSM7MytoCtGAQLAo6m+1dMdCyXi1M1GrvtmRmVVChOs0Q7Wp3EWnUAN9rN7jHzr7pxboXFfOPozWaXYEyq5P+6wANfMg/I/PC4qB6jCgiZ233Oxagb/AOAYYOMzac1nJD0RANvYWB072ftgHkbjaPpccKjvWp+tnsQAK+Zwy/bcJQDmo9LhjPpqYqO4Vfo76fyH8MYYmeTXdHUDXaidx/nihJnZtXMoKrOqgkAhWU2AKNi9963xdhVjcYJVlo6dutEhgaHl9DiHYUE2Gy+o1rIfH8SRZXIFFBlmV5pG3J6gKvysnb1GFKXIkRKxu70kb9Suo/ah98F/E0rPKFYbqBsCSoBN7X03PQY0ziaMrDv8csl/3Rou+o2Ube5xoJwomIw9xgzgkCyTIm9axfyu2v12BGG3OQrrQ/EfS9luuuFnw2P9YHUim37XV/frth0jipRYABayLUdvvifUPtapbpcW5DXmDMxldNOWViOw98e5fh3l1NXm3Hmof54IVGCCQCwNdQfuBjzJwiywUlRY1BRufl37YRusSjbR90qZONWcqpND1F9jsB/PDHloz/ZHFFaiQok2B7x6L/6a+mB8kSltfwHpf8jtv17YL5LJFo+IpZPM4fW4oeQtVdtg2+GY2BNRGZNq3Lv6UOOoHysRRhyYWzOrTf7GlAD12LEn+7hY4Tqy8uWCsGEMse7AVbKUIJ77yG8WfGudmlEh0jlrkooVfVRBZdTCrsk7dqrEOdyoBbq6WTTNRG4IYEbg2Lvtg8hqonTruuC8rlWR+THVRnSQRdEMR9emNspkyDIzsdStpJu9Ro/liWJRZZnAboAbYDr1u2PU7k4mdOYFAXRSt5vavT8ycKZpYENStl5uXk1buIgf4Yk4FkdBl9Q4FjuQoJ+tscaPH/q8A282ja+wGo/TavrjbI5jTl3l62zuAPUsdI/LCiDsPyZecgOZfCr/AKjflXD8CkQkIOewN9B5yb+RIvF7IcUDeH4C1AFQmx/dau5u/LhVjITw9mkPWLNxg+psxtv6/Ef44s8AzX/u3p3uLMsh+r6tvoRi4Diecc2xinwgXrdf2pZGs+l0P4YL8FhIzUZZa0Oxsbkf7JdqHTdjR7nFDIMIoIQUGoxhiGbc3+6iqWo++CuQbTmoWdBFqlC0ZAbDMoHWiTag9NrOFMDZuVjZtWLnGc/K004CAc53Kt11CyF6Nt5exHXGZYhzMVZpRIQpDAAsFB+EkUHUmwDsbrase8T4ZPln/FheMaibBB1b9mUtv0IBqyPniLjHF0mLMyATg6WeKuXL03lQ9HPw6kO5vFW0HiRhnVt0sunM8hJRiKkDCjW+ksp3J2ABBxX4fmWJjYHp5XUjZb9N72YbdsCsxmpXcOvMcjrVnSOwB3/jghkoNQYSLKjH9oIwuxv+yfnXvhLIAJTiymwZQ49nNU0h32JG3aiB9DtjV82kqRIbHLDk2e7MD173vjzjWWqSRqYa2JsggGzY6gbj064Htln1Uobet6Nflh4AoSZidxPmF8lmlglViQ6JIWcdOo0WNvrWHVIFO6kOKJtSDdbHp0+uOYEOAbDV32P51izls5ICCisDVeSx8rIu/rhGbCH5uP0+oOHip0SRASa/IH53iB5QoAL0avr/ACwv5HiuZ1firqXvUcl/dVrBVM2hbWDmYyBVrG3z7xmtx+WJfQa6mj+MTbajn5hvJcHklBI1RR7XLItAA9GCmiVPTXWkH1ojGR5T9YmMOXPKaNNM8wZm2ANLGxbd3GrVETTCitEYCtLBIFlnnzYY3qh/EYgdxrZQosn4QKxPJ4yjSPk5dky0XRvMGkNdaFlQdQsMSTTHD0xbOkzs2dsp9xknHs9CseZgWR3UxAoxfUKVSAmsKLBFMjEbjUDuuJ5s3sTexa+nXf36VdfTCkz5S6GYl01RB0bj92wuwu/pgxnfEwKXCFLdAdqG9m+2PsqFqoRumyLjvcZbkZACzUo9Sf54pTcUsFYSSCKd62Ck0dA/aI336DC/NJqYNJIrV2aQCvkAtYmTiDP3UrfmVGO5ogfIGzZXHwwAG406sFa6S0uelYKE1MsakElrQEgVpNWQN+/cdMTK7KkUTO7RakOgAUwunFAA+X32Ptis/EHjAvQprYGwPbYnbbbp2xdyPH4IpC6gyzH4pFUDQQKXldb9GVyQ3Wxhm095O2UDlepjFztXDc4jAgSZiOU0bePSFCiRKDIGKbONS9elbj+DZh14dmctHGTzs0XBNKpC7VHI3lZtSiyOg64n4UWzEZLoUgWl0I45jFgQ8MbulCKtLiFxpugHGmsSz8dRSwjnhSKX42VTyylakdYyfLmg3lYJt1J7YIjiThr5hTOeEp8uBJlYOZGy2tFS3Ta1B6/8NjvtgV4fjDZqE6Wlm50ZYEFRF5h1Vt1Nb6Rvi7D+kUKAq5uFVXYHlu1j2tgB9jWLPCs5FLmhIc1IXaaPV5aDmwq9FsAD0OIqO47hL0yUtEio1P4Uy13yzv1/Ek/xYgb9H2RlsPAD8nkHfvpcXjMZgsXWHm5WSjwVlMvqMMRQsKNSSf48Sf2avrLt/wDWl/x4zGY4/wBxjsP2SGfhqOKfUwJumdz+bY90UdIJAHQaj/XGYzCh1hMBISxo7n7nGsch6WenYkfljMZhjdJ0KPE1ClfheQf/AHH/AMWIpuKTJsssg/vk/mce4zALGsoNcSJeOT/+o3XHk3E5ACbF/wDCv9MZjMHZuD6aX0H6Sh/bs1/GP+Vf6YuR8amr4/4D+mMxmByMfM+9NPAlWbjEp6sD81X+mIpOLSAGiv8AyJ/hxmMx2zxAKr4msfG5Qdiv/wCOP/DjP9IJ6sPRHoq/0xmMw4HmJZRzxF/w9+LEHkAdglgsAaLEsxAO27b4Lf2xL8WrcCh5V/Kqx5jMBm6zuhUFTYlqTj84qn/6V/pi9w3j85liBkamkUEbURY9sZjMBZlJxptPAn//2Q=="/>
          <p:cNvSpPr>
            <a:spLocks noChangeAspect="1" noChangeArrowheads="1"/>
          </p:cNvSpPr>
          <p:nvPr/>
        </p:nvSpPr>
        <p:spPr bwMode="auto">
          <a:xfrm>
            <a:off x="155575" y="-890588"/>
            <a:ext cx="1676400" cy="1857376"/>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Tree>
  </p:cSld>
  <p:clrMapOvr>
    <a:masterClrMapping/>
  </p:clrMapOvr>
  <p:transition spd="med">
    <p:comb/>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feudlism.jpeg"/>
          <p:cNvPicPr>
            <a:picLocks noChangeAspect="1"/>
          </p:cNvPicPr>
          <p:nvPr/>
        </p:nvPicPr>
        <p:blipFill>
          <a:blip r:embed="rId2" cstate="print"/>
          <a:stretch>
            <a:fillRect/>
          </a:stretch>
        </p:blipFill>
        <p:spPr>
          <a:xfrm>
            <a:off x="2894012" y="990600"/>
            <a:ext cx="5486400" cy="5029200"/>
          </a:xfrm>
          <a:prstGeom prst="rect">
            <a:avLst/>
          </a:prstGeom>
        </p:spPr>
      </p:pic>
    </p:spTree>
  </p:cSld>
  <p:clrMapOvr>
    <a:masterClrMapping/>
  </p:clrMapOvr>
  <p:transition spd="med">
    <p:cover dir="r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065212" y="3276600"/>
            <a:ext cx="9753600" cy="2239962"/>
          </a:xfrm>
        </p:spPr>
        <p:txBody>
          <a:bodyPr/>
          <a:lstStyle/>
          <a:p>
            <a:r>
              <a:rPr lang="en-US" dirty="0" smtClean="0"/>
              <a:t>               Byzantine empire</a:t>
            </a:r>
            <a:endParaRPr lang="en-US" dirty="0"/>
          </a:p>
        </p:txBody>
      </p:sp>
      <p:sp>
        <p:nvSpPr>
          <p:cNvPr id="5" name="5-Point Star 4"/>
          <p:cNvSpPr/>
          <p:nvPr/>
        </p:nvSpPr>
        <p:spPr>
          <a:xfrm>
            <a:off x="4568825" y="-457200"/>
            <a:ext cx="7620000" cy="3962400"/>
          </a:xfrm>
          <a:prstGeom prst="star5">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sz="2400"/>
          </a:p>
        </p:txBody>
      </p:sp>
      <p:pic>
        <p:nvPicPr>
          <p:cNvPr id="6" name="Picture 5" descr="index.jpeg"/>
          <p:cNvPicPr>
            <a:picLocks noChangeAspect="1"/>
          </p:cNvPicPr>
          <p:nvPr/>
        </p:nvPicPr>
        <p:blipFill>
          <a:blip r:embed="rId2" cstate="print"/>
          <a:stretch>
            <a:fillRect/>
          </a:stretch>
        </p:blipFill>
        <p:spPr>
          <a:xfrm>
            <a:off x="608012" y="609600"/>
            <a:ext cx="3276600" cy="243840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pic>
        <p:nvPicPr>
          <p:cNvPr id="7" name="Picture 6" descr="2.jpeg"/>
          <p:cNvPicPr>
            <a:picLocks noChangeAspect="1"/>
          </p:cNvPicPr>
          <p:nvPr/>
        </p:nvPicPr>
        <p:blipFill>
          <a:blip r:embed="rId3" cstate="print"/>
          <a:stretch>
            <a:fillRect/>
          </a:stretch>
        </p:blipFill>
        <p:spPr>
          <a:xfrm>
            <a:off x="9218612" y="4114800"/>
            <a:ext cx="2381250" cy="1914525"/>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cSld>
  <p:clrMapOvr>
    <a:masterClrMapping/>
  </p:clrMapOvr>
  <p:transition spd="med">
    <p:split orient="vert"/>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entury Gothic">
      <a:majorFont>
        <a:latin typeface="Century Gothic"/>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entury Gothic">
      <a:majorFont>
        <a:latin typeface="Century Gothic"/>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F9AEF1AC-E279-497A-BEF6-B83421166BA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Metro</Template>
  <TotalTime>0</TotalTime>
  <Words>873</Words>
  <Application>Microsoft Office PowerPoint</Application>
  <PresentationFormat>Custom</PresentationFormat>
  <Paragraphs>84</Paragraphs>
  <Slides>20</Slides>
  <Notes>7</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Metro</vt:lpstr>
      <vt:lpstr>Unit 2.5 :The middle and dark ages</vt:lpstr>
      <vt:lpstr>Vocabulary unit: 2.5</vt:lpstr>
      <vt:lpstr>Defintions</vt:lpstr>
      <vt:lpstr>Notes</vt:lpstr>
      <vt:lpstr>Questions</vt:lpstr>
      <vt:lpstr>Answer</vt:lpstr>
      <vt:lpstr>Question </vt:lpstr>
      <vt:lpstr>Slide 8</vt:lpstr>
      <vt:lpstr>               Byzantine empire</vt:lpstr>
      <vt:lpstr>byzantine empire</vt:lpstr>
      <vt:lpstr>              Plague</vt:lpstr>
      <vt:lpstr>What is the bubonic plague?</vt:lpstr>
      <vt:lpstr>More information about the plague</vt:lpstr>
      <vt:lpstr>More information about the plague</vt:lpstr>
      <vt:lpstr>            Code Chivalry</vt:lpstr>
      <vt:lpstr>What was Code Chivalry?</vt:lpstr>
      <vt:lpstr>            Crusades </vt:lpstr>
      <vt:lpstr>Effects of the Crusades</vt:lpstr>
      <vt:lpstr>                The end</vt:lpstr>
      <vt:lpstr>Slide 20</vt:lpstr>
    </vt:vector>
  </TitlesOfParts>
  <Manager/>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2013-01-08T18:09:32Z</dcterms:created>
  <dcterms:modified xsi:type="dcterms:W3CDTF">2013-01-10T15:50:30Z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TC034606299991</vt:lpwstr>
  </property>
</Properties>
</file>