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1" d="100"/>
          <a:sy n="81" d="100"/>
        </p:scale>
        <p:origin x="-192"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32BD09-BE91-4224-BD30-35D8DBB93EC0}" type="datetimeFigureOut">
              <a:rPr lang="en-US" smtClean="0"/>
              <a:pPr/>
              <a:t>1/10/2013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BB9F56-A082-46A5-A720-3C552C0D0173}" type="slidenum">
              <a:rPr lang="en-US" smtClean="0"/>
              <a:pPr/>
              <a:t>‹#›</a:t>
            </a:fld>
            <a:endParaRPr lang="en-US" dirty="0"/>
          </a:p>
        </p:txBody>
      </p:sp>
    </p:spTree>
    <p:extLst>
      <p:ext uri="{BB962C8B-B14F-4D97-AF65-F5344CB8AC3E}">
        <p14:creationId xmlns:p14="http://schemas.microsoft.com/office/powerpoint/2010/main" xmlns="" val="2343456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00BF924E-92D7-4111-AF5A-97448D438297}"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00BF924E-92D7-4111-AF5A-97448D43829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57A804-8007-4455-87C2-321749D93AB1}" type="datetimeFigureOut">
              <a:rPr lang="en-US" smtClean="0"/>
              <a:pPr/>
              <a:t>1/10/2013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BF924E-92D7-4111-AF5A-97448D43829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B57A804-8007-4455-87C2-321749D93AB1}" type="datetimeFigureOut">
              <a:rPr lang="en-US" smtClean="0"/>
              <a:pPr/>
              <a:t>1/10/2013</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0BF924E-92D7-4111-AF5A-97448D438297}"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124200"/>
            <a:ext cx="6400800" cy="1752600"/>
          </a:xfrm>
        </p:spPr>
        <p:txBody>
          <a:bodyPr/>
          <a:lstStyle/>
          <a:p>
            <a:r>
              <a:rPr lang="en-US" dirty="0" smtClean="0"/>
              <a:t>By: Omar Samara</a:t>
            </a:r>
          </a:p>
          <a:p>
            <a:r>
              <a:rPr lang="en-US" dirty="0" smtClean="0"/>
              <a:t>And</a:t>
            </a:r>
          </a:p>
          <a:p>
            <a:r>
              <a:rPr lang="en-US" dirty="0" smtClean="0"/>
              <a:t>Jonatan Garcia</a:t>
            </a:r>
            <a:endParaRPr lang="en-US" dirty="0"/>
          </a:p>
        </p:txBody>
      </p:sp>
      <p:sp>
        <p:nvSpPr>
          <p:cNvPr id="5" name="Rectangle 4"/>
          <p:cNvSpPr/>
          <p:nvPr/>
        </p:nvSpPr>
        <p:spPr>
          <a:xfrm>
            <a:off x="0" y="0"/>
            <a:ext cx="9144000" cy="2585323"/>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Unit 2.5 Dark and Middle ages of Europe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Timeline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228280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066800"/>
            <a:ext cx="9144000" cy="5791200"/>
          </a:xfrm>
        </p:spPr>
        <p:txBody>
          <a:bodyPr/>
          <a:lstStyle/>
          <a:p>
            <a:pPr algn="l">
              <a:buFont typeface="Arial" pitchFamily="34" charset="0"/>
              <a:buChar char="•"/>
            </a:pPr>
            <a:r>
              <a:rPr lang="en-US" sz="2000" b="1" dirty="0" smtClean="0"/>
              <a:t>Constantinople- Capital of Rome</a:t>
            </a:r>
          </a:p>
          <a:p>
            <a:pPr algn="l">
              <a:buFont typeface="Arial" pitchFamily="34" charset="0"/>
              <a:buChar char="•"/>
            </a:pPr>
            <a:r>
              <a:rPr lang="en-US" sz="2000" b="1" dirty="0" smtClean="0"/>
              <a:t>Bosporus Strait- Land surrounded by water on 3 sides</a:t>
            </a:r>
          </a:p>
          <a:p>
            <a:pPr algn="l">
              <a:buFont typeface="Arial" pitchFamily="34" charset="0"/>
              <a:buChar char="•"/>
            </a:pPr>
            <a:r>
              <a:rPr lang="en-US" sz="2000" b="1" dirty="0" smtClean="0"/>
              <a:t>Great Schism- the eastern and western Christian church divided into two separate braches.</a:t>
            </a:r>
            <a:r>
              <a:rPr lang="en-US" sz="2000" b="1" dirty="0"/>
              <a:t> </a:t>
            </a:r>
            <a:r>
              <a:rPr lang="en-US" sz="2000" b="1" dirty="0" smtClean="0"/>
              <a:t>Byzantine/ Eastern= eastern orthodox church. Western= Roman Catholic Church</a:t>
            </a:r>
          </a:p>
          <a:p>
            <a:pPr algn="l">
              <a:buFont typeface="Arial" pitchFamily="34" charset="0"/>
              <a:buChar char="•"/>
            </a:pPr>
            <a:r>
              <a:rPr lang="en-US" sz="2000" b="1" dirty="0" smtClean="0"/>
              <a:t>Hagia Sophia- The most beautiful church, Hagia Sophia means “Holy Wisdom”</a:t>
            </a:r>
          </a:p>
          <a:p>
            <a:pPr algn="l">
              <a:buFont typeface="Arial" pitchFamily="34" charset="0"/>
              <a:buChar char="•"/>
            </a:pPr>
            <a:r>
              <a:rPr lang="en-US" sz="2000" b="1" dirty="0" smtClean="0"/>
              <a:t>Charlemagne- Also known as Charles the great, established the Carolingian and untied his empire through Christianity, Justice, and Education.</a:t>
            </a:r>
          </a:p>
          <a:p>
            <a:pPr algn="l">
              <a:buFont typeface="Arial" pitchFamily="34" charset="0"/>
              <a:buChar char="•"/>
            </a:pPr>
            <a:r>
              <a:rPr lang="en-US" sz="2000" b="1" dirty="0" smtClean="0"/>
              <a:t>Papal Supremacy- when the Pope has more power then the King</a:t>
            </a:r>
          </a:p>
          <a:p>
            <a:pPr algn="l">
              <a:buFont typeface="Arial" pitchFamily="34" charset="0"/>
              <a:buChar char="•"/>
            </a:pPr>
            <a:r>
              <a:rPr lang="en-US" sz="2000" b="1" dirty="0" smtClean="0"/>
              <a:t>Lay investiture-Emperors wanted the power to decide who would become bishops within their kingdoms</a:t>
            </a:r>
          </a:p>
          <a:p>
            <a:pPr algn="l">
              <a:buFont typeface="Arial" pitchFamily="34" charset="0"/>
              <a:buChar char="•"/>
            </a:pPr>
            <a:r>
              <a:rPr lang="en-US" sz="2000" b="1" dirty="0" smtClean="0"/>
              <a:t>Excommunicate- Kick out of the Church</a:t>
            </a:r>
          </a:p>
          <a:p>
            <a:pPr algn="l">
              <a:buFont typeface="Arial" pitchFamily="34" charset="0"/>
              <a:buChar char="•"/>
            </a:pPr>
            <a:r>
              <a:rPr lang="en-US" sz="2000" b="1" dirty="0" smtClean="0"/>
              <a:t>Tithe- an amount of money that you give to the Church</a:t>
            </a:r>
          </a:p>
          <a:p>
            <a:pPr algn="l">
              <a:buFont typeface="Arial" pitchFamily="34" charset="0"/>
              <a:buChar char="•"/>
            </a:pPr>
            <a:r>
              <a:rPr lang="en-US" sz="2000" b="1" dirty="0" smtClean="0"/>
              <a:t>Feudal Contract- an agreement was written between lords and vassals</a:t>
            </a:r>
          </a:p>
          <a:p>
            <a:pPr algn="l"/>
            <a:endParaRPr lang="en-US" sz="2400" b="1" dirty="0" smtClean="0"/>
          </a:p>
          <a:p>
            <a:pPr algn="l"/>
            <a:endParaRPr lang="en-US" b="1" dirty="0"/>
          </a:p>
        </p:txBody>
      </p:sp>
      <p:sp>
        <p:nvSpPr>
          <p:cNvPr id="6" name="Rectangle 5"/>
          <p:cNvSpPr/>
          <p:nvPr/>
        </p:nvSpPr>
        <p:spPr>
          <a:xfrm>
            <a:off x="0" y="0"/>
            <a:ext cx="9144000" cy="769441"/>
          </a:xfrm>
          <a:prstGeom prst="rect">
            <a:avLst/>
          </a:prstGeom>
          <a:noFill/>
        </p:spPr>
        <p:txBody>
          <a:bodyPr wrap="square" lIns="91440" tIns="45720" rIns="91440" bIns="45720">
            <a:spAutoFit/>
          </a:bodyPr>
          <a:lstStyle/>
          <a:p>
            <a:pPr algn="ctr"/>
            <a:r>
              <a:rPr 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terms/ Important People</a:t>
            </a:r>
            <a:endParaRPr 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1447800"/>
            <a:ext cx="9144000" cy="2133600"/>
          </a:xfrm>
        </p:spPr>
        <p:txBody>
          <a:bodyPr>
            <a:noAutofit/>
          </a:bodyPr>
          <a:lstStyle/>
          <a:p>
            <a:pPr algn="l"/>
            <a:r>
              <a:rPr lang="en-US" dirty="0" smtClean="0"/>
              <a:t>By the time of the Great Schism the Byzantine empire was in decline. Struggles over succession to the throne, court intrigues, and constant wars weakened the empire. In the 1090’s, the byzantine empire fought the Islamic Seljuk Turks during the crusades. The crusades had weakened the byzantine empire </a:t>
            </a:r>
            <a:endParaRPr lang="en-US" dirty="0"/>
          </a:p>
        </p:txBody>
      </p:sp>
      <p:sp>
        <p:nvSpPr>
          <p:cNvPr id="5" name="Rectangle 4"/>
          <p:cNvSpPr/>
          <p:nvPr/>
        </p:nvSpPr>
        <p:spPr>
          <a:xfrm>
            <a:off x="0" y="0"/>
            <a:ext cx="9144000" cy="1446550"/>
          </a:xfrm>
          <a:prstGeom prst="rect">
            <a:avLst/>
          </a:prstGeom>
          <a:noFill/>
        </p:spPr>
        <p:txBody>
          <a:bodyPr wrap="square" lIns="91440" tIns="45720" rIns="91440" bIns="45720">
            <a:spAutoFit/>
          </a:bodyPr>
          <a:lstStyle/>
          <a:p>
            <a:pPr algn="ctr"/>
            <a:r>
              <a:rPr lang="en-US" sz="4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Why did the Byzantine Empire Fall?</a:t>
            </a:r>
            <a:endParaRPr lang="en-US" sz="4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2400"/>
            <a:ext cx="9144000" cy="1754326"/>
          </a:xfrm>
          <a:prstGeom prst="rect">
            <a:avLst/>
          </a:prstGeom>
          <a:noFill/>
        </p:spPr>
        <p:txBody>
          <a:bodyPr wrap="squar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What was the Bubonic plague? What are some other names for the plague?</a:t>
            </a:r>
            <a:endParaRPr lang="en-US"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TextBox 6"/>
          <p:cNvSpPr txBox="1"/>
          <p:nvPr/>
        </p:nvSpPr>
        <p:spPr>
          <a:xfrm>
            <a:off x="0" y="2057400"/>
            <a:ext cx="8915400" cy="3416320"/>
          </a:xfrm>
          <a:prstGeom prst="rect">
            <a:avLst/>
          </a:prstGeom>
          <a:noFill/>
        </p:spPr>
        <p:txBody>
          <a:bodyPr wrap="square" rtlCol="0">
            <a:spAutoFit/>
          </a:bodyPr>
          <a:lstStyle/>
          <a:p>
            <a:pPr algn="ctr"/>
            <a:r>
              <a:rPr lang="en-US" sz="2400" dirty="0" smtClean="0"/>
              <a:t>The Bubonic Plague was a really contagious disease. The symptoms were that a big buboes would grow under your armpit on the first day. On the second day you would vomit and develop a fever. The third day, you would bleed under you skin which caused dark blotches all over your body. On the fourth day, the disease would attack the nervous system, this would cause the victim to suffer spasms.  On the Fifth day, the buboes would burst and a foul smelling black liquid oozed from the open boils. When this happened the victim usually lived.</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148840"/>
            <a:ext cx="9144000" cy="4709160"/>
          </a:xfrm>
        </p:spPr>
        <p:txBody>
          <a:bodyPr>
            <a:normAutofit/>
          </a:bodyPr>
          <a:lstStyle/>
          <a:p>
            <a:pPr algn="ctr">
              <a:buNone/>
            </a:pPr>
            <a:r>
              <a:rPr lang="en-US" dirty="0" smtClean="0">
                <a:ea typeface="Calibri"/>
                <a:cs typeface="Times New Roman"/>
              </a:rPr>
              <a:t>The economy suffered greatly.  So many farm workers died that crops rotted in the fields.  Shortages led to demands for higher wages and peasant revolts.  Buildings and roads fell to ruin.  And survivors lived in fear of the return of the plague, which came back in waves through the 1600s. Labor shortages gave serfs and peasants new options as their labor was in high demand.  Lords were often forced to offer them better jobs and pay.  </a:t>
            </a:r>
          </a:p>
          <a:p>
            <a:pPr>
              <a:buNone/>
            </a:pPr>
            <a:endParaRPr lang="en-US" dirty="0"/>
          </a:p>
        </p:txBody>
      </p:sp>
      <p:sp>
        <p:nvSpPr>
          <p:cNvPr id="4" name="Rectangle 3"/>
          <p:cNvSpPr/>
          <p:nvPr/>
        </p:nvSpPr>
        <p:spPr>
          <a:xfrm>
            <a:off x="0" y="0"/>
            <a:ext cx="91440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did the plague impact Europe</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905000"/>
            <a:ext cx="9144000" cy="4953000"/>
          </a:xfrm>
        </p:spPr>
        <p:txBody>
          <a:bodyPr>
            <a:normAutofit fontScale="40000" lnSpcReduction="20000"/>
          </a:bodyPr>
          <a:lstStyle/>
          <a:p>
            <a:r>
              <a:rPr lang="en-US" sz="4500" dirty="0" smtClean="0"/>
              <a:t>To fear God and maintain His Church</a:t>
            </a:r>
          </a:p>
          <a:p>
            <a:r>
              <a:rPr lang="en-US" sz="4500" dirty="0" smtClean="0"/>
              <a:t>To serve the liege lord in valor and faith</a:t>
            </a:r>
          </a:p>
          <a:p>
            <a:r>
              <a:rPr lang="en-US" sz="4500" dirty="0" smtClean="0"/>
              <a:t>To protect the weak and defenseless</a:t>
            </a:r>
          </a:p>
          <a:p>
            <a:r>
              <a:rPr lang="en-US" sz="4500" dirty="0" smtClean="0"/>
              <a:t>To give money to widows and orphans</a:t>
            </a:r>
          </a:p>
          <a:p>
            <a:r>
              <a:rPr lang="en-US" sz="4500" dirty="0" smtClean="0"/>
              <a:t>To live by honor and for glory</a:t>
            </a:r>
          </a:p>
          <a:p>
            <a:r>
              <a:rPr lang="en-US" sz="4500" dirty="0" smtClean="0"/>
              <a:t>To despise pecuniary reward</a:t>
            </a:r>
          </a:p>
          <a:p>
            <a:r>
              <a:rPr lang="en-US" sz="4500" dirty="0" smtClean="0"/>
              <a:t>To fight for the welfare of all</a:t>
            </a:r>
          </a:p>
          <a:p>
            <a:r>
              <a:rPr lang="en-US" sz="4500" dirty="0" smtClean="0"/>
              <a:t>To obey those placed in authority</a:t>
            </a:r>
          </a:p>
          <a:p>
            <a:r>
              <a:rPr lang="en-US" sz="4500" dirty="0" smtClean="0"/>
              <a:t>To guard the honor of fellow knights</a:t>
            </a:r>
          </a:p>
          <a:p>
            <a:r>
              <a:rPr lang="en-US" sz="4500" dirty="0" smtClean="0"/>
              <a:t>To eschew unfairness, meanness and deceit</a:t>
            </a:r>
          </a:p>
          <a:p>
            <a:r>
              <a:rPr lang="en-US" sz="4500" dirty="0" smtClean="0"/>
              <a:t>To keep faith </a:t>
            </a:r>
          </a:p>
          <a:p>
            <a:r>
              <a:rPr lang="en-US" sz="4500" dirty="0" smtClean="0"/>
              <a:t>At all times to speak the truth</a:t>
            </a:r>
          </a:p>
          <a:p>
            <a:r>
              <a:rPr lang="en-US" sz="4500" dirty="0" smtClean="0"/>
              <a:t>To persevere to the end in any enterprise begun</a:t>
            </a:r>
          </a:p>
          <a:p>
            <a:r>
              <a:rPr lang="en-US" sz="4500" dirty="0" smtClean="0"/>
              <a:t>To respect the honor of women</a:t>
            </a:r>
          </a:p>
          <a:p>
            <a:r>
              <a:rPr lang="en-US" sz="4500" dirty="0" smtClean="0"/>
              <a:t>Never to refuse a challenge from an equal</a:t>
            </a:r>
          </a:p>
          <a:p>
            <a:r>
              <a:rPr lang="en-US" sz="4500" dirty="0" smtClean="0"/>
              <a:t>Never to turn the back upon an enemy </a:t>
            </a:r>
          </a:p>
          <a:p>
            <a:pPr>
              <a:buNone/>
            </a:pPr>
            <a:endParaRPr lang="en-US" dirty="0"/>
          </a:p>
        </p:txBody>
      </p:sp>
      <p:sp>
        <p:nvSpPr>
          <p:cNvPr id="4" name="Rectangle 3"/>
          <p:cNvSpPr/>
          <p:nvPr/>
        </p:nvSpPr>
        <p:spPr>
          <a:xfrm>
            <a:off x="0" y="0"/>
            <a:ext cx="91440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What was the Code of chivalry? </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0"/>
            <a:ext cx="9144000" cy="5486400"/>
          </a:xfrm>
        </p:spPr>
        <p:txBody>
          <a:bodyPr>
            <a:normAutofit/>
          </a:bodyPr>
          <a:lstStyle/>
          <a:p>
            <a:pPr>
              <a:buNone/>
            </a:pPr>
            <a:r>
              <a:rPr lang="en-US" sz="2400" dirty="0" smtClean="0"/>
              <a:t>Crusades were holy wars. The reasons for the crusades were for religious, political , and economic reasons.</a:t>
            </a:r>
          </a:p>
          <a:p>
            <a:pPr>
              <a:buNone/>
            </a:pPr>
            <a:r>
              <a:rPr lang="en-US" sz="2400" dirty="0" smtClean="0"/>
              <a:t>Many ordinary people were inspired by their faith and wanted to take back the Holy land.</a:t>
            </a:r>
          </a:p>
          <a:p>
            <a:pPr>
              <a:buNone/>
            </a:pPr>
            <a:r>
              <a:rPr lang="en-US" sz="2400" dirty="0" smtClean="0"/>
              <a:t>Many Knights hoped to win wealth and land from the crusades, or to escape debt at home</a:t>
            </a:r>
          </a:p>
          <a:p>
            <a:pPr>
              <a:buNone/>
            </a:pPr>
            <a:r>
              <a:rPr lang="en-US" sz="2400" dirty="0" smtClean="0"/>
              <a:t>Pope Urban hoped it would increase his power in Europe and maybe mend the schism being fought by knights </a:t>
            </a:r>
            <a:endParaRPr lang="en-US" sz="2400" dirty="0"/>
          </a:p>
        </p:txBody>
      </p:sp>
      <p:sp>
        <p:nvSpPr>
          <p:cNvPr id="4" name="Rectangle 3"/>
          <p:cNvSpPr/>
          <p:nvPr/>
        </p:nvSpPr>
        <p:spPr>
          <a:xfrm>
            <a:off x="0" y="0"/>
            <a:ext cx="9144000" cy="1200329"/>
          </a:xfrm>
          <a:prstGeom prst="rect">
            <a:avLst/>
          </a:prstGeom>
          <a:noFill/>
        </p:spPr>
        <p:txBody>
          <a:bodyPr wrap="square" lIns="91440" tIns="45720" rIns="91440" bIns="45720">
            <a:spAutoFit/>
          </a:bodyPr>
          <a:lstStyle/>
          <a:p>
            <a:pPr algn="ctr"/>
            <a:r>
              <a:rPr lang="en-US" sz="36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What were the Crusades? How was the “holy land” important</a:t>
            </a:r>
            <a:endParaRPr lang="en-US" sz="3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 name="Picture 4" descr="Crusades.gif"/>
          <p:cNvPicPr>
            <a:picLocks noChangeAspect="1"/>
          </p:cNvPicPr>
          <p:nvPr/>
        </p:nvPicPr>
        <p:blipFill>
          <a:blip r:embed="rId2" cstate="print"/>
          <a:stretch>
            <a:fillRect/>
          </a:stretch>
        </p:blipFill>
        <p:spPr>
          <a:xfrm>
            <a:off x="1295400" y="4267200"/>
            <a:ext cx="5867400" cy="25908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9144000" cy="4709160"/>
          </a:xfrm>
        </p:spPr>
        <p:txBody>
          <a:bodyPr/>
          <a:lstStyle/>
          <a:p>
            <a:pPr marL="651510" indent="-514350">
              <a:buAutoNum type="arabicPeriod"/>
            </a:pPr>
            <a:r>
              <a:rPr lang="en-US" dirty="0" smtClean="0"/>
              <a:t>A feudal contract and agreement was written between lords and vassals.</a:t>
            </a:r>
            <a:r>
              <a:rPr lang="en-US" dirty="0"/>
              <a:t> </a:t>
            </a:r>
            <a:r>
              <a:rPr lang="en-US" dirty="0" smtClean="0"/>
              <a:t>The lord would give his vassal fief, or estate, and peasants to work the land. in return, the vassals pledged loyalty and military service to his lord.</a:t>
            </a:r>
          </a:p>
          <a:p>
            <a:pPr marL="651510" indent="-514350">
              <a:buAutoNum type="arabicPeriod"/>
            </a:pPr>
            <a:r>
              <a:rPr lang="en-US" dirty="0" smtClean="0"/>
              <a:t>Lords would have  knights to defend their lands and castle.</a:t>
            </a:r>
            <a:r>
              <a:rPr lang="en-US" dirty="0"/>
              <a:t> </a:t>
            </a:r>
            <a:r>
              <a:rPr lang="en-US" dirty="0" smtClean="0"/>
              <a:t>Knights lived by a code of conduct, called Chivalry. This required knights to be brave, loyal and true. Knights also participated in jousting tournaments, or mock battles, for entertainment.</a:t>
            </a:r>
          </a:p>
        </p:txBody>
      </p:sp>
      <p:sp>
        <p:nvSpPr>
          <p:cNvPr id="4" name="Rectangle 3"/>
          <p:cNvSpPr/>
          <p:nvPr/>
        </p:nvSpPr>
        <p:spPr>
          <a:xfrm>
            <a:off x="-1" y="0"/>
            <a:ext cx="9144001"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How did feudalism work?</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3120"/>
            <a:ext cx="914400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Summary</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32521541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102</TotalTime>
  <Words>723</Words>
  <Application>Microsoft Office PowerPoint</Application>
  <PresentationFormat>On-screen Show (4:3)</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Apex</vt:lpstr>
      <vt:lpstr>Slide 1</vt:lpstr>
      <vt:lpstr>Slide 2</vt:lpstr>
      <vt:lpstr>Slide 3</vt:lpstr>
      <vt:lpstr>Slide 4</vt:lpstr>
      <vt:lpstr>Slide 5</vt:lpstr>
      <vt:lpstr>Slide 6</vt:lpstr>
      <vt:lpstr>Slide 7</vt:lpstr>
      <vt:lpstr>Slide 8</vt:lpstr>
      <vt:lpstr>Slide 9</vt:lpstr>
      <vt:lpstr>Slide 10</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2.5 Dark and Middle ages of Europe</dc:title>
  <dc:creator>242133</dc:creator>
  <cp:lastModifiedBy>242133</cp:lastModifiedBy>
  <cp:revision>10</cp:revision>
  <dcterms:created xsi:type="dcterms:W3CDTF">2013-01-09T12:37:29Z</dcterms:created>
  <dcterms:modified xsi:type="dcterms:W3CDTF">2013-01-10T12:37:50Z</dcterms:modified>
</cp:coreProperties>
</file>