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3" d="100"/>
          <a:sy n="83" d="100"/>
        </p:scale>
        <p:origin x="-20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CF3353-77FA-4568-A9C6-DDB457F492AF}" type="datetimeFigureOut">
              <a:rPr lang="en-US" smtClean="0"/>
              <a:pPr/>
              <a:t>1/10/13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5B5DC2-4F21-41AB-A145-F00981CDC6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5B5DC2-4F21-41AB-A145-F00981CDC62D}"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FA28798-ECB4-4FAE-B651-43D13AE1A23E}" type="datetimeFigureOut">
              <a:rPr lang="en-US" smtClean="0"/>
              <a:pPr/>
              <a:t>1/10/13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A26E1C5-02C6-420A-9104-31052A8B238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A28798-ECB4-4FAE-B651-43D13AE1A23E}" type="datetimeFigureOut">
              <a:rPr lang="en-US" smtClean="0"/>
              <a:pPr/>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6E1C5-02C6-420A-9104-31052A8B238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FA28798-ECB4-4FAE-B651-43D13AE1A23E}" type="datetimeFigureOut">
              <a:rPr lang="en-US" smtClean="0"/>
              <a:pPr/>
              <a:t>1/10/13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6E1C5-02C6-420A-9104-31052A8B238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FA28798-ECB4-4FAE-B651-43D13AE1A23E}" type="datetimeFigureOut">
              <a:rPr lang="en-US" smtClean="0"/>
              <a:pPr/>
              <a:t>1/10/13</a:t>
            </a:fld>
            <a:endParaRPr lang="en-US"/>
          </a:p>
        </p:txBody>
      </p:sp>
      <p:sp>
        <p:nvSpPr>
          <p:cNvPr id="9" name="Slide Number Placeholder 8"/>
          <p:cNvSpPr>
            <a:spLocks noGrp="1"/>
          </p:cNvSpPr>
          <p:nvPr>
            <p:ph type="sldNum" sz="quarter" idx="15"/>
          </p:nvPr>
        </p:nvSpPr>
        <p:spPr/>
        <p:txBody>
          <a:bodyPr rtlCol="0"/>
          <a:lstStyle/>
          <a:p>
            <a:fld id="{5A26E1C5-02C6-420A-9104-31052A8B2383}"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FA28798-ECB4-4FAE-B651-43D13AE1A23E}" type="datetimeFigureOut">
              <a:rPr lang="en-US" smtClean="0"/>
              <a:pPr/>
              <a:t>1/10/13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A26E1C5-02C6-420A-9104-31052A8B238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FA28798-ECB4-4FAE-B651-43D13AE1A23E}" type="datetimeFigureOut">
              <a:rPr lang="en-US" smtClean="0"/>
              <a:pPr/>
              <a:t>1/10/13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6E1C5-02C6-420A-9104-31052A8B2383}"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FA28798-ECB4-4FAE-B651-43D13AE1A23E}" type="datetimeFigureOut">
              <a:rPr lang="en-US" smtClean="0"/>
              <a:pPr/>
              <a:t>1/10/13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26E1C5-02C6-420A-9104-31052A8B2383}"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FA28798-ECB4-4FAE-B651-43D13AE1A23E}" type="datetimeFigureOut">
              <a:rPr lang="en-US" smtClean="0"/>
              <a:pPr/>
              <a:t>1/10/13</a:t>
            </a:fld>
            <a:endParaRPr lang="en-US"/>
          </a:p>
        </p:txBody>
      </p:sp>
      <p:sp>
        <p:nvSpPr>
          <p:cNvPr id="7" name="Slide Number Placeholder 6"/>
          <p:cNvSpPr>
            <a:spLocks noGrp="1"/>
          </p:cNvSpPr>
          <p:nvPr>
            <p:ph type="sldNum" sz="quarter" idx="11"/>
          </p:nvPr>
        </p:nvSpPr>
        <p:spPr/>
        <p:txBody>
          <a:bodyPr rtlCol="0"/>
          <a:lstStyle/>
          <a:p>
            <a:fld id="{5A26E1C5-02C6-420A-9104-31052A8B2383}"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A28798-ECB4-4FAE-B651-43D13AE1A23E}" type="datetimeFigureOut">
              <a:rPr lang="en-US" smtClean="0"/>
              <a:pPr/>
              <a:t>1/10/13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26E1C5-02C6-420A-9104-31052A8B238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FA28798-ECB4-4FAE-B651-43D13AE1A23E}" type="datetimeFigureOut">
              <a:rPr lang="en-US" smtClean="0"/>
              <a:pPr/>
              <a:t>1/10/13</a:t>
            </a:fld>
            <a:endParaRPr lang="en-US"/>
          </a:p>
        </p:txBody>
      </p:sp>
      <p:sp>
        <p:nvSpPr>
          <p:cNvPr id="22" name="Slide Number Placeholder 21"/>
          <p:cNvSpPr>
            <a:spLocks noGrp="1"/>
          </p:cNvSpPr>
          <p:nvPr>
            <p:ph type="sldNum" sz="quarter" idx="15"/>
          </p:nvPr>
        </p:nvSpPr>
        <p:spPr/>
        <p:txBody>
          <a:bodyPr rtlCol="0"/>
          <a:lstStyle/>
          <a:p>
            <a:fld id="{5A26E1C5-02C6-420A-9104-31052A8B2383}"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FA28798-ECB4-4FAE-B651-43D13AE1A23E}" type="datetimeFigureOut">
              <a:rPr lang="en-US" smtClean="0"/>
              <a:pPr/>
              <a:t>1/10/13</a:t>
            </a:fld>
            <a:endParaRPr lang="en-US"/>
          </a:p>
        </p:txBody>
      </p:sp>
      <p:sp>
        <p:nvSpPr>
          <p:cNvPr id="18" name="Slide Number Placeholder 17"/>
          <p:cNvSpPr>
            <a:spLocks noGrp="1"/>
          </p:cNvSpPr>
          <p:nvPr>
            <p:ph type="sldNum" sz="quarter" idx="11"/>
          </p:nvPr>
        </p:nvSpPr>
        <p:spPr/>
        <p:txBody>
          <a:bodyPr rtlCol="0"/>
          <a:lstStyle/>
          <a:p>
            <a:fld id="{5A26E1C5-02C6-420A-9104-31052A8B2383}"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FA28798-ECB4-4FAE-B651-43D13AE1A23E}" type="datetimeFigureOut">
              <a:rPr lang="en-US" smtClean="0"/>
              <a:pPr/>
              <a:t>1/10/13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A26E1C5-02C6-420A-9104-31052A8B238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9.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png"/><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143000"/>
            <a:ext cx="6172200" cy="2286000"/>
          </a:xfrm>
        </p:spPr>
        <p:txBody>
          <a:bodyPr>
            <a:noAutofit/>
          </a:bodyPr>
          <a:lstStyle/>
          <a:p>
            <a:pPr algn="ctr"/>
            <a:r>
              <a:rPr lang="en-US" sz="6600" cap="none" dirty="0" smtClean="0">
                <a:ln w="18000">
                  <a:solidFill>
                    <a:srgbClr val="00B0F0"/>
                  </a:solidFill>
                  <a:prstDash val="solid"/>
                  <a:miter lim="800000"/>
                </a:ln>
                <a:solidFill>
                  <a:srgbClr val="FF3399"/>
                </a:solidFill>
                <a:effectLst>
                  <a:outerShdw blurRad="25500" dist="23000" dir="7020000" algn="tl">
                    <a:srgbClr val="000000">
                      <a:alpha val="50000"/>
                    </a:srgbClr>
                  </a:outerShdw>
                </a:effectLst>
                <a:latin typeface="Century Gothic" pitchFamily="34" charset="0"/>
              </a:rPr>
              <a:t>Unit 1: The Rise of Civilization </a:t>
            </a:r>
            <a:endParaRPr lang="en-US" sz="6600" cap="none" dirty="0">
              <a:ln w="18000">
                <a:solidFill>
                  <a:srgbClr val="00B0F0"/>
                </a:solidFill>
                <a:prstDash val="solid"/>
                <a:miter lim="800000"/>
              </a:ln>
              <a:solidFill>
                <a:srgbClr val="FF3399"/>
              </a:solidFill>
              <a:effectLst>
                <a:outerShdw blurRad="25500" dist="23000" dir="7020000" algn="tl">
                  <a:srgbClr val="000000">
                    <a:alpha val="50000"/>
                  </a:srgbClr>
                </a:outerShdw>
              </a:effectLst>
              <a:latin typeface="Century Gothic" pitchFamily="34" charset="0"/>
            </a:endParaRPr>
          </a:p>
        </p:txBody>
      </p:sp>
      <p:sp>
        <p:nvSpPr>
          <p:cNvPr id="3" name="Subtitle 2"/>
          <p:cNvSpPr>
            <a:spLocks noGrp="1"/>
          </p:cNvSpPr>
          <p:nvPr>
            <p:ph type="subTitle" idx="1"/>
          </p:nvPr>
        </p:nvSpPr>
        <p:spPr>
          <a:xfrm>
            <a:off x="2362200" y="4953000"/>
            <a:ext cx="6781800" cy="1371600"/>
          </a:xfrm>
        </p:spPr>
        <p:txBody>
          <a:bodyPr>
            <a:normAutofit/>
          </a:bodyPr>
          <a:lstStyle/>
          <a:p>
            <a:r>
              <a:rPr lang="en-US" sz="2400" b="0" dirty="0" smtClean="0">
                <a:latin typeface="Century Gothic" pitchFamily="34" charset="0"/>
              </a:rPr>
              <a:t>By: </a:t>
            </a:r>
            <a:r>
              <a:rPr lang="en-US" sz="2400" b="0" dirty="0" err="1" smtClean="0">
                <a:solidFill>
                  <a:srgbClr val="00B0F0"/>
                </a:solidFill>
                <a:latin typeface="Century Gothic" pitchFamily="34" charset="0"/>
              </a:rPr>
              <a:t>Azizah</a:t>
            </a:r>
            <a:r>
              <a:rPr lang="en-US" sz="2400" b="0" dirty="0" smtClean="0">
                <a:solidFill>
                  <a:srgbClr val="00B0F0"/>
                </a:solidFill>
                <a:latin typeface="Century Gothic" pitchFamily="34" charset="0"/>
              </a:rPr>
              <a:t> Abdul-Salaam </a:t>
            </a:r>
            <a:r>
              <a:rPr lang="en-US" sz="2400" b="0" dirty="0" smtClean="0">
                <a:latin typeface="Century Gothic" pitchFamily="34" charset="0"/>
              </a:rPr>
              <a:t>&amp;</a:t>
            </a:r>
            <a:r>
              <a:rPr lang="en-US" sz="2400" b="0" dirty="0" smtClean="0">
                <a:solidFill>
                  <a:srgbClr val="FF3399"/>
                </a:solidFill>
                <a:latin typeface="Century Gothic" pitchFamily="34" charset="0"/>
              </a:rPr>
              <a:t> Emery </a:t>
            </a:r>
            <a:r>
              <a:rPr lang="en-US" sz="2400" b="0" dirty="0" err="1" smtClean="0">
                <a:solidFill>
                  <a:srgbClr val="FF3399"/>
                </a:solidFill>
                <a:latin typeface="Century Gothic" pitchFamily="34" charset="0"/>
              </a:rPr>
              <a:t>Nowell</a:t>
            </a:r>
            <a:r>
              <a:rPr lang="en-US" sz="2400" b="0" dirty="0" smtClean="0">
                <a:solidFill>
                  <a:srgbClr val="FF3399"/>
                </a:solidFill>
                <a:latin typeface="Century Gothic" pitchFamily="34" charset="0"/>
              </a:rPr>
              <a:t> </a:t>
            </a:r>
            <a:endParaRPr lang="en-US" sz="2400" b="0" dirty="0">
              <a:solidFill>
                <a:srgbClr val="FF3399"/>
              </a:solidFill>
              <a:latin typeface="Century Gothic" pitchFamily="34" charset="0"/>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57400" y="152400"/>
            <a:ext cx="6400800" cy="6553200"/>
          </a:xfrm>
        </p:spPr>
        <p:txBody>
          <a:bodyPr>
            <a:normAutofit fontScale="92500" lnSpcReduction="20000"/>
          </a:bodyPr>
          <a:lstStyle/>
          <a:p>
            <a:pPr algn="ctr"/>
            <a:r>
              <a:rPr lang="en-US" sz="2600" dirty="0" smtClean="0">
                <a:solidFill>
                  <a:srgbClr val="00B0F0"/>
                </a:solidFill>
                <a:latin typeface="Century Gothic" pitchFamily="34" charset="0"/>
              </a:rPr>
              <a:t>7)What was the most significant technological advancement of Ancient India ?</a:t>
            </a:r>
          </a:p>
          <a:p>
            <a:r>
              <a:rPr lang="en-US" sz="2600" dirty="0" smtClean="0">
                <a:solidFill>
                  <a:srgbClr val="FF3399"/>
                </a:solidFill>
                <a:latin typeface="Century Gothic" pitchFamily="34" charset="0"/>
              </a:rPr>
              <a:t>~ A system of</a:t>
            </a:r>
            <a:r>
              <a:rPr lang="en-US" sz="2600" dirty="0" smtClean="0">
                <a:solidFill>
                  <a:srgbClr val="FF3399"/>
                </a:solidFill>
                <a:latin typeface="Century Gothic" pitchFamily="34" charset="0"/>
              </a:rPr>
              <a:t> plumbing! Sewers! </a:t>
            </a:r>
            <a:r>
              <a:rPr lang="en-US" sz="2600" smtClean="0">
                <a:solidFill>
                  <a:srgbClr val="FF3399"/>
                </a:solidFill>
                <a:latin typeface="Century Gothic" pitchFamily="34" charset="0"/>
              </a:rPr>
              <a:t>Wow! </a:t>
            </a:r>
          </a:p>
          <a:p>
            <a:pPr algn="ctr"/>
            <a:r>
              <a:rPr lang="en-US" sz="2600" dirty="0" smtClean="0">
                <a:solidFill>
                  <a:srgbClr val="00B0F0"/>
                </a:solidFill>
                <a:latin typeface="Century Gothic" pitchFamily="34" charset="0"/>
              </a:rPr>
              <a:t>8)What is the caste system ?</a:t>
            </a:r>
          </a:p>
          <a:p>
            <a:r>
              <a:rPr lang="en-US" sz="2600" dirty="0" smtClean="0">
                <a:solidFill>
                  <a:srgbClr val="FF3399"/>
                </a:solidFill>
                <a:latin typeface="Century Gothic" pitchFamily="34" charset="0"/>
              </a:rPr>
              <a:t>~ An unchanging social structure.  A person born into 	one caste never changed castes 	or mixed with members of other 	castes. Caste members lived, ate, 	married, and worked with their 	own group.</a:t>
            </a:r>
          </a:p>
          <a:p>
            <a:pPr algn="ctr"/>
            <a:r>
              <a:rPr lang="en-US" sz="2600" dirty="0" smtClean="0">
                <a:solidFill>
                  <a:srgbClr val="00B0F0"/>
                </a:solidFill>
                <a:latin typeface="Century Gothic" pitchFamily="34" charset="0"/>
              </a:rPr>
              <a:t>9)Describe major differences between the two cities of Athens and Sparta.</a:t>
            </a:r>
          </a:p>
          <a:p>
            <a:r>
              <a:rPr lang="en-US" sz="2600" dirty="0" smtClean="0">
                <a:solidFill>
                  <a:srgbClr val="FF3399"/>
                </a:solidFill>
                <a:latin typeface="Century Gothic" pitchFamily="34" charset="0"/>
              </a:rPr>
              <a:t>~Athens was a direct democracy that valued government, philosophy, art, and education.</a:t>
            </a:r>
          </a:p>
          <a:p>
            <a:r>
              <a:rPr lang="en-US" sz="2600" dirty="0" smtClean="0">
                <a:solidFill>
                  <a:srgbClr val="FF3399"/>
                </a:solidFill>
                <a:latin typeface="Century Gothic" pitchFamily="34" charset="0"/>
              </a:rPr>
              <a:t>~Sparta was a powerful military city-state where the newborn babies were inspected and discipline was important .</a:t>
            </a:r>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62200" y="838200"/>
            <a:ext cx="6172200" cy="5181600"/>
          </a:xfrm>
        </p:spPr>
        <p:txBody>
          <a:bodyPr/>
          <a:lstStyle/>
          <a:p>
            <a:r>
              <a:rPr lang="en-US" sz="6000" dirty="0" smtClean="0">
                <a:solidFill>
                  <a:srgbClr val="FF3399"/>
                </a:solidFill>
                <a:latin typeface="Century Gothic" pitchFamily="34" charset="0"/>
              </a:rPr>
              <a:t>Summary:</a:t>
            </a:r>
          </a:p>
          <a:p>
            <a:pPr algn="ctr"/>
            <a:r>
              <a:rPr lang="en-US" dirty="0" smtClean="0">
                <a:latin typeface="Century Gothic" pitchFamily="34" charset="0"/>
              </a:rPr>
              <a:t>	</a:t>
            </a:r>
            <a:r>
              <a:rPr lang="en-US" dirty="0" smtClean="0">
                <a:solidFill>
                  <a:srgbClr val="00B0F0"/>
                </a:solidFill>
                <a:latin typeface="Century Gothic" pitchFamily="34" charset="0"/>
              </a:rPr>
              <a:t> History is something that has happened in the past, whether it was 3 minutes ago or 5,000 years. Technology and civilization has evolved over the many years to what it is now. Because of this things as simple as eating it easier because we don’t have to go out and hunt for it.  Culture has also changed the way we live. </a:t>
            </a:r>
          </a:p>
          <a:p>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3399"/>
                </a:solidFill>
              </a:rPr>
              <a:t>Vocabulary</a:t>
            </a:r>
            <a:endParaRPr lang="en-US" sz="6000" dirty="0">
              <a:solidFill>
                <a:srgbClr val="FF3399"/>
              </a:solidFill>
            </a:endParaRPr>
          </a:p>
        </p:txBody>
      </p:sp>
      <p:sp>
        <p:nvSpPr>
          <p:cNvPr id="3" name="Content Placeholder 2"/>
          <p:cNvSpPr>
            <a:spLocks noGrp="1"/>
          </p:cNvSpPr>
          <p:nvPr>
            <p:ph sz="quarter" idx="1"/>
          </p:nvPr>
        </p:nvSpPr>
        <p:spPr/>
        <p:txBody>
          <a:bodyPr>
            <a:normAutofit/>
          </a:bodyPr>
          <a:lstStyle/>
          <a:p>
            <a:r>
              <a:rPr lang="en-US" sz="2200" b="1" dirty="0" smtClean="0">
                <a:solidFill>
                  <a:srgbClr val="00B0F0"/>
                </a:solidFill>
                <a:latin typeface="Century Gothic" pitchFamily="34" charset="0"/>
              </a:rPr>
              <a:t>Historians</a:t>
            </a:r>
            <a:r>
              <a:rPr lang="en-US" sz="2200" b="1" dirty="0" smtClean="0">
                <a:latin typeface="Century Gothic" pitchFamily="34" charset="0"/>
              </a:rPr>
              <a:t>- </a:t>
            </a:r>
            <a:r>
              <a:rPr lang="en-US" sz="2200" dirty="0" smtClean="0">
                <a:latin typeface="Century Gothic" pitchFamily="34" charset="0"/>
              </a:rPr>
              <a:t>detectives who use clues to discover what occurred in the past.</a:t>
            </a:r>
            <a:endParaRPr lang="en-US" sz="2200" b="1" dirty="0" smtClean="0">
              <a:latin typeface="Century Gothic" pitchFamily="34" charset="0"/>
            </a:endParaRPr>
          </a:p>
          <a:p>
            <a:r>
              <a:rPr lang="en-US" sz="2200" b="1" dirty="0" smtClean="0">
                <a:solidFill>
                  <a:srgbClr val="00B0F0"/>
                </a:solidFill>
                <a:latin typeface="Century Gothic" pitchFamily="34" charset="0"/>
              </a:rPr>
              <a:t>Culture</a:t>
            </a:r>
            <a:r>
              <a:rPr lang="en-US" sz="2200" b="1" dirty="0" smtClean="0">
                <a:latin typeface="Century Gothic" pitchFamily="34" charset="0"/>
              </a:rPr>
              <a:t>- </a:t>
            </a:r>
            <a:r>
              <a:rPr lang="en-US" sz="2200" dirty="0" smtClean="0">
                <a:latin typeface="Century Gothic" pitchFamily="34" charset="0"/>
              </a:rPr>
              <a:t>the way of life of a society which is handed down from one generation to the next through learning and experience.</a:t>
            </a:r>
          </a:p>
          <a:p>
            <a:r>
              <a:rPr lang="en-US" sz="2200" b="1" dirty="0" smtClean="0">
                <a:solidFill>
                  <a:srgbClr val="00B0F0"/>
                </a:solidFill>
                <a:latin typeface="Century Gothic" pitchFamily="34" charset="0"/>
              </a:rPr>
              <a:t>Prehistory</a:t>
            </a:r>
            <a:r>
              <a:rPr lang="en-US" sz="2200" b="1" dirty="0" smtClean="0">
                <a:latin typeface="Century Gothic" pitchFamily="34" charset="0"/>
              </a:rPr>
              <a:t>- </a:t>
            </a:r>
            <a:r>
              <a:rPr lang="en-US" sz="2200" dirty="0" smtClean="0">
                <a:latin typeface="Century Gothic" pitchFamily="34" charset="0"/>
              </a:rPr>
              <a:t>is the time period before writing</a:t>
            </a:r>
            <a:endParaRPr lang="en-US" sz="2200" b="1" dirty="0" smtClean="0">
              <a:latin typeface="Century Gothic" pitchFamily="34" charset="0"/>
            </a:endParaRPr>
          </a:p>
          <a:p>
            <a:r>
              <a:rPr lang="en-US" sz="2200" b="1" dirty="0" smtClean="0">
                <a:solidFill>
                  <a:srgbClr val="00B0F0"/>
                </a:solidFill>
                <a:latin typeface="Century Gothic" pitchFamily="34" charset="0"/>
              </a:rPr>
              <a:t>Nomads</a:t>
            </a:r>
            <a:r>
              <a:rPr lang="en-US" sz="2200" b="1" dirty="0" smtClean="0">
                <a:latin typeface="Century Gothic" pitchFamily="34" charset="0"/>
              </a:rPr>
              <a:t>- </a:t>
            </a:r>
            <a:r>
              <a:rPr lang="en-US" sz="2200" dirty="0" smtClean="0">
                <a:latin typeface="Century Gothic" pitchFamily="34" charset="0"/>
              </a:rPr>
              <a:t>people who move from place to place to find food</a:t>
            </a:r>
            <a:endParaRPr lang="en-US" sz="2200" b="1" dirty="0" smtClean="0">
              <a:latin typeface="Century Gothic" pitchFamily="34" charset="0"/>
            </a:endParaRPr>
          </a:p>
          <a:p>
            <a:r>
              <a:rPr lang="en-US" sz="2200" b="1" dirty="0" smtClean="0">
                <a:solidFill>
                  <a:srgbClr val="00B0F0"/>
                </a:solidFill>
                <a:latin typeface="Century Gothic" pitchFamily="34" charset="0"/>
              </a:rPr>
              <a:t>Neolithic Revolution</a:t>
            </a:r>
            <a:r>
              <a:rPr lang="en-US" sz="2200" b="1" dirty="0" smtClean="0">
                <a:latin typeface="Century Gothic" pitchFamily="34" charset="0"/>
              </a:rPr>
              <a:t>- </a:t>
            </a:r>
            <a:r>
              <a:rPr lang="en-US" sz="2200" dirty="0" smtClean="0">
                <a:latin typeface="Century Gothic" pitchFamily="34" charset="0"/>
              </a:rPr>
              <a:t>People who were nomadic hunters and gatherers who developed stone tools and learned how to farm and domesticate animals</a:t>
            </a:r>
            <a:endParaRPr lang="en-US" sz="2200" b="1" dirty="0" smtClean="0">
              <a:latin typeface="Century Gothic" pitchFamily="34" charset="0"/>
            </a:endParaRPr>
          </a:p>
          <a:p>
            <a:r>
              <a:rPr lang="en-US" sz="2200" b="1" dirty="0" smtClean="0">
                <a:solidFill>
                  <a:srgbClr val="00B0F0"/>
                </a:solidFill>
                <a:latin typeface="Century Gothic" pitchFamily="34" charset="0"/>
              </a:rPr>
              <a:t>Technology</a:t>
            </a:r>
            <a:r>
              <a:rPr lang="en-US" sz="2200" b="1" dirty="0" smtClean="0">
                <a:latin typeface="Century Gothic" pitchFamily="34" charset="0"/>
              </a:rPr>
              <a:t>- </a:t>
            </a:r>
            <a:r>
              <a:rPr lang="en-US" sz="2200" dirty="0" smtClean="0">
                <a:latin typeface="Century Gothic" pitchFamily="34" charset="0"/>
              </a:rPr>
              <a:t>benefit the people such as bridges, schools, sewers, etc.</a:t>
            </a:r>
            <a:endParaRPr lang="en-US" sz="2200" b="1" dirty="0" smtClean="0">
              <a:latin typeface="Century Gothic" pitchFamily="34" charset="0"/>
            </a:endParaRPr>
          </a:p>
          <a:p>
            <a:endParaRPr lang="en-US" dirty="0" smtClean="0">
              <a:latin typeface="Century Gothic" pitchFamily="34" charset="0"/>
            </a:endParaRPr>
          </a:p>
        </p:txBody>
      </p:sp>
    </p:spTree>
  </p:cSld>
  <p:clrMapOvr>
    <a:masterClrMapping/>
  </p:clrMapOvr>
  <p:transition>
    <p:wipe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VS.</a:t>
            </a:r>
            <a:endParaRPr lang="en-US" sz="7200" dirty="0"/>
          </a:p>
        </p:txBody>
      </p:sp>
      <p:sp>
        <p:nvSpPr>
          <p:cNvPr id="3" name="Content Placeholder 2"/>
          <p:cNvSpPr>
            <a:spLocks noGrp="1"/>
          </p:cNvSpPr>
          <p:nvPr>
            <p:ph sz="quarter" idx="2"/>
          </p:nvPr>
        </p:nvSpPr>
        <p:spPr>
          <a:xfrm>
            <a:off x="457200" y="2438400"/>
            <a:ext cx="3657600" cy="3886200"/>
          </a:xfrm>
        </p:spPr>
        <p:txBody>
          <a:bodyPr>
            <a:normAutofit lnSpcReduction="10000"/>
          </a:bodyPr>
          <a:lstStyle/>
          <a:p>
            <a:pPr>
              <a:buFont typeface="Wingdings" pitchFamily="2" charset="2"/>
              <a:buChar char="v"/>
            </a:pPr>
            <a:r>
              <a:rPr lang="en-US" sz="2000" dirty="0" smtClean="0">
                <a:latin typeface="Century Gothic" pitchFamily="34" charset="0"/>
              </a:rPr>
              <a:t>Anything made by humans EX. tools, coins, buildings, weapons, pottery artwork.</a:t>
            </a:r>
          </a:p>
          <a:p>
            <a:pPr>
              <a:buFont typeface="Wingdings" pitchFamily="2" charset="2"/>
              <a:buChar char="v"/>
            </a:pPr>
            <a:endParaRPr lang="en-US" dirty="0" smtClean="0">
              <a:latin typeface="Century Gothic" pitchFamily="34" charset="0"/>
            </a:endParaRPr>
          </a:p>
          <a:p>
            <a:pPr>
              <a:buNone/>
            </a:pPr>
            <a:endParaRPr lang="en-US" dirty="0" smtClean="0">
              <a:latin typeface="Century Gothic" pitchFamily="34" charset="0"/>
            </a:endParaRPr>
          </a:p>
          <a:p>
            <a:pPr>
              <a:buFont typeface="Wingdings" pitchFamily="2" charset="2"/>
              <a:buChar char="v"/>
            </a:pPr>
            <a:r>
              <a:rPr lang="en-US" dirty="0" smtClean="0">
                <a:latin typeface="Century Gothic" pitchFamily="34" charset="0"/>
              </a:rPr>
              <a:t/>
            </a:r>
            <a:br>
              <a:rPr lang="en-US" dirty="0" smtClean="0">
                <a:latin typeface="Century Gothic" pitchFamily="34" charset="0"/>
              </a:rPr>
            </a:br>
            <a:r>
              <a:rPr lang="en-US" dirty="0" smtClean="0">
                <a:latin typeface="Century Gothic" pitchFamily="34" charset="0"/>
              </a:rPr>
              <a:t>Old Stone Age, is from at least 2 million B.C. to about 10,000 B.C.</a:t>
            </a:r>
            <a:endParaRPr lang="en-US" dirty="0">
              <a:latin typeface="Century Gothic" pitchFamily="34" charset="0"/>
            </a:endParaRPr>
          </a:p>
        </p:txBody>
      </p:sp>
      <p:sp>
        <p:nvSpPr>
          <p:cNvPr id="4" name="Content Placeholder 3"/>
          <p:cNvSpPr>
            <a:spLocks noGrp="1"/>
          </p:cNvSpPr>
          <p:nvPr>
            <p:ph sz="quarter" idx="4"/>
          </p:nvPr>
        </p:nvSpPr>
        <p:spPr>
          <a:xfrm>
            <a:off x="4371975" y="2362200"/>
            <a:ext cx="3657600" cy="4038600"/>
          </a:xfrm>
        </p:spPr>
        <p:txBody>
          <a:bodyPr>
            <a:normAutofit/>
          </a:bodyPr>
          <a:lstStyle/>
          <a:p>
            <a:pPr>
              <a:buFont typeface="Wingdings" pitchFamily="2" charset="2"/>
              <a:buChar char="v"/>
            </a:pPr>
            <a:r>
              <a:rPr lang="en-US" sz="2000" dirty="0" smtClean="0">
                <a:latin typeface="Century Gothic" pitchFamily="34" charset="0"/>
              </a:rPr>
              <a:t>The remains of living things. Plants, animals, people,  not things that were made.</a:t>
            </a:r>
          </a:p>
          <a:p>
            <a:pPr>
              <a:buNone/>
            </a:pPr>
            <a:endParaRPr lang="en-US" dirty="0" smtClean="0">
              <a:latin typeface="Century Gothic" pitchFamily="34" charset="0"/>
            </a:endParaRPr>
          </a:p>
          <a:p>
            <a:pPr>
              <a:buNone/>
            </a:pPr>
            <a:endParaRPr lang="en-US" dirty="0" smtClean="0">
              <a:latin typeface="Century Gothic" pitchFamily="34" charset="0"/>
            </a:endParaRPr>
          </a:p>
          <a:p>
            <a:pPr>
              <a:buFont typeface="Wingdings" pitchFamily="2" charset="2"/>
              <a:buChar char="v"/>
            </a:pPr>
            <a:endParaRPr lang="en-US" dirty="0" smtClean="0">
              <a:latin typeface="Century Gothic" pitchFamily="34" charset="0"/>
            </a:endParaRPr>
          </a:p>
          <a:p>
            <a:pPr>
              <a:buFont typeface="Wingdings" pitchFamily="2" charset="2"/>
              <a:buChar char="v"/>
            </a:pPr>
            <a:r>
              <a:rPr lang="en-US" dirty="0" smtClean="0">
                <a:latin typeface="Century Gothic" pitchFamily="34" charset="0"/>
              </a:rPr>
              <a:t>New Stone Age, is from 10,000 B.C. until the end of prehistory.</a:t>
            </a:r>
          </a:p>
        </p:txBody>
      </p:sp>
      <p:sp>
        <p:nvSpPr>
          <p:cNvPr id="5" name="Text Placeholder 4"/>
          <p:cNvSpPr>
            <a:spLocks noGrp="1"/>
          </p:cNvSpPr>
          <p:nvPr>
            <p:ph type="body" sz="quarter" idx="1"/>
          </p:nvPr>
        </p:nvSpPr>
        <p:spPr>
          <a:xfrm>
            <a:off x="457200" y="1524000"/>
            <a:ext cx="3657600" cy="658368"/>
          </a:xfrm>
        </p:spPr>
        <p:txBody>
          <a:bodyPr/>
          <a:lstStyle/>
          <a:p>
            <a:pPr algn="ctr"/>
            <a:r>
              <a:rPr lang="en-US" dirty="0" smtClean="0"/>
              <a:t>Artifacts</a:t>
            </a:r>
            <a:endParaRPr lang="en-US" dirty="0"/>
          </a:p>
        </p:txBody>
      </p:sp>
      <p:sp>
        <p:nvSpPr>
          <p:cNvPr id="6" name="Text Placeholder 5"/>
          <p:cNvSpPr>
            <a:spLocks noGrp="1"/>
          </p:cNvSpPr>
          <p:nvPr>
            <p:ph type="body" sz="quarter" idx="3"/>
          </p:nvPr>
        </p:nvSpPr>
        <p:spPr/>
        <p:txBody>
          <a:bodyPr/>
          <a:lstStyle/>
          <a:p>
            <a:pPr algn="ctr"/>
            <a:r>
              <a:rPr lang="en-US" dirty="0" smtClean="0"/>
              <a:t>Fossils</a:t>
            </a:r>
            <a:endParaRPr lang="en-US" dirty="0"/>
          </a:p>
        </p:txBody>
      </p:sp>
      <p:sp>
        <p:nvSpPr>
          <p:cNvPr id="7" name="Text Placeholder 4"/>
          <p:cNvSpPr txBox="1">
            <a:spLocks/>
          </p:cNvSpPr>
          <p:nvPr/>
        </p:nvSpPr>
        <p:spPr>
          <a:xfrm>
            <a:off x="457200" y="3810000"/>
            <a:ext cx="3657600" cy="658368"/>
          </a:xfrm>
          <a:prstGeom prst="roundRect">
            <a:avLst>
              <a:gd name="adj" fmla="val 16667"/>
            </a:avLst>
          </a:prstGeom>
          <a:solidFill>
            <a:schemeClr val="accent1"/>
          </a:solidFill>
        </p:spPr>
        <p:txBody>
          <a:bodyPr vert="horz" rtlCol="0" anchor="ctr">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tabLst/>
              <a:defRPr/>
            </a:pPr>
            <a:r>
              <a:rPr lang="en-US" sz="2000" b="1" noProof="0" dirty="0" smtClean="0">
                <a:solidFill>
                  <a:srgbClr val="FFFFFF"/>
                </a:solidFill>
              </a:rPr>
              <a:t>Paleolithic</a:t>
            </a:r>
            <a:endParaRPr kumimoji="0" lang="en-US" sz="2000" b="1" i="0" u="none" strike="noStrike" kern="1200" cap="none" spc="0" normalizeH="0" baseline="0" noProof="0" dirty="0">
              <a:ln>
                <a:noFill/>
              </a:ln>
              <a:solidFill>
                <a:srgbClr val="FFFFFF"/>
              </a:solidFill>
              <a:effectLst/>
              <a:uLnTx/>
              <a:uFillTx/>
              <a:latin typeface="+mn-lt"/>
              <a:ea typeface="+mn-ea"/>
              <a:cs typeface="+mn-cs"/>
            </a:endParaRPr>
          </a:p>
        </p:txBody>
      </p:sp>
      <p:sp>
        <p:nvSpPr>
          <p:cNvPr id="8" name="Text Placeholder 4"/>
          <p:cNvSpPr txBox="1">
            <a:spLocks/>
          </p:cNvSpPr>
          <p:nvPr/>
        </p:nvSpPr>
        <p:spPr>
          <a:xfrm>
            <a:off x="4419600" y="4114800"/>
            <a:ext cx="3657600" cy="658368"/>
          </a:xfrm>
          <a:prstGeom prst="roundRect">
            <a:avLst>
              <a:gd name="adj" fmla="val 16667"/>
            </a:avLst>
          </a:prstGeom>
          <a:solidFill>
            <a:schemeClr val="accent1"/>
          </a:solidFill>
        </p:spPr>
        <p:txBody>
          <a:bodyPr vert="horz" rtlCol="0" anchor="ctr">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tabLst/>
              <a:defRPr/>
            </a:pPr>
            <a:r>
              <a:rPr kumimoji="0" lang="en-US" sz="2000" b="1" i="0" u="none" strike="noStrike" kern="1200" cap="none" spc="0" normalizeH="0" baseline="0" noProof="0" dirty="0" smtClean="0">
                <a:ln>
                  <a:noFill/>
                </a:ln>
                <a:solidFill>
                  <a:srgbClr val="FFFFFF"/>
                </a:solidFill>
                <a:effectLst/>
                <a:uLnTx/>
                <a:uFillTx/>
                <a:latin typeface="+mn-lt"/>
                <a:ea typeface="+mn-ea"/>
                <a:cs typeface="+mn-cs"/>
              </a:rPr>
              <a:t>Neolithic</a:t>
            </a:r>
            <a:endParaRPr kumimoji="0" lang="en-US" sz="2000" b="1"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7200" dirty="0" smtClean="0"/>
              <a:t>VS.</a:t>
            </a:r>
            <a:endParaRPr lang="en-US" sz="7200" dirty="0"/>
          </a:p>
        </p:txBody>
      </p:sp>
      <p:sp>
        <p:nvSpPr>
          <p:cNvPr id="3" name="Content Placeholder 2"/>
          <p:cNvSpPr>
            <a:spLocks noGrp="1"/>
          </p:cNvSpPr>
          <p:nvPr>
            <p:ph sz="quarter" idx="2"/>
          </p:nvPr>
        </p:nvSpPr>
        <p:spPr/>
        <p:txBody>
          <a:bodyPr/>
          <a:lstStyle/>
          <a:p>
            <a:r>
              <a:rPr lang="en-US" dirty="0" smtClean="0">
                <a:latin typeface="Century Gothic" pitchFamily="34" charset="0"/>
              </a:rPr>
              <a:t>Worships many Gods</a:t>
            </a:r>
          </a:p>
          <a:p>
            <a:endParaRPr lang="en-US" dirty="0" smtClean="0">
              <a:latin typeface="Century Gothic" pitchFamily="34" charset="0"/>
            </a:endParaRPr>
          </a:p>
          <a:p>
            <a:endParaRPr lang="en-US" dirty="0" smtClean="0">
              <a:latin typeface="Century Gothic" pitchFamily="34" charset="0"/>
            </a:endParaRPr>
          </a:p>
          <a:p>
            <a:r>
              <a:rPr lang="en-US" dirty="0" smtClean="0">
                <a:latin typeface="Century Gothic" pitchFamily="34" charset="0"/>
              </a:rPr>
              <a:t>History that has been written down and preserved throughout time.</a:t>
            </a:r>
            <a:endParaRPr lang="en-US" dirty="0">
              <a:latin typeface="Century Gothic" pitchFamily="34" charset="0"/>
            </a:endParaRPr>
          </a:p>
        </p:txBody>
      </p:sp>
      <p:sp>
        <p:nvSpPr>
          <p:cNvPr id="4" name="Content Placeholder 3"/>
          <p:cNvSpPr>
            <a:spLocks noGrp="1"/>
          </p:cNvSpPr>
          <p:nvPr>
            <p:ph sz="quarter" idx="4"/>
          </p:nvPr>
        </p:nvSpPr>
        <p:spPr/>
        <p:txBody>
          <a:bodyPr/>
          <a:lstStyle/>
          <a:p>
            <a:r>
              <a:rPr lang="en-US" dirty="0" smtClean="0">
                <a:latin typeface="Century Gothic" pitchFamily="34" charset="0"/>
              </a:rPr>
              <a:t>Worships one God </a:t>
            </a:r>
          </a:p>
          <a:p>
            <a:endParaRPr lang="en-US" dirty="0" smtClean="0">
              <a:latin typeface="Century Gothic" pitchFamily="34" charset="0"/>
            </a:endParaRPr>
          </a:p>
          <a:p>
            <a:endParaRPr lang="en-US" dirty="0" smtClean="0">
              <a:latin typeface="Century Gothic" pitchFamily="34" charset="0"/>
            </a:endParaRPr>
          </a:p>
          <a:p>
            <a:r>
              <a:rPr lang="en-US" dirty="0" smtClean="0">
                <a:latin typeface="Century Gothic" pitchFamily="34" charset="0"/>
              </a:rPr>
              <a:t>History which has been passed on by word of mouth such as through stories or songs.</a:t>
            </a:r>
            <a:endParaRPr lang="en-US" dirty="0">
              <a:latin typeface="Century Gothic" pitchFamily="34" charset="0"/>
            </a:endParaRPr>
          </a:p>
        </p:txBody>
      </p:sp>
      <p:sp>
        <p:nvSpPr>
          <p:cNvPr id="5" name="Text Placeholder 4"/>
          <p:cNvSpPr>
            <a:spLocks noGrp="1"/>
          </p:cNvSpPr>
          <p:nvPr>
            <p:ph type="body" sz="quarter" idx="1"/>
          </p:nvPr>
        </p:nvSpPr>
        <p:spPr/>
        <p:txBody>
          <a:bodyPr/>
          <a:lstStyle/>
          <a:p>
            <a:pPr algn="ctr"/>
            <a:r>
              <a:rPr lang="en-US" dirty="0" smtClean="0"/>
              <a:t>Polytheism</a:t>
            </a:r>
            <a:endParaRPr lang="en-US" dirty="0"/>
          </a:p>
        </p:txBody>
      </p:sp>
      <p:sp>
        <p:nvSpPr>
          <p:cNvPr id="6" name="Text Placeholder 5"/>
          <p:cNvSpPr>
            <a:spLocks noGrp="1"/>
          </p:cNvSpPr>
          <p:nvPr>
            <p:ph type="body" sz="quarter" idx="3"/>
          </p:nvPr>
        </p:nvSpPr>
        <p:spPr/>
        <p:txBody>
          <a:bodyPr/>
          <a:lstStyle/>
          <a:p>
            <a:pPr algn="ctr"/>
            <a:r>
              <a:rPr lang="en-US" dirty="0" smtClean="0"/>
              <a:t>Monotheism</a:t>
            </a:r>
            <a:endParaRPr lang="en-US" dirty="0"/>
          </a:p>
        </p:txBody>
      </p:sp>
      <p:sp>
        <p:nvSpPr>
          <p:cNvPr id="8" name="Text Placeholder 4"/>
          <p:cNvSpPr txBox="1">
            <a:spLocks/>
          </p:cNvSpPr>
          <p:nvPr/>
        </p:nvSpPr>
        <p:spPr>
          <a:xfrm>
            <a:off x="457200" y="2895600"/>
            <a:ext cx="3657600" cy="658368"/>
          </a:xfrm>
          <a:prstGeom prst="roundRect">
            <a:avLst>
              <a:gd name="adj" fmla="val 16667"/>
            </a:avLst>
          </a:prstGeom>
          <a:solidFill>
            <a:schemeClr val="accent1"/>
          </a:solidFill>
        </p:spPr>
        <p:txBody>
          <a:bodyPr vert="horz" rtlCol="0" anchor="ctr">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tabLst/>
              <a:defRPr/>
            </a:pPr>
            <a:r>
              <a:rPr kumimoji="0" lang="en-US" sz="2000" b="1" i="0" u="none" strike="noStrike" kern="1200" cap="none" spc="0" normalizeH="0" baseline="0" noProof="0" dirty="0" smtClean="0">
                <a:ln>
                  <a:noFill/>
                </a:ln>
                <a:solidFill>
                  <a:srgbClr val="FFFFFF"/>
                </a:solidFill>
                <a:effectLst/>
                <a:uLnTx/>
                <a:uFillTx/>
                <a:latin typeface="+mn-lt"/>
                <a:ea typeface="+mn-ea"/>
                <a:cs typeface="+mn-cs"/>
              </a:rPr>
              <a:t>Written</a:t>
            </a:r>
            <a:r>
              <a:rPr kumimoji="0" lang="en-US" sz="2000" b="1" i="0" u="none" strike="noStrike" kern="1200" cap="none" spc="0" normalizeH="0" noProof="0" dirty="0" smtClean="0">
                <a:ln>
                  <a:noFill/>
                </a:ln>
                <a:solidFill>
                  <a:srgbClr val="FFFFFF"/>
                </a:solidFill>
                <a:effectLst/>
                <a:uLnTx/>
                <a:uFillTx/>
                <a:latin typeface="+mn-lt"/>
                <a:ea typeface="+mn-ea"/>
                <a:cs typeface="+mn-cs"/>
              </a:rPr>
              <a:t> History</a:t>
            </a:r>
            <a:endParaRPr kumimoji="0" lang="en-US" sz="2000" b="1" i="0" u="none" strike="noStrike" kern="1200" cap="none" spc="0" normalizeH="0" baseline="0" noProof="0" dirty="0">
              <a:ln>
                <a:noFill/>
              </a:ln>
              <a:solidFill>
                <a:srgbClr val="FFFFFF"/>
              </a:solidFill>
              <a:effectLst/>
              <a:uLnTx/>
              <a:uFillTx/>
              <a:latin typeface="+mn-lt"/>
              <a:ea typeface="+mn-ea"/>
              <a:cs typeface="+mn-cs"/>
            </a:endParaRPr>
          </a:p>
        </p:txBody>
      </p:sp>
      <p:sp>
        <p:nvSpPr>
          <p:cNvPr id="9" name="Text Placeholder 4"/>
          <p:cNvSpPr txBox="1">
            <a:spLocks/>
          </p:cNvSpPr>
          <p:nvPr/>
        </p:nvSpPr>
        <p:spPr>
          <a:xfrm>
            <a:off x="4419600" y="2895600"/>
            <a:ext cx="3657600" cy="658368"/>
          </a:xfrm>
          <a:prstGeom prst="roundRect">
            <a:avLst>
              <a:gd name="adj" fmla="val 16667"/>
            </a:avLst>
          </a:prstGeom>
          <a:solidFill>
            <a:schemeClr val="accent1"/>
          </a:solidFill>
        </p:spPr>
        <p:txBody>
          <a:bodyPr vert="horz" rtlCol="0" anchor="ctr">
            <a:noAutofit/>
          </a:bodyPr>
          <a:lstStyle/>
          <a:p>
            <a:pPr marL="0" marR="0" lvl="0" indent="0" algn="ctr" defTabSz="914400" rtl="0" eaLnBrk="1" fontAlgn="auto" latinLnBrk="0" hangingPunct="1">
              <a:lnSpc>
                <a:spcPct val="100000"/>
              </a:lnSpc>
              <a:spcBef>
                <a:spcPts val="600"/>
              </a:spcBef>
              <a:spcAft>
                <a:spcPts val="0"/>
              </a:spcAft>
              <a:buClr>
                <a:schemeClr val="accent1"/>
              </a:buClr>
              <a:buSzPct val="70000"/>
              <a:buFontTx/>
              <a:buNone/>
              <a:tabLst/>
              <a:defRPr/>
            </a:pPr>
            <a:r>
              <a:rPr kumimoji="0" lang="en-US" sz="2000" b="1" i="0" u="none" strike="noStrike" kern="1200" cap="none" spc="0" normalizeH="0" baseline="0" noProof="0" dirty="0" smtClean="0">
                <a:ln>
                  <a:noFill/>
                </a:ln>
                <a:solidFill>
                  <a:srgbClr val="FFFFFF"/>
                </a:solidFill>
                <a:effectLst/>
                <a:uLnTx/>
                <a:uFillTx/>
                <a:latin typeface="+mn-lt"/>
                <a:ea typeface="+mn-ea"/>
                <a:cs typeface="+mn-cs"/>
              </a:rPr>
              <a:t>Oral History</a:t>
            </a:r>
            <a:endParaRPr kumimoji="0" lang="en-US" sz="2000" b="1" i="0" u="none" strike="noStrike" kern="1200" cap="none" spc="0" normalizeH="0" baseline="0" noProof="0" dirty="0">
              <a:ln>
                <a:noFill/>
              </a:ln>
              <a:solidFill>
                <a:srgbClr val="FFFFFF"/>
              </a:solidFill>
              <a:effectLst/>
              <a:uLnTx/>
              <a:uFillTx/>
              <a:latin typeface="+mn-lt"/>
              <a:ea typeface="+mn-ea"/>
              <a:cs typeface="+mn-cs"/>
            </a:endParaRPr>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6324600" y="1828801"/>
            <a:ext cx="2438400" cy="3392042"/>
          </a:xfrm>
        </p:spPr>
        <p:txBody>
          <a:bodyPr>
            <a:normAutofit/>
          </a:bodyPr>
          <a:lstStyle/>
          <a:p>
            <a:pPr>
              <a:buFont typeface="Wingdings" pitchFamily="2" charset="2"/>
              <a:buChar char="q"/>
            </a:pPr>
            <a:r>
              <a:rPr lang="en-US" sz="1800" dirty="0" smtClean="0">
                <a:latin typeface="Century Gothic" pitchFamily="34" charset="0"/>
              </a:rPr>
              <a:t> A primary source is something that came from a person that witnessed it.</a:t>
            </a:r>
            <a:endParaRPr lang="en-US" sz="1800" dirty="0">
              <a:latin typeface="Century Gothic" pitchFamily="34" charset="0"/>
            </a:endParaRPr>
          </a:p>
        </p:txBody>
      </p:sp>
      <p:pic>
        <p:nvPicPr>
          <p:cNvPr id="6" name="Picture 5" descr="imagesCA4AU3P2.jpg"/>
          <p:cNvPicPr>
            <a:picLocks noChangeAspect="1"/>
          </p:cNvPicPr>
          <p:nvPr/>
        </p:nvPicPr>
        <p:blipFill>
          <a:blip r:embed="rId2" cstate="print"/>
          <a:stretch>
            <a:fillRect/>
          </a:stretch>
        </p:blipFill>
        <p:spPr>
          <a:xfrm>
            <a:off x="3276600" y="3200400"/>
            <a:ext cx="2819400" cy="3657600"/>
          </a:xfrm>
          <a:prstGeom prst="rect">
            <a:avLst/>
          </a:prstGeom>
        </p:spPr>
      </p:pic>
      <p:pic>
        <p:nvPicPr>
          <p:cNvPr id="5" name="Picture Placeholder 4" descr="GodwinJournal.jpg"/>
          <p:cNvPicPr>
            <a:picLocks noGrp="1" noChangeAspect="1"/>
          </p:cNvPicPr>
          <p:nvPr>
            <p:ph type="pic" idx="1"/>
          </p:nvPr>
        </p:nvPicPr>
        <p:blipFill>
          <a:blip r:embed="rId3" cstate="print"/>
          <a:srcRect l="12725" r="12725"/>
          <a:stretch>
            <a:fillRect/>
          </a:stretch>
        </p:blipFill>
        <p:spPr>
          <a:xfrm>
            <a:off x="228600" y="1233377"/>
            <a:ext cx="3505200" cy="5624623"/>
          </a:xfrm>
        </p:spPr>
      </p:pic>
      <p:pic>
        <p:nvPicPr>
          <p:cNvPr id="7" name="Picture 6" descr="what_manusarchival.jpg"/>
          <p:cNvPicPr>
            <a:picLocks noChangeAspect="1"/>
          </p:cNvPicPr>
          <p:nvPr/>
        </p:nvPicPr>
        <p:blipFill>
          <a:blip r:embed="rId4" cstate="print"/>
          <a:stretch>
            <a:fillRect/>
          </a:stretch>
        </p:blipFill>
        <p:spPr>
          <a:xfrm>
            <a:off x="4038600" y="1295400"/>
            <a:ext cx="1856154" cy="1828800"/>
          </a:xfrm>
          <a:prstGeom prst="rect">
            <a:avLst/>
          </a:prstGeom>
        </p:spPr>
      </p:pic>
      <p:sp>
        <p:nvSpPr>
          <p:cNvPr id="2" name="Title 1"/>
          <p:cNvSpPr>
            <a:spLocks noGrp="1"/>
          </p:cNvSpPr>
          <p:nvPr>
            <p:ph type="title"/>
          </p:nvPr>
        </p:nvSpPr>
        <p:spPr>
          <a:xfrm>
            <a:off x="457200" y="304800"/>
            <a:ext cx="6309360" cy="838200"/>
          </a:xfrm>
        </p:spPr>
        <p:txBody>
          <a:bodyPr>
            <a:normAutofit/>
          </a:bodyPr>
          <a:lstStyle/>
          <a:p>
            <a:r>
              <a:rPr lang="en-US" sz="4800" dirty="0" smtClean="0">
                <a:solidFill>
                  <a:srgbClr val="FF3399"/>
                </a:solidFill>
              </a:rPr>
              <a:t>Primary Sources</a:t>
            </a:r>
            <a:endParaRPr lang="en-US" sz="4800" dirty="0">
              <a:solidFill>
                <a:srgbClr val="FF3399"/>
              </a:solidFill>
            </a:endParaRPr>
          </a:p>
        </p:txBody>
      </p:sp>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6309360" cy="457200"/>
          </a:xfrm>
        </p:spPr>
        <p:txBody>
          <a:bodyPr>
            <a:noAutofit/>
          </a:bodyPr>
          <a:lstStyle/>
          <a:p>
            <a:r>
              <a:rPr lang="en-US" sz="4400" dirty="0" smtClean="0">
                <a:solidFill>
                  <a:srgbClr val="FF3399"/>
                </a:solidFill>
              </a:rPr>
              <a:t>Secondary Sources</a:t>
            </a:r>
            <a:endParaRPr lang="en-US" sz="4400" dirty="0">
              <a:solidFill>
                <a:srgbClr val="FF3399"/>
              </a:solidFill>
            </a:endParaRPr>
          </a:p>
        </p:txBody>
      </p:sp>
      <p:sp>
        <p:nvSpPr>
          <p:cNvPr id="4" name="Text Placeholder 3"/>
          <p:cNvSpPr>
            <a:spLocks noGrp="1"/>
          </p:cNvSpPr>
          <p:nvPr>
            <p:ph type="body" sz="half" idx="2"/>
          </p:nvPr>
        </p:nvSpPr>
        <p:spPr/>
        <p:txBody>
          <a:bodyPr>
            <a:normAutofit/>
          </a:bodyPr>
          <a:lstStyle/>
          <a:p>
            <a:pPr>
              <a:buFont typeface="Wingdings" pitchFamily="2" charset="2"/>
              <a:buChar char="q"/>
            </a:pPr>
            <a:endParaRPr lang="en-US" sz="1800" dirty="0" smtClean="0"/>
          </a:p>
          <a:p>
            <a:pPr>
              <a:buFont typeface="Wingdings" pitchFamily="2" charset="2"/>
              <a:buChar char="q"/>
            </a:pPr>
            <a:endParaRPr lang="en-US" sz="1800" dirty="0" smtClean="0"/>
          </a:p>
          <a:p>
            <a:pPr>
              <a:buFont typeface="Wingdings" pitchFamily="2" charset="2"/>
              <a:buChar char="q"/>
            </a:pPr>
            <a:endParaRPr lang="en-US" sz="1800" dirty="0" smtClean="0">
              <a:latin typeface="Century Gothic" pitchFamily="34" charset="0"/>
            </a:endParaRPr>
          </a:p>
          <a:p>
            <a:pPr>
              <a:buFont typeface="Wingdings" pitchFamily="2" charset="2"/>
              <a:buChar char="q"/>
            </a:pPr>
            <a:r>
              <a:rPr lang="en-US" sz="1600" dirty="0" smtClean="0">
                <a:latin typeface="Century Gothic" pitchFamily="34" charset="0"/>
              </a:rPr>
              <a:t>A secondary source is second-hand record from somebody who was there.</a:t>
            </a:r>
            <a:endParaRPr lang="en-US" sz="1600" dirty="0">
              <a:latin typeface="Century Gothic" pitchFamily="34" charset="0"/>
            </a:endParaRPr>
          </a:p>
        </p:txBody>
      </p:sp>
      <p:pic>
        <p:nvPicPr>
          <p:cNvPr id="6" name="Picture 5" descr="untitled.bmp"/>
          <p:cNvPicPr>
            <a:picLocks noChangeAspect="1"/>
          </p:cNvPicPr>
          <p:nvPr/>
        </p:nvPicPr>
        <p:blipFill>
          <a:blip r:embed="rId2" cstate="print"/>
          <a:stretch>
            <a:fillRect/>
          </a:stretch>
        </p:blipFill>
        <p:spPr>
          <a:xfrm>
            <a:off x="2057400" y="762000"/>
            <a:ext cx="4072476" cy="2700228"/>
          </a:xfrm>
          <a:prstGeom prst="rect">
            <a:avLst/>
          </a:prstGeom>
        </p:spPr>
      </p:pic>
      <p:pic>
        <p:nvPicPr>
          <p:cNvPr id="5" name="Picture Placeholder 4" descr="imagesCA1QCWPJ.jpg"/>
          <p:cNvPicPr>
            <a:picLocks noGrp="1" noChangeAspect="1"/>
          </p:cNvPicPr>
          <p:nvPr>
            <p:ph type="pic" idx="1"/>
          </p:nvPr>
        </p:nvPicPr>
        <p:blipFill>
          <a:blip r:embed="rId3" cstate="print"/>
          <a:srcRect l="5200" r="5200"/>
          <a:stretch>
            <a:fillRect/>
          </a:stretch>
        </p:blipFill>
        <p:spPr>
          <a:xfrm>
            <a:off x="0" y="2963333"/>
            <a:ext cx="3505200" cy="389466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09800" y="228600"/>
            <a:ext cx="6705600" cy="6096000"/>
          </a:xfrm>
        </p:spPr>
        <p:txBody>
          <a:bodyPr>
            <a:normAutofit fontScale="92500"/>
          </a:bodyPr>
          <a:lstStyle/>
          <a:p>
            <a:pPr marL="514350" indent="-514350" algn="ctr"/>
            <a:r>
              <a:rPr lang="en-US" sz="2800" dirty="0" smtClean="0">
                <a:solidFill>
                  <a:srgbClr val="00B0F0"/>
                </a:solidFill>
                <a:latin typeface="Century Gothic" pitchFamily="34" charset="0"/>
              </a:rPr>
              <a:t>1) Why was the Neolithic revolution a turning point in world history ?</a:t>
            </a:r>
          </a:p>
          <a:p>
            <a:pPr marL="514350" indent="-514350"/>
            <a:r>
              <a:rPr lang="en-US" sz="2800" dirty="0" smtClean="0">
                <a:solidFill>
                  <a:srgbClr val="FF3399"/>
                </a:solidFill>
                <a:latin typeface="Century Gothic" pitchFamily="34" charset="0"/>
              </a:rPr>
              <a:t>~ It started technology and culture which led to the emergence of great cities and civilizations.</a:t>
            </a:r>
          </a:p>
          <a:p>
            <a:pPr marL="514350" indent="-514350" algn="ctr"/>
            <a:r>
              <a:rPr lang="en-US" sz="2800" dirty="0" smtClean="0">
                <a:solidFill>
                  <a:srgbClr val="00B0F0"/>
                </a:solidFill>
                <a:latin typeface="Century Gothic" pitchFamily="34" charset="0"/>
              </a:rPr>
              <a:t>2) What are the 7 characteristics of civilization ?</a:t>
            </a:r>
          </a:p>
          <a:p>
            <a:pPr marL="514350" indent="-514350"/>
            <a:r>
              <a:rPr lang="en-US" sz="2800" dirty="0" smtClean="0">
                <a:solidFill>
                  <a:srgbClr val="FF3399"/>
                </a:solidFill>
                <a:latin typeface="Century Gothic" pitchFamily="34" charset="0"/>
              </a:rPr>
              <a:t>~ Stable Food Supply, Social Structure, Government, Religion, Highly Developed Culture, Technology &amp; Written Language  </a:t>
            </a:r>
          </a:p>
          <a:p>
            <a:pPr marL="514350" indent="-514350" algn="ctr"/>
            <a:r>
              <a:rPr lang="en-US" sz="2800" dirty="0" smtClean="0">
                <a:solidFill>
                  <a:srgbClr val="00B0F0"/>
                </a:solidFill>
                <a:latin typeface="Century Gothic" pitchFamily="34" charset="0"/>
              </a:rPr>
              <a:t>3)  What were the four river valley civilizations ?</a:t>
            </a:r>
          </a:p>
          <a:p>
            <a:pPr marL="514350" indent="-514350"/>
            <a:r>
              <a:rPr lang="en-US" sz="2800" dirty="0" smtClean="0">
                <a:solidFill>
                  <a:srgbClr val="FF3399"/>
                </a:solidFill>
                <a:latin typeface="Century Gothic" pitchFamily="34" charset="0"/>
              </a:rPr>
              <a:t>~ Nile, Yellow, Indus, Tigris &amp; Euphrates </a:t>
            </a:r>
          </a:p>
          <a:p>
            <a:pPr marL="514350" indent="-514350"/>
            <a:endParaRPr lang="en-US" sz="2800" dirty="0">
              <a:solidFill>
                <a:srgbClr val="00B0F0"/>
              </a:solidFill>
              <a:latin typeface="Century Gothic" pitchFamily="34" charset="0"/>
            </a:endParaRPr>
          </a:p>
        </p:txBody>
      </p:sp>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0" y="304800"/>
            <a:ext cx="6172200" cy="6076950"/>
          </a:xfrm>
        </p:spPr>
        <p:txBody>
          <a:bodyPr>
            <a:normAutofit/>
          </a:bodyPr>
          <a:lstStyle/>
          <a:p>
            <a:pPr algn="ctr"/>
            <a:r>
              <a:rPr lang="en-US" sz="2600" dirty="0" smtClean="0">
                <a:solidFill>
                  <a:srgbClr val="00B0F0"/>
                </a:solidFill>
                <a:latin typeface="Century Gothic" pitchFamily="34" charset="0"/>
              </a:rPr>
              <a:t>4) What is cuneiform and why was it important ?</a:t>
            </a:r>
          </a:p>
          <a:p>
            <a:r>
              <a:rPr lang="en-US" sz="2600" dirty="0" smtClean="0">
                <a:solidFill>
                  <a:srgbClr val="FF3399"/>
                </a:solidFill>
                <a:latin typeface="Century Gothic" pitchFamily="34" charset="0"/>
              </a:rPr>
              <a:t>~Writing using triangular, wedge- shaped marks to be ale to communicate .</a:t>
            </a:r>
          </a:p>
          <a:p>
            <a:pPr algn="ctr"/>
            <a:r>
              <a:rPr lang="en-US" sz="2600" dirty="0" smtClean="0">
                <a:solidFill>
                  <a:srgbClr val="00B0F0"/>
                </a:solidFill>
                <a:latin typeface="Century Gothic" pitchFamily="34" charset="0"/>
              </a:rPr>
              <a:t>5)What was Hammurabi’s code and why was it significant ?</a:t>
            </a:r>
          </a:p>
          <a:p>
            <a:r>
              <a:rPr lang="en-US" sz="2600" dirty="0" smtClean="0">
                <a:solidFill>
                  <a:srgbClr val="FF3399"/>
                </a:solidFill>
                <a:latin typeface="Century Gothic" pitchFamily="34" charset="0"/>
              </a:rPr>
              <a:t>~A set of laws, it was the first important attempt by a ruler to codify, to put in laws of governing a state .</a:t>
            </a:r>
            <a:endParaRPr lang="en-US" sz="2600" dirty="0" smtClean="0">
              <a:solidFill>
                <a:srgbClr val="00B0F0"/>
              </a:solidFill>
              <a:latin typeface="Century Gothic" pitchFamily="34" charset="0"/>
            </a:endParaRPr>
          </a:p>
          <a:p>
            <a:pPr algn="ctr"/>
            <a:r>
              <a:rPr lang="en-US" sz="2600" dirty="0" smtClean="0">
                <a:solidFill>
                  <a:srgbClr val="00B0F0"/>
                </a:solidFill>
                <a:latin typeface="Century Gothic" pitchFamily="34" charset="0"/>
              </a:rPr>
              <a:t>6) Who created the first alphabet ?</a:t>
            </a:r>
          </a:p>
          <a:p>
            <a:r>
              <a:rPr lang="en-US" sz="2600" dirty="0" smtClean="0">
                <a:solidFill>
                  <a:srgbClr val="FF3399"/>
                </a:solidFill>
                <a:latin typeface="Century Gothic" pitchFamily="34" charset="0"/>
              </a:rPr>
              <a:t>~The Phoenicians</a:t>
            </a:r>
            <a:endParaRPr lang="en-US" sz="2600" dirty="0" smtClean="0">
              <a:solidFill>
                <a:srgbClr val="00B0F0"/>
              </a:solidFill>
              <a:latin typeface="Century Gothic" pitchFamily="34" charset="0"/>
            </a:endParaRPr>
          </a:p>
          <a:p>
            <a:endParaRPr lang="en-US" sz="2600" dirty="0" smtClean="0">
              <a:solidFill>
                <a:srgbClr val="00B0F0"/>
              </a:solidFill>
              <a:latin typeface="Century Gothic" pitchFamily="34" charset="0"/>
            </a:endParaRPr>
          </a:p>
          <a:p>
            <a:endParaRPr lang="en-US" sz="2600" dirty="0">
              <a:solidFill>
                <a:srgbClr val="00B0F0"/>
              </a:solidFill>
              <a:latin typeface="Century Gothic" pitchFamily="34" charset="0"/>
            </a:endParaRPr>
          </a:p>
        </p:txBody>
      </p:sp>
    </p:spTree>
  </p:cSld>
  <p:clrMapOvr>
    <a:masterClrMapping/>
  </p:clrMapOvr>
  <p:transition>
    <p:split dir="in"/>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156</TotalTime>
  <Words>615</Words>
  <Application>Microsoft Macintosh PowerPoint</Application>
  <PresentationFormat>On-screen Show (4:3)</PresentationFormat>
  <Paragraphs>65</Paragraphs>
  <Slides>10</Slides>
  <Notes>1</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Oriel</vt:lpstr>
      <vt:lpstr>Unit 1: The Rise of Civilization </vt:lpstr>
      <vt:lpstr>Slide 2</vt:lpstr>
      <vt:lpstr>Vocabulary</vt:lpstr>
      <vt:lpstr>VS.</vt:lpstr>
      <vt:lpstr>VS.</vt:lpstr>
      <vt:lpstr>Primary Sources</vt:lpstr>
      <vt:lpstr>Secondary Sources</vt:lpstr>
      <vt:lpstr>Slide 8</vt:lpstr>
      <vt:lpstr>Slide 9</vt:lpstr>
      <vt:lpstr>Slide 10</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 The Rise of civilization </dc:title>
  <dc:creator>9204900</dc:creator>
  <cp:lastModifiedBy>Jessica Taylor</cp:lastModifiedBy>
  <cp:revision>9</cp:revision>
  <dcterms:created xsi:type="dcterms:W3CDTF">2013-01-10T12:30:06Z</dcterms:created>
  <dcterms:modified xsi:type="dcterms:W3CDTF">2013-01-10T12:54:03Z</dcterms:modified>
</cp:coreProperties>
</file>