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57" r:id="rId4"/>
    <p:sldId id="259" r:id="rId5"/>
    <p:sldId id="261" r:id="rId6"/>
    <p:sldId id="262" r:id="rId7"/>
    <p:sldId id="263" r:id="rId8"/>
    <p:sldId id="264" r:id="rId9"/>
    <p:sldId id="265" r:id="rId10"/>
    <p:sldId id="266" r:id="rId11"/>
    <p:sldId id="267" r:id="rId12"/>
    <p:sldId id="268" r:id="rId13"/>
    <p:sldId id="270" r:id="rId14"/>
    <p:sldId id="271"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0F115A-C68B-448B-B451-14D423DE3DA4}"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31B25-A2FA-4B89-BC39-4FE22FBED7B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F115A-C68B-448B-B451-14D423DE3DA4}"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31B25-A2FA-4B89-BC39-4FE22FBED7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F115A-C68B-448B-B451-14D423DE3DA4}"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31B25-A2FA-4B89-BC39-4FE22FBED7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F115A-C68B-448B-B451-14D423DE3DA4}"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31B25-A2FA-4B89-BC39-4FE22FBED7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0F115A-C68B-448B-B451-14D423DE3DA4}"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631B25-A2FA-4B89-BC39-4FE22FBED7B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0F115A-C68B-448B-B451-14D423DE3DA4}"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631B25-A2FA-4B89-BC39-4FE22FBED7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0F115A-C68B-448B-B451-14D423DE3DA4}" type="datetimeFigureOut">
              <a:rPr lang="en-US" smtClean="0"/>
              <a:pPr/>
              <a:t>1/10/2013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631B25-A2FA-4B89-BC39-4FE22FBED7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0F115A-C68B-448B-B451-14D423DE3DA4}" type="datetimeFigureOut">
              <a:rPr lang="en-US" smtClean="0"/>
              <a:pPr/>
              <a:t>1/10/2013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631B25-A2FA-4B89-BC39-4FE22FBED7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0F115A-C68B-448B-B451-14D423DE3DA4}" type="datetimeFigureOut">
              <a:rPr lang="en-US" smtClean="0"/>
              <a:pPr/>
              <a:t>1/10/2013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631B25-A2FA-4B89-BC39-4FE22FBED7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0F115A-C68B-448B-B451-14D423DE3DA4}"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631B25-A2FA-4B89-BC39-4FE22FBED7B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0F115A-C68B-448B-B451-14D423DE3DA4}"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631B25-A2FA-4B89-BC39-4FE22FBED7B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0F115A-C68B-448B-B451-14D423DE3DA4}" type="datetimeFigureOut">
              <a:rPr lang="en-US" smtClean="0"/>
              <a:pPr/>
              <a:t>1/10/2013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631B25-A2FA-4B89-BC39-4FE22FBED7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7772400" cy="1470025"/>
          </a:xfrm>
        </p:spPr>
        <p:txBody>
          <a:bodyPr/>
          <a:lstStyle/>
          <a:p>
            <a:r>
              <a:rPr lang="en-US" dirty="0" smtClean="0"/>
              <a:t>Unit 1: The Rise To Civilization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What was cuneiform &amp; why was it important?</a:t>
            </a:r>
            <a:endParaRPr lang="en-US" sz="3600" dirty="0"/>
          </a:p>
        </p:txBody>
      </p:sp>
      <p:sp>
        <p:nvSpPr>
          <p:cNvPr id="3" name="Content Placeholder 2"/>
          <p:cNvSpPr>
            <a:spLocks noGrp="1"/>
          </p:cNvSpPr>
          <p:nvPr>
            <p:ph idx="1"/>
          </p:nvPr>
        </p:nvSpPr>
        <p:spPr/>
        <p:txBody>
          <a:bodyPr/>
          <a:lstStyle/>
          <a:p>
            <a:pPr>
              <a:buNone/>
            </a:pPr>
            <a:r>
              <a:rPr lang="en-US" dirty="0" smtClean="0"/>
              <a:t>Sumerians invented the </a:t>
            </a:r>
            <a:r>
              <a:rPr lang="en-US" i="1" dirty="0" smtClean="0"/>
              <a:t>first system of writing </a:t>
            </a:r>
            <a:r>
              <a:rPr lang="en-US" dirty="0" smtClean="0"/>
              <a:t>called cuneiform..</a:t>
            </a:r>
          </a:p>
          <a:p>
            <a:pPr>
              <a:buNone/>
            </a:pPr>
            <a:r>
              <a:rPr lang="en-US" sz="2800" dirty="0" smtClean="0"/>
              <a:t>-Cuneiform</a:t>
            </a:r>
            <a:r>
              <a:rPr lang="en-US" dirty="0" smtClean="0"/>
              <a:t> - writing using triangular (wedge-shaped) marks.  </a:t>
            </a:r>
          </a:p>
          <a:p>
            <a:pPr>
              <a:buNone/>
            </a:pP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normAutofit fontScale="92500" lnSpcReduction="20000"/>
          </a:bodyPr>
          <a:lstStyle/>
          <a:p>
            <a:r>
              <a:rPr lang="en-US" dirty="0" smtClean="0"/>
              <a:t>What was Hammurabi's code &amp; why was it significant?</a:t>
            </a:r>
            <a:endParaRPr lang="en-US" dirty="0"/>
          </a:p>
        </p:txBody>
      </p:sp>
      <p:sp>
        <p:nvSpPr>
          <p:cNvPr id="3" name="Content Placeholder 2"/>
          <p:cNvSpPr>
            <a:spLocks noGrp="1"/>
          </p:cNvSpPr>
          <p:nvPr>
            <p:ph sz="half" idx="2"/>
          </p:nvPr>
        </p:nvSpPr>
        <p:spPr/>
        <p:txBody>
          <a:bodyPr/>
          <a:lstStyle/>
          <a:p>
            <a:r>
              <a:rPr lang="en-US" dirty="0" smtClean="0"/>
              <a:t>It was the first time when laws were codified, and when someone would do something bad. They would get a worse punishment in return. </a:t>
            </a:r>
            <a:endParaRPr lang="en-US" dirty="0"/>
          </a:p>
        </p:txBody>
      </p:sp>
      <p:sp>
        <p:nvSpPr>
          <p:cNvPr id="5" name="Text Placeholder 4"/>
          <p:cNvSpPr>
            <a:spLocks noGrp="1"/>
          </p:cNvSpPr>
          <p:nvPr>
            <p:ph type="body" sz="quarter" idx="3"/>
          </p:nvPr>
        </p:nvSpPr>
        <p:spPr>
          <a:xfrm>
            <a:off x="4648200" y="1447800"/>
            <a:ext cx="4041775" cy="639762"/>
          </a:xfrm>
        </p:spPr>
        <p:txBody>
          <a:bodyPr/>
          <a:lstStyle/>
          <a:p>
            <a:r>
              <a:rPr lang="en-US" dirty="0" smtClean="0"/>
              <a:t>What was the caste system?</a:t>
            </a:r>
            <a:endParaRPr lang="en-US" dirty="0"/>
          </a:p>
        </p:txBody>
      </p:sp>
      <p:sp>
        <p:nvSpPr>
          <p:cNvPr id="6" name="Content Placeholder 5"/>
          <p:cNvSpPr>
            <a:spLocks noGrp="1"/>
          </p:cNvSpPr>
          <p:nvPr>
            <p:ph sz="quarter" idx="4"/>
          </p:nvPr>
        </p:nvSpPr>
        <p:spPr/>
        <p:txBody>
          <a:bodyPr/>
          <a:lstStyle/>
          <a:p>
            <a:r>
              <a:rPr lang="en-US" dirty="0" smtClean="0"/>
              <a:t>How people are divided into social classes.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52400" y="304800"/>
            <a:ext cx="4191000" cy="1066800"/>
          </a:xfrm>
        </p:spPr>
        <p:txBody>
          <a:bodyPr>
            <a:normAutofit fontScale="92500" lnSpcReduction="10000"/>
          </a:bodyPr>
          <a:lstStyle/>
          <a:p>
            <a:r>
              <a:rPr lang="en-US" dirty="0" smtClean="0"/>
              <a:t>Describe the major differences between the two cities of Athens and Sparta….</a:t>
            </a:r>
            <a:endParaRPr lang="en-US" dirty="0"/>
          </a:p>
        </p:txBody>
      </p:sp>
      <p:sp>
        <p:nvSpPr>
          <p:cNvPr id="6" name="Content Placeholder 5"/>
          <p:cNvSpPr>
            <a:spLocks noGrp="1"/>
          </p:cNvSpPr>
          <p:nvPr>
            <p:ph sz="half" idx="2"/>
          </p:nvPr>
        </p:nvSpPr>
        <p:spPr>
          <a:xfrm>
            <a:off x="228600" y="1524000"/>
            <a:ext cx="4040188" cy="3951288"/>
          </a:xfrm>
        </p:spPr>
        <p:txBody>
          <a:bodyPr/>
          <a:lstStyle/>
          <a:p>
            <a:r>
              <a:rPr lang="en-US" dirty="0" smtClean="0"/>
              <a:t>Athens-</a:t>
            </a:r>
          </a:p>
          <a:p>
            <a:r>
              <a:rPr lang="en-US" dirty="0" smtClean="0"/>
              <a:t>Birth place of Democracy </a:t>
            </a:r>
            <a:endParaRPr lang="en-US" dirty="0"/>
          </a:p>
        </p:txBody>
      </p:sp>
      <p:sp>
        <p:nvSpPr>
          <p:cNvPr id="8" name="Content Placeholder 7"/>
          <p:cNvSpPr>
            <a:spLocks noGrp="1"/>
          </p:cNvSpPr>
          <p:nvPr>
            <p:ph sz="quarter" idx="4"/>
          </p:nvPr>
        </p:nvSpPr>
        <p:spPr>
          <a:xfrm>
            <a:off x="3810000" y="1524000"/>
            <a:ext cx="4041775" cy="3951288"/>
          </a:xfrm>
        </p:spPr>
        <p:txBody>
          <a:bodyPr/>
          <a:lstStyle/>
          <a:p>
            <a:r>
              <a:rPr lang="en-US" dirty="0" smtClean="0"/>
              <a:t>Sparta- </a:t>
            </a:r>
          </a:p>
          <a:p>
            <a:r>
              <a:rPr lang="en-US" dirty="0" smtClean="0"/>
              <a:t>Military ideal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created the first alphabet?</a:t>
            </a:r>
            <a:endParaRPr lang="en-US" dirty="0"/>
          </a:p>
        </p:txBody>
      </p:sp>
      <p:sp>
        <p:nvSpPr>
          <p:cNvPr id="3" name="Content Placeholder 2"/>
          <p:cNvSpPr>
            <a:spLocks noGrp="1"/>
          </p:cNvSpPr>
          <p:nvPr>
            <p:ph idx="1"/>
          </p:nvPr>
        </p:nvSpPr>
        <p:spPr/>
        <p:txBody>
          <a:bodyPr/>
          <a:lstStyle/>
          <a:p>
            <a:r>
              <a:rPr lang="en-US" dirty="0" smtClean="0"/>
              <a:t>Phoenicians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was the most </a:t>
            </a:r>
            <a:r>
              <a:rPr lang="en-US" dirty="0" err="1" smtClean="0"/>
              <a:t>signigicant</a:t>
            </a:r>
            <a:r>
              <a:rPr lang="en-US" dirty="0" smtClean="0"/>
              <a:t> technological advanced of Ancient India?</a:t>
            </a:r>
            <a:endParaRPr lang="en-US" dirty="0"/>
          </a:p>
        </p:txBody>
      </p:sp>
      <p:sp>
        <p:nvSpPr>
          <p:cNvPr id="3" name="Content Placeholder 2"/>
          <p:cNvSpPr>
            <a:spLocks noGrp="1"/>
          </p:cNvSpPr>
          <p:nvPr>
            <p:ph idx="1"/>
          </p:nvPr>
        </p:nvSpPr>
        <p:spPr/>
        <p:txBody>
          <a:bodyPr/>
          <a:lstStyle/>
          <a:p>
            <a:r>
              <a:rPr lang="en-US" dirty="0" smtClean="0"/>
              <a:t>It was plumbing, bathrooms, toilets, etc…</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was the caste system</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5486400" cy="3293209"/>
          </a:xfrm>
          <a:prstGeom prst="rect">
            <a:avLst/>
          </a:prstGeom>
          <a:noFill/>
        </p:spPr>
        <p:txBody>
          <a:bodyPr wrap="square" rtlCol="0">
            <a:spAutoFit/>
          </a:bodyPr>
          <a:lstStyle/>
          <a:p>
            <a:pPr marL="514350" indent="-514350">
              <a:buFont typeface="Wingdings" pitchFamily="2" charset="2"/>
              <a:buChar char="v"/>
            </a:pPr>
            <a:r>
              <a:rPr lang="en-US" sz="2400" dirty="0" smtClean="0"/>
              <a:t>Historians- A person who studies how people lived in the </a:t>
            </a:r>
            <a:r>
              <a:rPr lang="en-US" sz="2400" dirty="0" smtClean="0"/>
              <a:t>past</a:t>
            </a:r>
            <a:endParaRPr lang="en-US" sz="2400" dirty="0" smtClean="0"/>
          </a:p>
          <a:p>
            <a:endParaRPr lang="en-US" sz="2800" dirty="0"/>
          </a:p>
          <a:p>
            <a:pPr>
              <a:buFont typeface="Wingdings" pitchFamily="2" charset="2"/>
              <a:buChar char="v"/>
            </a:pPr>
            <a:r>
              <a:rPr lang="en-US" sz="2800" dirty="0" smtClean="0"/>
              <a:t> </a:t>
            </a:r>
            <a:r>
              <a:rPr lang="en-US" sz="2400" dirty="0" smtClean="0"/>
              <a:t>Prehistory- </a:t>
            </a:r>
            <a:r>
              <a:rPr lang="en-US" sz="2400" dirty="0" smtClean="0"/>
              <a:t>The period of time before writing was invented.</a:t>
            </a:r>
          </a:p>
          <a:p>
            <a:endParaRPr lang="en-US" sz="2800" dirty="0"/>
          </a:p>
          <a:p>
            <a:pPr>
              <a:buFont typeface="Wingdings" pitchFamily="2" charset="2"/>
              <a:buChar char="v"/>
            </a:pPr>
            <a:r>
              <a:rPr lang="en-US" sz="2800" dirty="0" smtClean="0"/>
              <a:t> </a:t>
            </a:r>
            <a:r>
              <a:rPr lang="en-US" sz="2400" dirty="0" smtClean="0"/>
              <a:t>Nomad- </a:t>
            </a:r>
            <a:r>
              <a:rPr lang="en-US" sz="2400" dirty="0" smtClean="0"/>
              <a:t>A person who moves from place to place in search of food.</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the difference between Written history &amp; Oral history?</a:t>
            </a:r>
            <a:endParaRPr lang="en-US" dirty="0"/>
          </a:p>
        </p:txBody>
      </p:sp>
      <p:sp>
        <p:nvSpPr>
          <p:cNvPr id="3" name="Content Placeholder 2"/>
          <p:cNvSpPr>
            <a:spLocks noGrp="1"/>
          </p:cNvSpPr>
          <p:nvPr>
            <p:ph idx="1"/>
          </p:nvPr>
        </p:nvSpPr>
        <p:spPr/>
        <p:txBody>
          <a:bodyPr/>
          <a:lstStyle/>
          <a:p>
            <a:r>
              <a:rPr lang="en-US" b="1" dirty="0" smtClean="0"/>
              <a:t>Written History </a:t>
            </a:r>
            <a:r>
              <a:rPr lang="en-US" dirty="0"/>
              <a:t>-</a:t>
            </a:r>
            <a:r>
              <a:rPr lang="en-US" dirty="0" smtClean="0"/>
              <a:t> History that has been written down and preserved throughout time.  </a:t>
            </a:r>
          </a:p>
          <a:p>
            <a:r>
              <a:rPr lang="en-US" b="1" dirty="0" smtClean="0"/>
              <a:t>Oral History </a:t>
            </a:r>
            <a:r>
              <a:rPr lang="en-US" dirty="0"/>
              <a:t>-</a:t>
            </a:r>
            <a:r>
              <a:rPr lang="en-US" dirty="0" smtClean="0"/>
              <a:t> history which has been passed on by word of mouth such as through stories or songs.</a:t>
            </a:r>
          </a:p>
          <a:p>
            <a:r>
              <a:rPr lang="en-US" dirty="0" smtClean="0"/>
              <a:t>Everything that has happened in the past. *including yesterday*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What is the difference between a primary &amp; secondary source?</a:t>
            </a:r>
            <a:endParaRPr lang="en-US" sz="2800" dirty="0"/>
          </a:p>
        </p:txBody>
      </p:sp>
      <p:sp>
        <p:nvSpPr>
          <p:cNvPr id="3" name="Content Placeholder 2"/>
          <p:cNvSpPr>
            <a:spLocks noGrp="1"/>
          </p:cNvSpPr>
          <p:nvPr>
            <p:ph idx="1"/>
          </p:nvPr>
        </p:nvSpPr>
        <p:spPr/>
        <p:txBody>
          <a:bodyPr/>
          <a:lstStyle/>
          <a:p>
            <a:r>
              <a:rPr lang="en-US" sz="2800" b="1" u="sng" dirty="0" smtClean="0">
                <a:latin typeface="Arial Black" pitchFamily="34" charset="0"/>
              </a:rPr>
              <a:t>Primary</a:t>
            </a:r>
            <a:r>
              <a:rPr lang="en-US" sz="2800" u="sng" dirty="0" smtClean="0">
                <a:latin typeface="Arial Black" pitchFamily="34" charset="0"/>
              </a:rPr>
              <a:t> Sources</a:t>
            </a:r>
          </a:p>
          <a:p>
            <a:pPr lvl="1">
              <a:buFont typeface="Arial" pitchFamily="34" charset="0"/>
              <a:buChar char="•"/>
              <a:defRPr/>
            </a:pPr>
            <a:r>
              <a:rPr lang="en-US" dirty="0">
                <a:latin typeface="Arial Narrow" pitchFamily="34" charset="0"/>
              </a:rPr>
              <a:t> first hand or eyewitness accounts of an event</a:t>
            </a:r>
          </a:p>
          <a:p>
            <a:pPr lvl="1">
              <a:buFont typeface="Arial" pitchFamily="34" charset="0"/>
              <a:buChar char="•"/>
              <a:defRPr/>
            </a:pPr>
            <a:r>
              <a:rPr lang="en-US" dirty="0">
                <a:latin typeface="Arial Narrow" pitchFamily="34" charset="0"/>
              </a:rPr>
              <a:t>experienced the event</a:t>
            </a:r>
          </a:p>
          <a:p>
            <a:pPr lvl="1">
              <a:buFont typeface="Arial" pitchFamily="34" charset="0"/>
              <a:buChar char="•"/>
              <a:defRPr/>
            </a:pPr>
            <a:r>
              <a:rPr lang="en-US" dirty="0">
                <a:latin typeface="Arial Narrow" pitchFamily="34" charset="0"/>
              </a:rPr>
              <a:t>subject to different interpreta</a:t>
            </a:r>
            <a:r>
              <a:rPr lang="en-US" dirty="0"/>
              <a:t>tions </a:t>
            </a:r>
          </a:p>
          <a:p>
            <a:r>
              <a:rPr lang="en-US" sz="2800" b="1" u="sng" dirty="0" smtClean="0"/>
              <a:t>Secondary Sources</a:t>
            </a:r>
          </a:p>
          <a:p>
            <a:pPr lvl="1">
              <a:buFont typeface="Arial" pitchFamily="34" charset="0"/>
              <a:buChar char="•"/>
              <a:defRPr/>
            </a:pPr>
            <a:r>
              <a:rPr lang="en-US" dirty="0"/>
              <a:t> second-hand records of what happened </a:t>
            </a:r>
          </a:p>
          <a:p>
            <a:pPr lvl="1">
              <a:buFont typeface="Arial" pitchFamily="34" charset="0"/>
              <a:buChar char="•"/>
              <a:defRPr/>
            </a:pPr>
            <a:r>
              <a:rPr lang="en-US" dirty="0"/>
              <a:t>did not experience the event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was the Neolithic revolution a turning point in world history?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Neolithic Revolution was a turning point in history because it revolutionized agriculture! Farming lead to homes, which then lead to social classes, specialized jobs, and larger populations which started villages. There were now farmers, and people started to domesticate animals. </a:t>
            </a:r>
          </a:p>
          <a:p>
            <a:r>
              <a:rPr lang="en-US" dirty="0" smtClean="0"/>
              <a:t/>
            </a:r>
            <a:br>
              <a:rPr lang="en-US" dirty="0" smtClean="0"/>
            </a:br>
            <a:r>
              <a:rPr lang="en-US" dirty="0" smtClean="0"/>
              <a:t>People started to use farming to survive. Because they used farming they could remain on a single area for a longer amount of time. This was a huge turning point because before people where roaming around searching for food but because they could remain stationary for a longer amount of time, they could create villages, cities and city-states and create civilizations and writing.</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152400" y="228600"/>
            <a:ext cx="4040188" cy="639762"/>
          </a:xfrm>
        </p:spPr>
        <p:txBody>
          <a:bodyPr/>
          <a:lstStyle/>
          <a:p>
            <a:endParaRPr lang="en-US" dirty="0"/>
          </a:p>
        </p:txBody>
      </p:sp>
      <p:sp>
        <p:nvSpPr>
          <p:cNvPr id="3" name="Content Placeholder 2"/>
          <p:cNvSpPr>
            <a:spLocks noGrp="1"/>
          </p:cNvSpPr>
          <p:nvPr>
            <p:ph sz="half" idx="2"/>
          </p:nvPr>
        </p:nvSpPr>
        <p:spPr/>
        <p:txBody>
          <a:bodyPr>
            <a:normAutofit/>
          </a:bodyPr>
          <a:lstStyle/>
          <a:p>
            <a:r>
              <a:rPr lang="en-US" sz="2800" dirty="0" smtClean="0"/>
              <a:t>The period of time before writing was invented.</a:t>
            </a:r>
          </a:p>
          <a:p>
            <a:endParaRPr lang="en-US" sz="2800"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the 7 characteristics  of civilization?</a:t>
            </a:r>
            <a:endParaRPr lang="en-US" dirty="0"/>
          </a:p>
        </p:txBody>
      </p:sp>
      <p:sp>
        <p:nvSpPr>
          <p:cNvPr id="3" name="Content Placeholder 2"/>
          <p:cNvSpPr>
            <a:spLocks noGrp="1"/>
          </p:cNvSpPr>
          <p:nvPr>
            <p:ph idx="1"/>
          </p:nvPr>
        </p:nvSpPr>
        <p:spPr/>
        <p:txBody>
          <a:bodyPr/>
          <a:lstStyle/>
          <a:p>
            <a:r>
              <a:rPr lang="en-US" sz="2800" b="1" dirty="0" smtClean="0"/>
              <a:t>Stable Food Supply</a:t>
            </a:r>
            <a:endParaRPr lang="en-US" sz="2800" dirty="0" smtClean="0"/>
          </a:p>
          <a:p>
            <a:r>
              <a:rPr lang="en-US" sz="2400" dirty="0" smtClean="0"/>
              <a:t>Civilizations need a stable food supply.  A complex society can only survive if there is enough food for everyone.</a:t>
            </a:r>
          </a:p>
          <a:p>
            <a:r>
              <a:rPr lang="en-US" sz="2800" b="1" dirty="0" smtClean="0"/>
              <a:t> Social Structure</a:t>
            </a:r>
            <a:endParaRPr lang="en-US" sz="2800" dirty="0" smtClean="0"/>
          </a:p>
          <a:p>
            <a:r>
              <a:rPr lang="en-US" sz="2800" dirty="0" smtClean="0"/>
              <a:t>Civilizations rank people by their job, &amp; income.</a:t>
            </a:r>
          </a:p>
          <a:p>
            <a:r>
              <a:rPr lang="en-US" sz="2800" b="1" dirty="0" smtClean="0"/>
              <a:t> Government </a:t>
            </a:r>
            <a:endParaRPr lang="en-US" sz="2800" dirty="0" smtClean="0"/>
          </a:p>
          <a:p>
            <a:r>
              <a:rPr lang="en-US" sz="2800" dirty="0" smtClean="0"/>
              <a:t>Civilizations have rulers, such as a King or President and usually other “branches,” such as parliament or congress…</a:t>
            </a:r>
          </a:p>
          <a:p>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Continued…</a:t>
            </a:r>
            <a:endParaRPr lang="en-US" dirty="0"/>
          </a:p>
        </p:txBody>
      </p:sp>
      <p:sp>
        <p:nvSpPr>
          <p:cNvPr id="3" name="Content Placeholder 2"/>
          <p:cNvSpPr>
            <a:spLocks noGrp="1"/>
          </p:cNvSpPr>
          <p:nvPr>
            <p:ph idx="1"/>
          </p:nvPr>
        </p:nvSpPr>
        <p:spPr>
          <a:xfrm>
            <a:off x="0" y="838200"/>
            <a:ext cx="8686800" cy="5486400"/>
          </a:xfrm>
        </p:spPr>
        <p:txBody>
          <a:bodyPr/>
          <a:lstStyle/>
          <a:p>
            <a:r>
              <a:rPr lang="en-US" sz="2800" b="1" dirty="0" smtClean="0"/>
              <a:t>4 Religion</a:t>
            </a:r>
            <a:endParaRPr lang="en-US" sz="2800" dirty="0" smtClean="0"/>
          </a:p>
          <a:p>
            <a:r>
              <a:rPr lang="en-US" sz="2400" dirty="0" smtClean="0"/>
              <a:t>Civilizations have a system of religious beliefs that usually include rituals and worships of the gods.</a:t>
            </a:r>
          </a:p>
          <a:p>
            <a:r>
              <a:rPr lang="en-US" sz="2800" b="1" dirty="0" smtClean="0"/>
              <a:t>5 Highly Developed Culture</a:t>
            </a:r>
          </a:p>
          <a:p>
            <a:r>
              <a:rPr lang="en-US" sz="2400" dirty="0" smtClean="0"/>
              <a:t>Civilizations develop art, music, and literature to express the talents, beliefs, and values of their people.</a:t>
            </a:r>
          </a:p>
          <a:p>
            <a:r>
              <a:rPr lang="en-US" sz="2800" b="1" dirty="0" smtClean="0"/>
              <a:t>6 Technology</a:t>
            </a:r>
          </a:p>
          <a:p>
            <a:r>
              <a:rPr lang="en-US" sz="2400" dirty="0" smtClean="0"/>
              <a:t>Civilizations make advances in technology that benefit the people such as bridges, schools,  &amp; sewers.</a:t>
            </a:r>
          </a:p>
          <a:p>
            <a:r>
              <a:rPr lang="en-US" sz="2400" b="1" dirty="0" smtClean="0"/>
              <a:t>7 Written language</a:t>
            </a:r>
          </a:p>
          <a:p>
            <a:r>
              <a:rPr lang="en-US" sz="2400" dirty="0" smtClean="0"/>
              <a:t>Civilizations develop a system of writing to record important information</a:t>
            </a:r>
          </a:p>
          <a:p>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What were the four river valley civilizations?</a:t>
            </a:r>
            <a:endParaRPr lang="en-US" sz="3600" dirty="0"/>
          </a:p>
        </p:txBody>
      </p:sp>
      <p:sp>
        <p:nvSpPr>
          <p:cNvPr id="3" name="Content Placeholder 2"/>
          <p:cNvSpPr>
            <a:spLocks noGrp="1"/>
          </p:cNvSpPr>
          <p:nvPr>
            <p:ph idx="1"/>
          </p:nvPr>
        </p:nvSpPr>
        <p:spPr/>
        <p:txBody>
          <a:bodyPr/>
          <a:lstStyle/>
          <a:p>
            <a:r>
              <a:rPr lang="en-US" dirty="0" smtClean="0"/>
              <a:t>1. Nile river </a:t>
            </a:r>
          </a:p>
          <a:p>
            <a:r>
              <a:rPr lang="en-US" dirty="0" smtClean="0"/>
              <a:t>2. </a:t>
            </a:r>
            <a:r>
              <a:rPr lang="en-US" sz="2800" dirty="0" smtClean="0"/>
              <a:t>Tigris and Euphrates River</a:t>
            </a:r>
          </a:p>
          <a:p>
            <a:r>
              <a:rPr lang="en-US" dirty="0" smtClean="0"/>
              <a:t>3. Indus River</a:t>
            </a:r>
          </a:p>
          <a:p>
            <a:r>
              <a:rPr lang="en-US" dirty="0" smtClean="0"/>
              <a:t>4. Yellow River</a:t>
            </a:r>
          </a:p>
          <a:p>
            <a:endParaRPr lang="en-US"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521</Words>
  <Application>Microsoft Office PowerPoint</Application>
  <PresentationFormat>On-screen Show (4:3)</PresentationFormat>
  <Paragraphs>60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Unit 1: The Rise To Civilization</vt:lpstr>
      <vt:lpstr>Slide 2</vt:lpstr>
      <vt:lpstr>What is the difference between Written history &amp; Oral history?</vt:lpstr>
      <vt:lpstr>What is the difference between a primary &amp; secondary source?</vt:lpstr>
      <vt:lpstr>Why was the Neolithic revolution a turning point in world history?</vt:lpstr>
      <vt:lpstr>Slide 6</vt:lpstr>
      <vt:lpstr>What are the 7 characteristics  of civilization?</vt:lpstr>
      <vt:lpstr>Continued…</vt:lpstr>
      <vt:lpstr>What were the four river valley civilizations?</vt:lpstr>
      <vt:lpstr>What was cuneiform &amp; why was it important?</vt:lpstr>
      <vt:lpstr>Slide 11</vt:lpstr>
      <vt:lpstr>Slide 12</vt:lpstr>
      <vt:lpstr>Who created the first alphabet?</vt:lpstr>
      <vt:lpstr>What was the most signigicant technological advanced of Ancient India?</vt:lpstr>
      <vt:lpstr>What was the caste system</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The Rise To Civilization</dc:title>
  <dc:creator>9391401</dc:creator>
  <cp:lastModifiedBy>9391401</cp:lastModifiedBy>
  <cp:revision>8</cp:revision>
  <dcterms:created xsi:type="dcterms:W3CDTF">2013-01-09T18:12:28Z</dcterms:created>
  <dcterms:modified xsi:type="dcterms:W3CDTF">2013-01-10T16:16:35Z</dcterms:modified>
</cp:coreProperties>
</file>