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  <p:sldMasterId id="2147483672" r:id="rId2"/>
  </p:sldMasterIdLst>
  <p:notesMasterIdLst>
    <p:notesMasterId r:id="rId24"/>
  </p:notesMasterIdLst>
  <p:sldIdLst>
    <p:sldId id="278" r:id="rId3"/>
    <p:sldId id="258" r:id="rId4"/>
    <p:sldId id="270" r:id="rId5"/>
    <p:sldId id="259" r:id="rId6"/>
    <p:sldId id="271" r:id="rId7"/>
    <p:sldId id="272" r:id="rId8"/>
    <p:sldId id="275" r:id="rId9"/>
    <p:sldId id="261" r:id="rId10"/>
    <p:sldId id="273" r:id="rId11"/>
    <p:sldId id="260" r:id="rId12"/>
    <p:sldId id="268" r:id="rId13"/>
    <p:sldId id="269" r:id="rId14"/>
    <p:sldId id="277" r:id="rId15"/>
    <p:sldId id="262" r:id="rId16"/>
    <p:sldId id="263" r:id="rId17"/>
    <p:sldId id="276" r:id="rId18"/>
    <p:sldId id="264" r:id="rId19"/>
    <p:sldId id="265" r:id="rId20"/>
    <p:sldId id="266" r:id="rId21"/>
    <p:sldId id="267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94FA3-1435-9D40-A785-F627C078C0AE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CC943-8FC8-D74E-8036-6E5EC7A3C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47E508-8ADF-A042-A19E-588E55E88733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4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C9FB9C-B164-EC4E-8D25-176712B410B7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8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WILSON AT VERSAILLES, 1919. </a:t>
            </a:r>
            <a:br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</a:br>
            <a:r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Prime Minister David Lloyd George, Prime Minister Vittorio Emanuele Orlando, Premier Georges Clemenceau and President Woodrow Wilson at the Versailles Palace during the Treaty Negotiations in 1919.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Bef>
                <a:spcPct val="15000"/>
              </a:spcBef>
              <a:defRPr/>
            </a:pPr>
            <a:endParaRPr lang="en-US" sz="3800" dirty="0" smtClean="0">
              <a:ea typeface="+mn-ea"/>
              <a:cs typeface="+mn-cs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DD132A-D536-B740-9D16-3EB2FBE0155A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14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spcBef>
                <a:spcPct val="15000"/>
              </a:spcBef>
              <a:defRPr/>
            </a:pPr>
            <a:endParaRPr lang="en-US" sz="3800" dirty="0" smtClean="0">
              <a:ea typeface="+mn-ea"/>
              <a:cs typeface="+mn-cs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1DCADE-237E-5F46-890A-DD339BE38550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15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9C797F-8E83-4446-8016-6F9DFE921F41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16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latin typeface="Arial" pitchFamily="-106" charset="0"/>
                <a:ea typeface="ＭＳ Ｐゴシック" pitchFamily="-106" charset="-128"/>
                <a:cs typeface="ＭＳ Ｐゴシック" pitchFamily="-106" charset="-128"/>
              </a:rPr>
              <a:t>"Down with the Brutal Peace": Mass Demonstration in Berlin's Lustgarten against the Versailles Treaty (1919) </a:t>
            </a:r>
          </a:p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BB00B4-C6B6-AC49-9DA6-9D0DEEC45171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18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207B1-E3A0-A64E-8517-86C2FA46E6F8}" type="slidenum">
              <a:rPr lang="en-US">
                <a:latin typeface="Arial" pitchFamily="-106" charset="0"/>
                <a:ea typeface="Arial" pitchFamily="-106" charset="0"/>
                <a:cs typeface="Arial" pitchFamily="-106" charset="0"/>
              </a:rPr>
              <a:pPr/>
              <a:t>19</a:t>
            </a:fld>
            <a:endParaRPr lang="en-US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08689483-3E99-8042-B164-47C0D0085EED}" type="datetimeFigureOut">
              <a:rPr lang="en-US" smtClean="0"/>
              <a:pPr/>
              <a:t>12/2/16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1CEBDE68-A539-4F41-A092-699BF5B6EC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gif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TURN IN YOUR PROPAGANDA POSTER</a:t>
            </a:r>
          </a:p>
          <a:p>
            <a:r>
              <a:rPr lang="en-US" dirty="0" smtClean="0"/>
              <a:t>Warm up as a class </a:t>
            </a:r>
          </a:p>
          <a:p>
            <a:r>
              <a:rPr lang="en-US" dirty="0" smtClean="0"/>
              <a:t>Update TOC</a:t>
            </a:r>
          </a:p>
          <a:p>
            <a:r>
              <a:rPr lang="en-US" dirty="0" smtClean="0"/>
              <a:t>Discussion about WWI </a:t>
            </a:r>
          </a:p>
          <a:p>
            <a:r>
              <a:rPr lang="en-US" dirty="0" smtClean="0"/>
              <a:t>RIGHT- Notes</a:t>
            </a:r>
          </a:p>
          <a:p>
            <a:r>
              <a:rPr lang="en-US" dirty="0" smtClean="0"/>
              <a:t>LEFT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TURN IN NOTEBOOK AT THE END OF CLASS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Creating the Treaty of Versailles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1435608" y="1447799"/>
            <a:ext cx="7170510" cy="181294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1. Read YOUR position on the terms of the peace treaty (France, Britain, USA)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88008" y="3413148"/>
            <a:ext cx="7018110" cy="28429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Recreating the Treaty of Versailles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5608" y="1447799"/>
            <a:ext cx="6772429" cy="249543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How can you make the most people happy? Why compromises should you make? Using this conversation and the score card, create a group Treaty.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88008" y="3943232"/>
            <a:ext cx="6772429" cy="249543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EXAMPLE: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Stipulation - #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 of airplanes in </a:t>
            </a: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Germany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how to Negotiate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35608" y="1417638"/>
            <a:ext cx="6772429" cy="474366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EXAMPLE: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Stipulation - #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 of airplanes in </a:t>
            </a: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Germany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6" charset="0"/>
              <a:ea typeface="Calibri" pitchFamily="-106" charset="0"/>
              <a:cs typeface="Calibri" pitchFamily="-106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dirty="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USA-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France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-106" charset="0"/>
                <a:ea typeface="Calibri" pitchFamily="-106" charset="0"/>
                <a:cs typeface="Calibri" pitchFamily="-106" charset="0"/>
              </a:rPr>
              <a:t> –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3200" smtClean="0">
                <a:latin typeface="Calibri" pitchFamily="-106" charset="0"/>
                <a:ea typeface="Calibri" pitchFamily="-106" charset="0"/>
                <a:cs typeface="Calibri" pitchFamily="-106" charset="0"/>
              </a:rPr>
              <a:t>Great Britain - </a:t>
            </a:r>
            <a:endParaRPr kumimoji="0" lang="en-US" sz="3200" b="0" i="0" u="none" strike="noStrike" kern="1200" cap="none" spc="0" normalizeH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Compromise/negotiate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settle a dispute by mutual concession.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"in the end we compromised and deferred the issue” </a:t>
            </a:r>
          </a:p>
          <a:p>
            <a:pPr>
              <a:buNone/>
            </a:pPr>
            <a:r>
              <a:rPr lang="en-US" i="1" dirty="0" smtClean="0"/>
              <a:t>synonyms:	meet each other halfway, come to an understanding, make a deal, make concessions, find a happy medium, strike a balance; give and take 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 l="18155" t="23958" r="12738" b="31250"/>
          <a:stretch>
            <a:fillRect/>
          </a:stretch>
        </p:blipFill>
        <p:spPr bwMode="auto">
          <a:xfrm>
            <a:off x="0" y="3525838"/>
            <a:ext cx="9144000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ular Callout 6"/>
          <p:cNvSpPr>
            <a:spLocks noChangeArrowheads="1"/>
          </p:cNvSpPr>
          <p:nvPr/>
        </p:nvSpPr>
        <p:spPr bwMode="auto">
          <a:xfrm>
            <a:off x="152400" y="76200"/>
            <a:ext cx="8839200" cy="457200"/>
          </a:xfrm>
          <a:prstGeom prst="wedgeRectCallout">
            <a:avLst>
              <a:gd name="adj1" fmla="val -14514"/>
              <a:gd name="adj2" fmla="val 5116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The major provisions of the Versailles Treaty included: </a:t>
            </a:r>
          </a:p>
        </p:txBody>
      </p:sp>
      <p:sp>
        <p:nvSpPr>
          <p:cNvPr id="8" name="Rectangular Callout 7"/>
          <p:cNvSpPr>
            <a:spLocks noChangeArrowheads="1"/>
          </p:cNvSpPr>
          <p:nvPr/>
        </p:nvSpPr>
        <p:spPr bwMode="auto">
          <a:xfrm>
            <a:off x="76200" y="609600"/>
            <a:ext cx="4953000" cy="1600200"/>
          </a:xfrm>
          <a:prstGeom prst="wedgeRectCallout">
            <a:avLst>
              <a:gd name="adj1" fmla="val -35412"/>
              <a:gd name="adj2" fmla="val 168753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3100" dirty="0">
                <a:latin typeface="Calibri" pitchFamily="34" charset="0"/>
                <a:ea typeface="+mn-ea"/>
                <a:cs typeface="Arial" charset="0"/>
              </a:rPr>
              <a:t>A League of Nations </a:t>
            </a:r>
            <a:br>
              <a:rPr lang="en-US" sz="3100" dirty="0">
                <a:latin typeface="Calibri" pitchFamily="34" charset="0"/>
                <a:ea typeface="+mn-ea"/>
                <a:cs typeface="Arial" charset="0"/>
              </a:rPr>
            </a:br>
            <a:r>
              <a:rPr lang="en-US" sz="3100" dirty="0">
                <a:latin typeface="Calibri" pitchFamily="34" charset="0"/>
                <a:ea typeface="+mn-ea"/>
                <a:cs typeface="Arial" charset="0"/>
              </a:rPr>
              <a:t>that would serve as an international organization </a:t>
            </a:r>
            <a:br>
              <a:rPr lang="en-US" sz="3100" dirty="0">
                <a:latin typeface="Calibri" pitchFamily="34" charset="0"/>
                <a:ea typeface="+mn-ea"/>
                <a:cs typeface="Arial" charset="0"/>
              </a:rPr>
            </a:br>
            <a:r>
              <a:rPr lang="en-US" sz="3100" dirty="0">
                <a:latin typeface="Calibri" pitchFamily="34" charset="0"/>
                <a:ea typeface="+mn-ea"/>
                <a:cs typeface="Arial" charset="0"/>
              </a:rPr>
              <a:t>to keep peace among nations </a:t>
            </a:r>
          </a:p>
        </p:txBody>
      </p:sp>
      <p:sp>
        <p:nvSpPr>
          <p:cNvPr id="9" name="Rectangular Callout 8"/>
          <p:cNvSpPr>
            <a:spLocks noChangeArrowheads="1"/>
          </p:cNvSpPr>
          <p:nvPr/>
        </p:nvSpPr>
        <p:spPr bwMode="auto">
          <a:xfrm>
            <a:off x="76200" y="2286000"/>
            <a:ext cx="4953000" cy="1143000"/>
          </a:xfrm>
          <a:prstGeom prst="wedgeRectCallout">
            <a:avLst>
              <a:gd name="adj1" fmla="val -15652"/>
              <a:gd name="adj2" fmla="val 46958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3100">
                <a:latin typeface="Calibri" pitchFamily="-102" charset="0"/>
                <a:ea typeface="Arial" pitchFamily="-102" charset="0"/>
                <a:cs typeface="Arial" pitchFamily="-102" charset="0"/>
              </a:rPr>
              <a:t>The League also included a Court of International Justice to settle disagreements</a:t>
            </a:r>
          </a:p>
        </p:txBody>
      </p:sp>
      <p:sp>
        <p:nvSpPr>
          <p:cNvPr id="10" name="Rectangular Callout 9"/>
          <p:cNvSpPr>
            <a:spLocks noChangeArrowheads="1"/>
          </p:cNvSpPr>
          <p:nvPr/>
        </p:nvSpPr>
        <p:spPr bwMode="auto">
          <a:xfrm>
            <a:off x="5105400" y="838200"/>
            <a:ext cx="3962400" cy="2362200"/>
          </a:xfrm>
          <a:prstGeom prst="wedgeRectCallout">
            <a:avLst>
              <a:gd name="adj1" fmla="val 15134"/>
              <a:gd name="adj2" fmla="val 5040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3100" dirty="0">
                <a:latin typeface="Calibri" pitchFamily="34" charset="0"/>
                <a:ea typeface="+mn-ea"/>
                <a:cs typeface="Calibri" pitchFamily="34" charset="0"/>
              </a:rPr>
              <a:t>The League covenant included an agreement that all member nations would work together to stop future acts of aggression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 l="18155" t="23958" r="12738" b="31250"/>
          <a:stretch>
            <a:fillRect/>
          </a:stretch>
        </p:blipFill>
        <p:spPr bwMode="auto">
          <a:xfrm>
            <a:off x="0" y="3525838"/>
            <a:ext cx="9144000" cy="333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ular Callout 6"/>
          <p:cNvSpPr>
            <a:spLocks noChangeArrowheads="1"/>
          </p:cNvSpPr>
          <p:nvPr/>
        </p:nvSpPr>
        <p:spPr bwMode="auto">
          <a:xfrm>
            <a:off x="228600" y="76200"/>
            <a:ext cx="8839200" cy="457200"/>
          </a:xfrm>
          <a:prstGeom prst="wedgeRectCallout">
            <a:avLst>
              <a:gd name="adj1" fmla="val -38505"/>
              <a:gd name="adj2" fmla="val 50707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 dirty="0"/>
              <a:t>The terms of the treaty severely punished Germany </a:t>
            </a:r>
          </a:p>
        </p:txBody>
      </p:sp>
      <p:sp>
        <p:nvSpPr>
          <p:cNvPr id="26628" name="Rectangular Callout 7"/>
          <p:cNvSpPr>
            <a:spLocks noChangeArrowheads="1"/>
          </p:cNvSpPr>
          <p:nvPr/>
        </p:nvSpPr>
        <p:spPr bwMode="auto">
          <a:xfrm>
            <a:off x="76200" y="609600"/>
            <a:ext cx="3124200" cy="1524000"/>
          </a:xfrm>
          <a:prstGeom prst="wedgeRectCallout">
            <a:avLst>
              <a:gd name="adj1" fmla="val 49329"/>
              <a:gd name="adj2" fmla="val 177574"/>
            </a:avLst>
          </a:prstGeom>
          <a:solidFill>
            <a:srgbClr val="FFAFA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Germany had to give up land in Europe &amp; all of its overseas colonies </a:t>
            </a:r>
          </a:p>
        </p:txBody>
      </p:sp>
      <p:sp>
        <p:nvSpPr>
          <p:cNvPr id="10" name="Rectangular Callout 9"/>
          <p:cNvSpPr>
            <a:spLocks noChangeArrowheads="1"/>
          </p:cNvSpPr>
          <p:nvPr/>
        </p:nvSpPr>
        <p:spPr bwMode="auto">
          <a:xfrm>
            <a:off x="3276600" y="609600"/>
            <a:ext cx="5791200" cy="1524000"/>
          </a:xfrm>
          <a:prstGeom prst="wedgeRectCallout">
            <a:avLst>
              <a:gd name="adj1" fmla="val 34676"/>
              <a:gd name="adj2" fmla="val 179986"/>
            </a:avLst>
          </a:prstGeom>
          <a:solidFill>
            <a:srgbClr val="E4C6E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100">
                <a:ea typeface="Calibri" pitchFamily="-106" charset="0"/>
                <a:cs typeface="Calibri" pitchFamily="-106" charset="0"/>
              </a:rPr>
              <a:t>Germany was forced to sign the “war guilt clause” accepting all blame</a:t>
            </a:r>
            <a:r>
              <a:rPr lang="en-US" sz="2800">
                <a:ea typeface="Calibri" pitchFamily="-106" charset="0"/>
                <a:cs typeface="Calibri" pitchFamily="-106" charset="0"/>
              </a:rPr>
              <a:t> </a:t>
            </a:r>
            <a:r>
              <a:rPr lang="en-US" sz="3100">
                <a:ea typeface="Calibri" pitchFamily="-106" charset="0"/>
                <a:cs typeface="Calibri" pitchFamily="-106" charset="0"/>
              </a:rPr>
              <a:t>for the war</a:t>
            </a:r>
            <a:r>
              <a:rPr lang="en-US" sz="2800">
                <a:ea typeface="Calibri" pitchFamily="-106" charset="0"/>
                <a:cs typeface="Calibri" pitchFamily="-106" charset="0"/>
              </a:rPr>
              <a:t> </a:t>
            </a:r>
            <a:r>
              <a:rPr lang="en-US" sz="3100">
                <a:ea typeface="Calibri" pitchFamily="-106" charset="0"/>
                <a:cs typeface="Calibri" pitchFamily="-106" charset="0"/>
              </a:rPr>
              <a:t>&amp;</a:t>
            </a:r>
            <a:r>
              <a:rPr lang="en-US" sz="2800">
                <a:ea typeface="Calibri" pitchFamily="-106" charset="0"/>
                <a:cs typeface="Calibri" pitchFamily="-106" charset="0"/>
              </a:rPr>
              <a:t> </a:t>
            </a:r>
            <a:r>
              <a:rPr lang="en-US" sz="3100">
                <a:ea typeface="Calibri" pitchFamily="-106" charset="0"/>
                <a:cs typeface="Calibri" pitchFamily="-106" charset="0"/>
              </a:rPr>
              <a:t>pay $33 billion in reparations to the Allies </a:t>
            </a:r>
          </a:p>
        </p:txBody>
      </p:sp>
      <p:sp>
        <p:nvSpPr>
          <p:cNvPr id="11" name="Rectangular Callout 10"/>
          <p:cNvSpPr>
            <a:spLocks noChangeArrowheads="1"/>
          </p:cNvSpPr>
          <p:nvPr/>
        </p:nvSpPr>
        <p:spPr bwMode="auto">
          <a:xfrm>
            <a:off x="838200" y="2209800"/>
            <a:ext cx="7162800" cy="1219200"/>
          </a:xfrm>
          <a:prstGeom prst="wedgeRectCallout">
            <a:avLst>
              <a:gd name="adj1" fmla="val 36218"/>
              <a:gd name="adj2" fmla="val 107421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The German military was reduced to 100,000 troops, 6 warships, no submarines, &amp; could not manufacture war equipment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 l="15405" t="13290" r="5438" b="20564"/>
          <a:stretch>
            <a:fillRect/>
          </a:stretch>
        </p:blipFill>
        <p:spPr bwMode="auto">
          <a:xfrm>
            <a:off x="0" y="990600"/>
            <a:ext cx="9147175" cy="57340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23" name="Text Box 9"/>
          <p:cNvSpPr txBox="1">
            <a:spLocks noChangeArrowheads="1"/>
          </p:cNvSpPr>
          <p:nvPr/>
        </p:nvSpPr>
        <p:spPr bwMode="auto">
          <a:xfrm>
            <a:off x="2209800" y="5867400"/>
            <a:ext cx="4724400" cy="879475"/>
          </a:xfrm>
          <a:prstGeom prst="rect">
            <a:avLst/>
          </a:prstGeom>
          <a:solidFill>
            <a:srgbClr val="FF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Europe &amp; the Middle East </a:t>
            </a:r>
            <a:br>
              <a:rPr lang="en-US" sz="3200"/>
            </a:br>
            <a:r>
              <a:rPr lang="en-US" sz="3200"/>
              <a:t>Before &amp; After World War I</a:t>
            </a:r>
          </a:p>
        </p:txBody>
      </p:sp>
      <p:sp>
        <p:nvSpPr>
          <p:cNvPr id="30724" name="Rectangular Callout 8"/>
          <p:cNvSpPr>
            <a:spLocks noChangeArrowheads="1"/>
          </p:cNvSpPr>
          <p:nvPr/>
        </p:nvSpPr>
        <p:spPr bwMode="auto">
          <a:xfrm>
            <a:off x="838200" y="76200"/>
            <a:ext cx="7467600" cy="762000"/>
          </a:xfrm>
          <a:prstGeom prst="wedgeRectCallout">
            <a:avLst>
              <a:gd name="adj1" fmla="val -15083"/>
              <a:gd name="adj2" fmla="val 21926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In addition, the Treaty of Versailles </a:t>
            </a:r>
            <a:br>
              <a:rPr lang="en-US" sz="3100"/>
            </a:br>
            <a:r>
              <a:rPr lang="en-US" sz="3100"/>
              <a:t>redrew the map of Europe &amp; the Middle East 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152400" y="228600"/>
            <a:ext cx="4876800" cy="1295400"/>
          </a:xfrm>
          <a:prstGeom prst="wedgeRectCallout">
            <a:avLst>
              <a:gd name="adj1" fmla="val 2935"/>
              <a:gd name="adj2" fmla="val 235546"/>
            </a:avLst>
          </a:prstGeom>
          <a:solidFill>
            <a:srgbClr val="FFCC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Central Europe was redrawn to reduce the power of the Austro-Hungarian Empire</a:t>
            </a:r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838200" y="76200"/>
            <a:ext cx="6858000" cy="1219200"/>
          </a:xfrm>
          <a:prstGeom prst="wedgeRectCallout">
            <a:avLst>
              <a:gd name="adj1" fmla="val 28130"/>
              <a:gd name="adj2" fmla="val 234287"/>
            </a:avLst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Land was taken from Germany to create Poland; The German-French border was demilitarized to avoid a future invasion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1219200" y="838200"/>
            <a:ext cx="5486400" cy="1219200"/>
          </a:xfrm>
          <a:prstGeom prst="wedgeRectCallout">
            <a:avLst>
              <a:gd name="adj1" fmla="val 59486"/>
              <a:gd name="adj2" fmla="val 139403"/>
            </a:avLst>
          </a:prstGeom>
          <a:solidFill>
            <a:srgbClr val="FFAFA7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New nations were created </a:t>
            </a:r>
            <a:br>
              <a:rPr lang="en-US" sz="3200"/>
            </a:br>
            <a:r>
              <a:rPr lang="en-US" sz="3200"/>
              <a:t>from territories that Russia gave up when it left the war early</a:t>
            </a: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auto">
          <a:xfrm>
            <a:off x="4800600" y="152400"/>
            <a:ext cx="4267200" cy="1600200"/>
          </a:xfrm>
          <a:prstGeom prst="wedgeRectCallout">
            <a:avLst>
              <a:gd name="adj1" fmla="val 47685"/>
              <a:gd name="adj2" fmla="val 264144"/>
            </a:avLst>
          </a:prstGeom>
          <a:solidFill>
            <a:srgbClr val="FFAFA7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Ottoman Empire was divided; Britain &amp; France gained mandates in the Middle East 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/>
          <a:srcRect l="52708" t="14861" r="17668" b="17708"/>
          <a:stretch>
            <a:fillRect/>
          </a:stretch>
        </p:blipFill>
        <p:spPr bwMode="auto">
          <a:xfrm>
            <a:off x="0" y="0"/>
            <a:ext cx="4724400" cy="604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13"/>
          <p:cNvSpPr>
            <a:spLocks noChangeArrowheads="1"/>
          </p:cNvSpPr>
          <p:nvPr/>
        </p:nvSpPr>
        <p:spPr bwMode="auto">
          <a:xfrm>
            <a:off x="0" y="5638800"/>
            <a:ext cx="4876800" cy="1219200"/>
          </a:xfrm>
          <a:prstGeom prst="wedgeRectCallout">
            <a:avLst>
              <a:gd name="adj1" fmla="val 18273"/>
              <a:gd name="adj2" fmla="val -26056"/>
            </a:avLst>
          </a:prstGeom>
          <a:solidFill>
            <a:srgbClr val="DFBBDB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</a:pPr>
            <a:r>
              <a:rPr lang="en-US" sz="3200"/>
              <a:t>The mandates gave Britain </a:t>
            </a:r>
            <a:br>
              <a:rPr lang="en-US" sz="3200"/>
            </a:br>
            <a:r>
              <a:rPr lang="en-US" sz="3200"/>
              <a:t>&amp; France control over oil resources in the Middle East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  <p:sp>
        <p:nvSpPr>
          <p:cNvPr id="30724" name="Rectangular Callout 4"/>
          <p:cNvSpPr>
            <a:spLocks noChangeArrowheads="1"/>
          </p:cNvSpPr>
          <p:nvPr/>
        </p:nvSpPr>
        <p:spPr bwMode="auto">
          <a:xfrm>
            <a:off x="609600" y="152400"/>
            <a:ext cx="7848600" cy="1143000"/>
          </a:xfrm>
          <a:prstGeom prst="wedgeRectCallout">
            <a:avLst>
              <a:gd name="adj1" fmla="val -15296"/>
              <a:gd name="adj2" fmla="val 52630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On June 28, 1919, Germany &amp; the major </a:t>
            </a:r>
            <a:br>
              <a:rPr lang="en-US" sz="3100"/>
            </a:br>
            <a:r>
              <a:rPr lang="en-US" sz="3100"/>
              <a:t>Allied Powers signed the Treaty of Versailles and World War I officially came to an end </a:t>
            </a:r>
          </a:p>
        </p:txBody>
      </p:sp>
      <p:pic>
        <p:nvPicPr>
          <p:cNvPr id="30725" name="Picture 6" descr="http://i.dailymail.co.uk/i/pix/2009/12/02/article-1232625-013D07F600000578-684_468x315.jpg"/>
          <p:cNvPicPr>
            <a:picLocks noChangeAspect="1" noChangeArrowheads="1"/>
          </p:cNvPicPr>
          <p:nvPr/>
        </p:nvPicPr>
        <p:blipFill>
          <a:blip r:embed="rId2"/>
          <a:srcRect l="10255" b="20000"/>
          <a:stretch>
            <a:fillRect/>
          </a:stretch>
        </p:blipFill>
        <p:spPr bwMode="auto">
          <a:xfrm>
            <a:off x="152400" y="1447800"/>
            <a:ext cx="8890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ular Callout 3"/>
          <p:cNvSpPr>
            <a:spLocks noChangeArrowheads="1"/>
          </p:cNvSpPr>
          <p:nvPr/>
        </p:nvSpPr>
        <p:spPr bwMode="auto">
          <a:xfrm>
            <a:off x="152400" y="76200"/>
            <a:ext cx="3733800" cy="1143000"/>
          </a:xfrm>
          <a:prstGeom prst="wedgeRectCallout">
            <a:avLst>
              <a:gd name="adj1" fmla="val -17319"/>
              <a:gd name="adj2" fmla="val 511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Most nations celebrated the official end of World War I </a:t>
            </a: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 l="29869" t="6250" r="30893" b="46754"/>
          <a:stretch>
            <a:fillRect/>
          </a:stretch>
        </p:blipFill>
        <p:spPr bwMode="auto">
          <a:xfrm>
            <a:off x="685800" y="1522413"/>
            <a:ext cx="7924800" cy="533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ular Callout 6"/>
          <p:cNvSpPr>
            <a:spLocks noChangeArrowheads="1"/>
          </p:cNvSpPr>
          <p:nvPr/>
        </p:nvSpPr>
        <p:spPr bwMode="auto">
          <a:xfrm>
            <a:off x="4038600" y="76200"/>
            <a:ext cx="4953000" cy="1219200"/>
          </a:xfrm>
          <a:prstGeom prst="wedgeRectCallout">
            <a:avLst>
              <a:gd name="adj1" fmla="val -17782"/>
              <a:gd name="adj2" fmla="val 49338"/>
            </a:avLst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But, Germans protested the harsh terms &amp; resented their gov’t for signing the treaty </a:t>
            </a:r>
          </a:p>
        </p:txBody>
      </p:sp>
      <p:pic>
        <p:nvPicPr>
          <p:cNvPr id="8" name="Picture 2" descr="http://germanhistorydocs.ghi-dc.org/images/gewaltfrieden.jpg"/>
          <p:cNvPicPr>
            <a:picLocks noChangeAspect="1" noChangeArrowheads="1"/>
          </p:cNvPicPr>
          <p:nvPr/>
        </p:nvPicPr>
        <p:blipFill>
          <a:blip r:embed="rId4"/>
          <a:srcRect t="16374"/>
          <a:stretch>
            <a:fillRect/>
          </a:stretch>
        </p:blipFill>
        <p:spPr bwMode="auto">
          <a:xfrm>
            <a:off x="228600" y="1401763"/>
            <a:ext cx="44196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Friedrich Naumann, Speech on Berlin’s Königsplatz (1919)"/>
          <p:cNvPicPr>
            <a:picLocks noChangeAspect="1" noChangeArrowheads="1"/>
          </p:cNvPicPr>
          <p:nvPr/>
        </p:nvPicPr>
        <p:blipFill>
          <a:blip r:embed="rId5"/>
          <a:srcRect t="4054"/>
          <a:stretch>
            <a:fillRect/>
          </a:stretch>
        </p:blipFill>
        <p:spPr bwMode="auto">
          <a:xfrm>
            <a:off x="4876800" y="1371600"/>
            <a:ext cx="4038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Mass Demonstration in front of the Reichstag against the 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962400"/>
            <a:ext cx="4419600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ular Callout 10"/>
          <p:cNvSpPr>
            <a:spLocks noChangeArrowheads="1"/>
          </p:cNvSpPr>
          <p:nvPr/>
        </p:nvSpPr>
        <p:spPr bwMode="auto">
          <a:xfrm>
            <a:off x="4343400" y="1447800"/>
            <a:ext cx="1828800" cy="533400"/>
          </a:xfrm>
          <a:prstGeom prst="wedgeRectCallout">
            <a:avLst>
              <a:gd name="adj1" fmla="val 65241"/>
              <a:gd name="adj2" fmla="val 49935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2000"/>
              <a:t>“Down with the brutal peace!”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ular Callout 7"/>
          <p:cNvSpPr>
            <a:spLocks noChangeArrowheads="1"/>
          </p:cNvSpPr>
          <p:nvPr/>
        </p:nvSpPr>
        <p:spPr bwMode="auto">
          <a:xfrm>
            <a:off x="1600200" y="152400"/>
            <a:ext cx="5867400" cy="838200"/>
          </a:xfrm>
          <a:prstGeom prst="wedgeRectCallout">
            <a:avLst>
              <a:gd name="adj1" fmla="val -16436"/>
              <a:gd name="adj2" fmla="val 57435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 dirty="0"/>
              <a:t>In the United States, reactions to the Treaty of Versailles were mixed</a:t>
            </a:r>
          </a:p>
        </p:txBody>
      </p:sp>
      <p:sp>
        <p:nvSpPr>
          <p:cNvPr id="33795" name="Rectangular Callout 8"/>
          <p:cNvSpPr>
            <a:spLocks noChangeArrowheads="1"/>
          </p:cNvSpPr>
          <p:nvPr/>
        </p:nvSpPr>
        <p:spPr bwMode="auto">
          <a:xfrm>
            <a:off x="76200" y="1066800"/>
            <a:ext cx="3733800" cy="1600200"/>
          </a:xfrm>
          <a:prstGeom prst="wedgeRectCallout">
            <a:avLst>
              <a:gd name="adj1" fmla="val -18272"/>
              <a:gd name="adj2" fmla="val 47966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 dirty="0"/>
              <a:t>According to the </a:t>
            </a:r>
            <a:br>
              <a:rPr lang="en-US" sz="3100" dirty="0"/>
            </a:br>
            <a:r>
              <a:rPr lang="en-US" sz="3100" dirty="0"/>
              <a:t>U.S. Constitution, only the Senate can approve treaties</a:t>
            </a:r>
          </a:p>
        </p:txBody>
      </p:sp>
      <p:pic>
        <p:nvPicPr>
          <p:cNvPr id="12" name="Picture 9" descr="TIEDUP"/>
          <p:cNvPicPr>
            <a:picLocks noChangeAspect="1" noChangeArrowheads="1"/>
          </p:cNvPicPr>
          <p:nvPr/>
        </p:nvPicPr>
        <p:blipFill>
          <a:blip r:embed="rId3"/>
          <a:srcRect l="3030" t="5434" r="3030" b="3050"/>
          <a:stretch>
            <a:fillRect/>
          </a:stretch>
        </p:blipFill>
        <p:spPr bwMode="auto">
          <a:xfrm>
            <a:off x="3886200" y="1295400"/>
            <a:ext cx="5257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ular Callout 12"/>
          <p:cNvSpPr>
            <a:spLocks noChangeArrowheads="1"/>
          </p:cNvSpPr>
          <p:nvPr/>
        </p:nvSpPr>
        <p:spPr bwMode="auto">
          <a:xfrm>
            <a:off x="76200" y="2743200"/>
            <a:ext cx="3733800" cy="2286000"/>
          </a:xfrm>
          <a:prstGeom prst="wedgeRectCallout">
            <a:avLst>
              <a:gd name="adj1" fmla="val -18804"/>
              <a:gd name="adj2" fmla="val 49702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 dirty="0"/>
              <a:t>Many Senators feared that signing the treaty &amp; joining the League would force America to become involved in future wars </a:t>
            </a:r>
          </a:p>
        </p:txBody>
      </p:sp>
      <p:pic>
        <p:nvPicPr>
          <p:cNvPr id="14" name="Picture 6" descr="league of nations map"/>
          <p:cNvPicPr>
            <a:picLocks noChangeAspect="1" noChangeArrowheads="1"/>
          </p:cNvPicPr>
          <p:nvPr/>
        </p:nvPicPr>
        <p:blipFill>
          <a:blip r:embed="rId4"/>
          <a:srcRect t="14999" b="3751"/>
          <a:stretch>
            <a:fillRect/>
          </a:stretch>
        </p:blipFill>
        <p:spPr bwMode="auto">
          <a:xfrm>
            <a:off x="0" y="2667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886200" y="4876800"/>
            <a:ext cx="5334000" cy="430213"/>
          </a:xfrm>
          <a:prstGeom prst="rect">
            <a:avLst/>
          </a:prstGeom>
          <a:solidFill>
            <a:srgbClr val="FFFFFF"/>
          </a:solidFill>
          <a:ln w="381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200"/>
              <a:t>Members of the League of Nations (in black)</a:t>
            </a:r>
          </a:p>
        </p:txBody>
      </p:sp>
      <p:sp>
        <p:nvSpPr>
          <p:cNvPr id="16" name="Rectangular Callout 15"/>
          <p:cNvSpPr>
            <a:spLocks noChangeArrowheads="1"/>
          </p:cNvSpPr>
          <p:nvPr/>
        </p:nvSpPr>
        <p:spPr bwMode="auto">
          <a:xfrm>
            <a:off x="76200" y="5181600"/>
            <a:ext cx="3733800" cy="1600200"/>
          </a:xfrm>
          <a:prstGeom prst="wedgeRectCallout">
            <a:avLst>
              <a:gd name="adj1" fmla="val -19111"/>
              <a:gd name="adj2" fmla="val 51168"/>
            </a:avLst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3100" dirty="0">
                <a:latin typeface="Calibri" pitchFamily="34" charset="0"/>
                <a:ea typeface="+mn-ea"/>
                <a:cs typeface="Arial" charset="0"/>
              </a:rPr>
              <a:t>As a result, the USA </a:t>
            </a:r>
            <a:br>
              <a:rPr lang="en-US" sz="3100" dirty="0">
                <a:latin typeface="Calibri" pitchFamily="34" charset="0"/>
                <a:ea typeface="+mn-ea"/>
                <a:cs typeface="Arial" charset="0"/>
              </a:rPr>
            </a:br>
            <a:r>
              <a:rPr lang="en-US" sz="3100" dirty="0">
                <a:latin typeface="Calibri" pitchFamily="34" charset="0"/>
                <a:ea typeface="+mn-ea"/>
                <a:cs typeface="Arial" charset="0"/>
              </a:rPr>
              <a:t>never signed the treaty or joined the League of Nations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</a:t>
            </a:r>
            <a:r>
              <a:rPr lang="en-US" dirty="0" smtClean="0"/>
              <a:t>up…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– End of WWI </a:t>
            </a:r>
            <a:endParaRPr lang="en-US" dirty="0" smtClean="0"/>
          </a:p>
          <a:p>
            <a:r>
              <a:rPr lang="en-US" dirty="0" smtClean="0"/>
              <a:t>Monday</a:t>
            </a:r>
            <a:r>
              <a:rPr lang="en-US" dirty="0" smtClean="0"/>
              <a:t> </a:t>
            </a:r>
            <a:r>
              <a:rPr lang="en-US" dirty="0" smtClean="0"/>
              <a:t>– The Russian Revolution &amp; Animal Farm! </a:t>
            </a:r>
            <a:endParaRPr lang="en-US" dirty="0" smtClean="0"/>
          </a:p>
          <a:p>
            <a:r>
              <a:rPr lang="en-US" dirty="0" smtClean="0"/>
              <a:t>Tuesday- TEST WWI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ular Callout 3"/>
          <p:cNvSpPr>
            <a:spLocks noChangeArrowheads="1"/>
          </p:cNvSpPr>
          <p:nvPr/>
        </p:nvSpPr>
        <p:spPr bwMode="auto">
          <a:xfrm>
            <a:off x="228600" y="152400"/>
            <a:ext cx="8610600" cy="838200"/>
          </a:xfrm>
          <a:prstGeom prst="wedgeRectCallout">
            <a:avLst>
              <a:gd name="adj1" fmla="val -15861"/>
              <a:gd name="adj2" fmla="val 61801"/>
            </a:avLst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The terms of the Versailles Treaty caused problems &amp; bitterness in many nations, especially Germany  </a:t>
            </a:r>
          </a:p>
        </p:txBody>
      </p:sp>
      <p:sp>
        <p:nvSpPr>
          <p:cNvPr id="37891" name="Rectangular Callout 4"/>
          <p:cNvSpPr>
            <a:spLocks noChangeArrowheads="1"/>
          </p:cNvSpPr>
          <p:nvPr/>
        </p:nvSpPr>
        <p:spPr bwMode="auto">
          <a:xfrm>
            <a:off x="76200" y="1143000"/>
            <a:ext cx="4648200" cy="1219200"/>
          </a:xfrm>
          <a:prstGeom prst="wedgeRectCallout">
            <a:avLst>
              <a:gd name="adj1" fmla="val -17597"/>
              <a:gd name="adj2" fmla="val 56194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 dirty="0"/>
              <a:t>The Treaty of Versailles </a:t>
            </a:r>
            <a:br>
              <a:rPr lang="en-US" sz="3100" dirty="0"/>
            </a:br>
            <a:r>
              <a:rPr lang="en-US" sz="3100" dirty="0"/>
              <a:t>was said to be a “peace built on quicksand” </a:t>
            </a:r>
          </a:p>
        </p:txBody>
      </p:sp>
      <p:sp>
        <p:nvSpPr>
          <p:cNvPr id="37892" name="Rectangular Callout 9"/>
          <p:cNvSpPr>
            <a:spLocks noChangeArrowheads="1"/>
          </p:cNvSpPr>
          <p:nvPr/>
        </p:nvSpPr>
        <p:spPr bwMode="auto">
          <a:xfrm>
            <a:off x="76200" y="2514600"/>
            <a:ext cx="4648200" cy="838200"/>
          </a:xfrm>
          <a:prstGeom prst="wedgeRectCallout">
            <a:avLst>
              <a:gd name="adj1" fmla="val -15083"/>
              <a:gd name="adj2" fmla="val 21926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The treaty did not address the M.A.I.N. causes of WWI</a:t>
            </a:r>
          </a:p>
        </p:txBody>
      </p:sp>
      <p:sp>
        <p:nvSpPr>
          <p:cNvPr id="37893" name="Rectangular Callout 10"/>
          <p:cNvSpPr>
            <a:spLocks noChangeArrowheads="1"/>
          </p:cNvSpPr>
          <p:nvPr/>
        </p:nvSpPr>
        <p:spPr bwMode="auto">
          <a:xfrm>
            <a:off x="76200" y="3505200"/>
            <a:ext cx="4648200" cy="1524000"/>
          </a:xfrm>
          <a:prstGeom prst="wedgeRectCallout">
            <a:avLst>
              <a:gd name="adj1" fmla="val -15083"/>
              <a:gd name="adj2" fmla="val 21926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The League of Nations did not include the USA &amp; its leaders would do anything to avoid another war </a:t>
            </a:r>
          </a:p>
        </p:txBody>
      </p:sp>
      <p:sp>
        <p:nvSpPr>
          <p:cNvPr id="37894" name="Rectangular Callout 8"/>
          <p:cNvSpPr>
            <a:spLocks noChangeArrowheads="1"/>
          </p:cNvSpPr>
          <p:nvPr/>
        </p:nvSpPr>
        <p:spPr bwMode="auto">
          <a:xfrm>
            <a:off x="76200" y="5181600"/>
            <a:ext cx="4648200" cy="1524000"/>
          </a:xfrm>
          <a:prstGeom prst="wedgeRectCallout">
            <a:avLst>
              <a:gd name="adj1" fmla="val -15083"/>
              <a:gd name="adj2" fmla="val 21926"/>
            </a:avLst>
          </a:prstGeom>
          <a:solidFill>
            <a:srgbClr val="DFBBD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100"/>
              <a:t>High unemployment &amp; desire for revenge would lead to aggressive dictators in the 1920s &amp; 1930s </a:t>
            </a:r>
          </a:p>
        </p:txBody>
      </p:sp>
      <p:pic>
        <p:nvPicPr>
          <p:cNvPr id="37895" name="Picture 3"/>
          <p:cNvPicPr>
            <a:picLocks noChangeAspect="1" noChangeArrowheads="1"/>
          </p:cNvPicPr>
          <p:nvPr/>
        </p:nvPicPr>
        <p:blipFill>
          <a:blip r:embed="rId2"/>
          <a:srcRect l="3662" r="1784" b="3336"/>
          <a:stretch>
            <a:fillRect/>
          </a:stretch>
        </p:blipFill>
        <p:spPr bwMode="auto">
          <a:xfrm>
            <a:off x="4876800" y="1066800"/>
            <a:ext cx="4267200" cy="5791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5" name="Picture 23" descr="MPj04387740000[1]"/>
          <p:cNvPicPr>
            <a:picLocks noChangeAspect="1" noChangeArrowheads="1"/>
          </p:cNvPicPr>
          <p:nvPr/>
        </p:nvPicPr>
        <p:blipFill>
          <a:blip r:embed="rId3"/>
          <a:srcRect l="6250" r="21875" b="9756"/>
          <a:stretch>
            <a:fillRect/>
          </a:stretch>
        </p:blipFill>
        <p:spPr bwMode="auto">
          <a:xfrm>
            <a:off x="1987550" y="3048000"/>
            <a:ext cx="18224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5" descr="MPj04387740000[1]"/>
          <p:cNvPicPr>
            <a:picLocks noChangeAspect="1" noChangeArrowheads="1"/>
          </p:cNvPicPr>
          <p:nvPr/>
        </p:nvPicPr>
        <p:blipFill>
          <a:blip r:embed="rId3"/>
          <a:srcRect l="6250" r="21875" b="9756"/>
          <a:stretch>
            <a:fillRect/>
          </a:stretch>
        </p:blipFill>
        <p:spPr bwMode="auto">
          <a:xfrm>
            <a:off x="5416550" y="3048000"/>
            <a:ext cx="18224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9" descr="MMj0236357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048000"/>
            <a:ext cx="1981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1" descr="MMj0236357000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048000"/>
            <a:ext cx="1981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6" descr="mussolini"/>
          <p:cNvPicPr>
            <a:picLocks noChangeAspect="1" noChangeArrowheads="1"/>
          </p:cNvPicPr>
          <p:nvPr/>
        </p:nvPicPr>
        <p:blipFill>
          <a:blip r:embed="rId5"/>
          <a:srcRect b="9151"/>
          <a:stretch>
            <a:fillRect/>
          </a:stretch>
        </p:blipFill>
        <p:spPr bwMode="auto">
          <a:xfrm>
            <a:off x="5410200" y="2898775"/>
            <a:ext cx="2997200" cy="39592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5" name="Picture 37" descr="sungenis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6800" y="2895600"/>
            <a:ext cx="2982913" cy="39624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7810" y="876300"/>
            <a:ext cx="79858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LEFT: Germany’s reaction to the Treaty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mtClean="0"/>
          </a:p>
          <a:p>
            <a:r>
              <a:rPr lang="en-US" b="1" smtClean="0"/>
              <a:t>Below </a:t>
            </a:r>
            <a:r>
              <a:rPr lang="en-US" b="1" dirty="0" smtClean="0"/>
              <a:t>write a paragraph to reflect on Germany’s feelings/possible reaction. 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>
                <a:ea typeface="ＭＳ Ｐゴシック" pitchFamily="-106" charset="-128"/>
                <a:cs typeface="ＭＳ Ｐゴシック" pitchFamily="-106" charset="-128"/>
              </a:rPr>
              <a:t>The end of the War and Treaty of Versailles 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7848600" cy="518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417638"/>
            <a:ext cx="8686800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idx="1"/>
          </p:nvPr>
        </p:nvSpPr>
        <p:spPr>
          <a:xfrm>
            <a:off x="838200" y="152400"/>
            <a:ext cx="8305800" cy="6705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800" u="sng">
                <a:latin typeface="Calibri" pitchFamily="-106" charset="0"/>
                <a:ea typeface="Calibri" pitchFamily="-106" charset="0"/>
                <a:cs typeface="Calibri" pitchFamily="-106" charset="0"/>
              </a:rPr>
              <a:t>Essential Question</a:t>
            </a:r>
            <a:r>
              <a:rPr lang="en-US" sz="3800">
                <a:latin typeface="Calibri" pitchFamily="-106" charset="0"/>
                <a:ea typeface="Calibri" pitchFamily="-106" charset="0"/>
                <a:cs typeface="Calibri" pitchFamily="-106" charset="0"/>
              </a:rPr>
              <a:t>: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</a:pPr>
            <a:r>
              <a:rPr lang="en-US" sz="3800">
                <a:latin typeface="Calibri" pitchFamily="-106" charset="0"/>
                <a:ea typeface="Calibri" pitchFamily="-106" charset="0"/>
                <a:cs typeface="Calibri" pitchFamily="-106" charset="0"/>
              </a:rPr>
              <a:t>What were the terms of the Treaty of Versailles that ended World War I?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3800">
              <a:latin typeface="Calibri" pitchFamily="-106" charset="0"/>
              <a:ea typeface="Calibri" pitchFamily="-106" charset="0"/>
              <a:cs typeface="Calibri" pitchFamily="-106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US" sz="3800">
              <a:latin typeface="Calibri" pitchFamily="-106" charset="0"/>
              <a:ea typeface="Calibri" pitchFamily="-106" charset="0"/>
              <a:cs typeface="Calibri" pitchFamily="-106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ea typeface="ＭＳ Ｐゴシック" pitchFamily="-106" charset="-128"/>
                <a:cs typeface="ＭＳ Ｐゴシック" pitchFamily="-106" charset="-128"/>
              </a:rPr>
              <a:t>End of the War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5715000" cy="5638800"/>
          </a:xfrm>
        </p:spPr>
        <p:txBody>
          <a:bodyPr/>
          <a:lstStyle/>
          <a:p>
            <a:r>
              <a:rPr lang="en-US" sz="2400">
                <a:ea typeface="ＭＳ Ｐゴシック" pitchFamily="-106" charset="-128"/>
                <a:cs typeface="ＭＳ Ｐゴシック" pitchFamily="-106" charset="-128"/>
              </a:rPr>
              <a:t>By 1917, Europe had seen too much death and ruin and the war was beginning to fall apart.  </a:t>
            </a:r>
          </a:p>
          <a:p>
            <a:pPr lvl="1"/>
            <a:r>
              <a:rPr lang="en-US" sz="2200"/>
              <a:t>Russian Revolution (1917) - The new leader, </a:t>
            </a:r>
            <a:r>
              <a:rPr lang="en-US" sz="2200" b="1"/>
              <a:t>Vladimir Lenin</a:t>
            </a:r>
            <a:r>
              <a:rPr lang="en-US" sz="2200"/>
              <a:t>, signed a treaty with Germany that took </a:t>
            </a:r>
            <a:r>
              <a:rPr lang="en-US" sz="2200" b="1"/>
              <a:t>Russia out of the war</a:t>
            </a:r>
            <a:r>
              <a:rPr lang="en-US" sz="2200"/>
              <a:t>.  </a:t>
            </a:r>
          </a:p>
          <a:p>
            <a:pPr lvl="1"/>
            <a:r>
              <a:rPr lang="en-US" sz="2200"/>
              <a:t>In April 1917, the United States joined the Allies and began to fight against Germany. </a:t>
            </a:r>
          </a:p>
          <a:p>
            <a:pPr lvl="2"/>
            <a:r>
              <a:rPr lang="en-US" sz="2000">
                <a:ea typeface="ＭＳ Ｐゴシック" pitchFamily="-106" charset="-128"/>
              </a:rPr>
              <a:t>With the new soldiers and supplies from the United States, the other </a:t>
            </a:r>
            <a:r>
              <a:rPr lang="en-US" sz="2000" b="1">
                <a:ea typeface="ＭＳ Ｐゴシック" pitchFamily="-106" charset="-128"/>
              </a:rPr>
              <a:t>Central Powers </a:t>
            </a:r>
            <a:r>
              <a:rPr lang="en-US" sz="2000">
                <a:ea typeface="ＭＳ Ｐゴシック" pitchFamily="-106" charset="-128"/>
              </a:rPr>
              <a:t>began to drop out of the war.  </a:t>
            </a:r>
          </a:p>
          <a:p>
            <a:endParaRPr lang="en-US"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7412" name="Picture 5" descr="len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066800"/>
            <a:ext cx="2582863" cy="30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uncle sa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3810000"/>
            <a:ext cx="22621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06" charset="-128"/>
                <a:cs typeface="ＭＳ Ｐゴシック" pitchFamily="-106" charset="-128"/>
              </a:rPr>
              <a:t>Germany Declares an Armistice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04088" y="1371600"/>
            <a:ext cx="8229600" cy="4754563"/>
          </a:xfrm>
        </p:spPr>
        <p:txBody>
          <a:bodyPr/>
          <a:lstStyle/>
          <a:p>
            <a:r>
              <a:rPr lang="en-US" dirty="0">
                <a:ea typeface="ＭＳ Ｐゴシック" pitchFamily="-106" charset="-128"/>
                <a:cs typeface="ＭＳ Ｐゴシック" pitchFamily="-106" charset="-128"/>
              </a:rPr>
              <a:t>Soon, Germany stood alone AND asked for an end to the fighting.  </a:t>
            </a:r>
          </a:p>
          <a:p>
            <a:pPr lvl="1"/>
            <a:r>
              <a:rPr lang="en-US" dirty="0"/>
              <a:t>An </a:t>
            </a:r>
            <a:r>
              <a:rPr lang="en-US" b="1" dirty="0"/>
              <a:t>ARMISTICE</a:t>
            </a:r>
            <a:r>
              <a:rPr lang="en-US" dirty="0"/>
              <a:t> was declared on November 11, 1918.</a:t>
            </a:r>
          </a:p>
          <a:p>
            <a:pPr lvl="1"/>
            <a:r>
              <a:rPr lang="en-US" dirty="0"/>
              <a:t>Armistice - an agreement to end the fighting.  </a:t>
            </a:r>
          </a:p>
          <a:p>
            <a:endParaRPr lang="en-US" dirty="0">
              <a:ea typeface="ＭＳ Ｐゴシック" pitchFamily="-106" charset="-128"/>
              <a:cs typeface="ＭＳ Ｐゴシック" pitchFamily="-106" charset="-128"/>
            </a:endParaRPr>
          </a:p>
        </p:txBody>
      </p:sp>
      <p:pic>
        <p:nvPicPr>
          <p:cNvPr id="18436" name="Picture 4" descr="pe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4203700"/>
            <a:ext cx="2133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File:William Orpen - The Signing of Peace in the Hall of Mirrors, Versailles.jpg"/>
          <p:cNvPicPr>
            <a:picLocks noChangeAspect="1" noChangeArrowheads="1"/>
          </p:cNvPicPr>
          <p:nvPr/>
        </p:nvPicPr>
        <p:blipFill>
          <a:blip r:embed="rId2"/>
          <a:srcRect t="51891" b="719"/>
          <a:stretch>
            <a:fillRect/>
          </a:stretch>
        </p:blipFill>
        <p:spPr bwMode="auto">
          <a:xfrm>
            <a:off x="228600" y="1828800"/>
            <a:ext cx="8736013" cy="5029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19459" name="Rectangular Callout 4"/>
          <p:cNvSpPr>
            <a:spLocks noChangeArrowheads="1"/>
          </p:cNvSpPr>
          <p:nvPr/>
        </p:nvSpPr>
        <p:spPr bwMode="auto">
          <a:xfrm>
            <a:off x="76200" y="76200"/>
            <a:ext cx="5105400" cy="1600200"/>
          </a:xfrm>
          <a:prstGeom prst="wedgeRectCallout">
            <a:avLst>
              <a:gd name="adj1" fmla="val -19167"/>
              <a:gd name="adj2" fmla="val 56283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 dirty="0"/>
              <a:t>In 1919, representatives </a:t>
            </a:r>
            <a:br>
              <a:rPr lang="en-US" sz="3200" dirty="0"/>
            </a:br>
            <a:r>
              <a:rPr lang="en-US" sz="3200" dirty="0"/>
              <a:t>from 32 nations attended the Paris Peace Conference to  write a treaty to end the war </a:t>
            </a:r>
          </a:p>
        </p:txBody>
      </p:sp>
      <p:sp>
        <p:nvSpPr>
          <p:cNvPr id="7" name="Rectangular Callout 4"/>
          <p:cNvSpPr>
            <a:spLocks noChangeArrowheads="1"/>
          </p:cNvSpPr>
          <p:nvPr/>
        </p:nvSpPr>
        <p:spPr bwMode="auto">
          <a:xfrm>
            <a:off x="5257800" y="76200"/>
            <a:ext cx="3810000" cy="1600200"/>
          </a:xfrm>
          <a:prstGeom prst="wedgeRectCallout">
            <a:avLst>
              <a:gd name="adj1" fmla="val -17073"/>
              <a:gd name="adj2" fmla="val 49174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3200" dirty="0">
                <a:latin typeface="Calibri" pitchFamily="-102" charset="0"/>
                <a:ea typeface="Arial" pitchFamily="-102" charset="0"/>
                <a:cs typeface="Arial" pitchFamily="-102" charset="0"/>
              </a:rPr>
              <a:t>The conference was led by the “Big Four”: Britain, France, Italy, &amp; the United States </a:t>
            </a:r>
          </a:p>
        </p:txBody>
      </p:sp>
      <p:sp>
        <p:nvSpPr>
          <p:cNvPr id="14" name="Rectangular Callout 4"/>
          <p:cNvSpPr>
            <a:spLocks noChangeArrowheads="1"/>
          </p:cNvSpPr>
          <p:nvPr/>
        </p:nvSpPr>
        <p:spPr bwMode="auto">
          <a:xfrm>
            <a:off x="685800" y="1752600"/>
            <a:ext cx="8077200" cy="1219200"/>
          </a:xfrm>
          <a:prstGeom prst="wedgeRectCallout">
            <a:avLst>
              <a:gd name="adj1" fmla="val -17665"/>
              <a:gd name="adj2" fmla="val 73239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 dirty="0"/>
              <a:t>Neither Germany nor any of the Central Powers were allowed to attend…Russia could not attend because they already quit World War I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Council_of_Four_Versail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33400"/>
            <a:ext cx="843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8" descr="american flag"/>
          <p:cNvSpPr>
            <a:spLocks noChangeArrowheads="1"/>
          </p:cNvSpPr>
          <p:nvPr/>
        </p:nvSpPr>
        <p:spPr bwMode="auto">
          <a:xfrm>
            <a:off x="5943600" y="5943600"/>
            <a:ext cx="2987675" cy="762000"/>
          </a:xfrm>
          <a:prstGeom prst="wedgeRectCallout">
            <a:avLst>
              <a:gd name="adj1" fmla="val -2875"/>
              <a:gd name="adj2" fmla="val -284417"/>
            </a:avLst>
          </a:prstGeom>
          <a:blipFill dpi="0" rotWithShape="1">
            <a:blip r:embed="rId4">
              <a:alphaModFix amt="75000"/>
            </a:blip>
            <a:srcRect/>
            <a:stretch>
              <a:fillRect/>
            </a:stretch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U.S. President Woodrow Wilson</a:t>
            </a: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152400" y="5943600"/>
            <a:ext cx="3657600" cy="762000"/>
          </a:xfrm>
          <a:prstGeom prst="wedgeRectCallout">
            <a:avLst>
              <a:gd name="adj1" fmla="val 36083"/>
              <a:gd name="adj2" fmla="val -273736"/>
            </a:avLst>
          </a:prstGeom>
          <a:blipFill dpi="0" rotWithShape="1">
            <a:blip r:embed="rId5">
              <a:alphaModFix amt="75000"/>
            </a:blip>
            <a:srcRect/>
            <a:stretch>
              <a:fillRect/>
            </a:stretch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Italian Prime Minister </a:t>
            </a:r>
            <a:r>
              <a:rPr lang="en-US" sz="3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Vittorio</a:t>
            </a:r>
            <a:r>
              <a:rPr lang="en-US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 Orlando</a:t>
            </a:r>
          </a:p>
        </p:txBody>
      </p:sp>
      <p:sp>
        <p:nvSpPr>
          <p:cNvPr id="7" name="Rectangular Callout 4"/>
          <p:cNvSpPr>
            <a:spLocks noChangeArrowheads="1"/>
          </p:cNvSpPr>
          <p:nvPr/>
        </p:nvSpPr>
        <p:spPr bwMode="auto">
          <a:xfrm>
            <a:off x="457200" y="76200"/>
            <a:ext cx="8077200" cy="838200"/>
          </a:xfrm>
          <a:prstGeom prst="wedgeRectCallout">
            <a:avLst>
              <a:gd name="adj1" fmla="val -15292"/>
              <a:gd name="adj2" fmla="val 51833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/>
              <a:t>Creating a treaty would not be easy because the major powers had different agendas </a:t>
            </a:r>
          </a:p>
        </p:txBody>
      </p:sp>
      <p:sp>
        <p:nvSpPr>
          <p:cNvPr id="8" name="AutoShape 7" descr="french flag"/>
          <p:cNvSpPr>
            <a:spLocks noChangeArrowheads="1"/>
          </p:cNvSpPr>
          <p:nvPr/>
        </p:nvSpPr>
        <p:spPr bwMode="auto">
          <a:xfrm>
            <a:off x="4419600" y="5029200"/>
            <a:ext cx="3413125" cy="762000"/>
          </a:xfrm>
          <a:prstGeom prst="wedgeRectCallout">
            <a:avLst>
              <a:gd name="adj1" fmla="val -4796"/>
              <a:gd name="adj2" fmla="val -165861"/>
            </a:avLst>
          </a:prstGeom>
          <a:blipFill dpi="0" rotWithShape="1">
            <a:blip r:embed="rId6">
              <a:alphaModFix amt="75000"/>
            </a:blip>
            <a:srcRect/>
            <a:stretch>
              <a:fillRect/>
            </a:stretch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30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French Premier George Clemenceau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33400" y="5029200"/>
            <a:ext cx="3657600" cy="762000"/>
          </a:xfrm>
          <a:prstGeom prst="wedgeRectCallout">
            <a:avLst>
              <a:gd name="adj1" fmla="val -13977"/>
              <a:gd name="adj2" fmla="val -149069"/>
            </a:avLst>
          </a:prstGeom>
          <a:blipFill dpi="0" rotWithShape="0">
            <a:blip r:embed="rId7">
              <a:alphaModFix amt="75000"/>
            </a:blip>
            <a:srcRect/>
            <a:stretch>
              <a:fillRect/>
            </a:stretch>
          </a:blip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30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Arial" charset="0"/>
              </a:rPr>
              <a:t>British Prime Minister David Lloyd George </a:t>
            </a:r>
          </a:p>
        </p:txBody>
      </p:sp>
      <p:sp>
        <p:nvSpPr>
          <p:cNvPr id="14" name="Rectangular Callout 4"/>
          <p:cNvSpPr>
            <a:spLocks noChangeArrowheads="1"/>
          </p:cNvSpPr>
          <p:nvPr/>
        </p:nvSpPr>
        <p:spPr bwMode="auto">
          <a:xfrm>
            <a:off x="0" y="2362200"/>
            <a:ext cx="3810000" cy="1600200"/>
          </a:xfrm>
          <a:prstGeom prst="wedgeRectCallout">
            <a:avLst>
              <a:gd name="adj1" fmla="val -15083"/>
              <a:gd name="adj2" fmla="val 50125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/>
              <a:t>Britain &amp; France </a:t>
            </a:r>
            <a:br>
              <a:rPr lang="en-US" sz="3200"/>
            </a:br>
            <a:r>
              <a:rPr lang="en-US" sz="3200"/>
              <a:t>wanted to weaken Germany so it could never go to war again  </a:t>
            </a:r>
          </a:p>
        </p:txBody>
      </p:sp>
      <p:sp>
        <p:nvSpPr>
          <p:cNvPr id="15" name="Rectangular Callout 4"/>
          <p:cNvSpPr>
            <a:spLocks noChangeArrowheads="1"/>
          </p:cNvSpPr>
          <p:nvPr/>
        </p:nvSpPr>
        <p:spPr bwMode="auto">
          <a:xfrm>
            <a:off x="4191000" y="1371600"/>
            <a:ext cx="4572000" cy="1600200"/>
          </a:xfrm>
          <a:prstGeom prst="wedgeRectCallout">
            <a:avLst>
              <a:gd name="adj1" fmla="val -18009"/>
              <a:gd name="adj2" fmla="val 46991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/>
              <a:t>Britain &amp; France wanted Germany to accept full blame, pay reparations, &amp; lose all overseas colonies</a:t>
            </a:r>
          </a:p>
        </p:txBody>
      </p:sp>
      <p:sp>
        <p:nvSpPr>
          <p:cNvPr id="16" name="Rectangular Callout 4"/>
          <p:cNvSpPr>
            <a:spLocks noChangeArrowheads="1"/>
          </p:cNvSpPr>
          <p:nvPr/>
        </p:nvSpPr>
        <p:spPr bwMode="auto">
          <a:xfrm>
            <a:off x="152400" y="4267200"/>
            <a:ext cx="5562600" cy="1219200"/>
          </a:xfrm>
          <a:prstGeom prst="wedgeRectCallout">
            <a:avLst>
              <a:gd name="adj1" fmla="val -15685"/>
              <a:gd name="adj2" fmla="val 50713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0" hangingPunct="0">
              <a:lnSpc>
                <a:spcPct val="80000"/>
              </a:lnSpc>
            </a:pPr>
            <a:r>
              <a:rPr lang="en-US" sz="3200"/>
              <a:t>U.S. President Woodrow Wilson disagreed the these harsh punishments for Germany</a:t>
            </a:r>
          </a:p>
        </p:txBody>
      </p:sp>
      <p:sp>
        <p:nvSpPr>
          <p:cNvPr id="17" name="Rectangular Callout 4"/>
          <p:cNvSpPr>
            <a:spLocks noChangeArrowheads="1"/>
          </p:cNvSpPr>
          <p:nvPr/>
        </p:nvSpPr>
        <p:spPr bwMode="auto">
          <a:xfrm>
            <a:off x="152400" y="5562600"/>
            <a:ext cx="5562600" cy="1219200"/>
          </a:xfrm>
          <a:prstGeom prst="wedgeRectCallout">
            <a:avLst>
              <a:gd name="adj1" fmla="val -15984"/>
              <a:gd name="adj2" fmla="val 43857"/>
            </a:avLst>
          </a:prstGeom>
          <a:solidFill>
            <a:schemeClr val="tx2">
              <a:lumMod val="20000"/>
              <a:lumOff val="8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3200" dirty="0">
                <a:latin typeface="Calibri" pitchFamily="34" charset="0"/>
                <a:ea typeface="+mn-ea"/>
                <a:cs typeface="Arial" charset="0"/>
              </a:rPr>
              <a:t>President Wilson presented </a:t>
            </a:r>
            <a:br>
              <a:rPr lang="en-US" sz="3200" dirty="0">
                <a:latin typeface="Calibri" pitchFamily="34" charset="0"/>
                <a:ea typeface="+mn-ea"/>
                <a:cs typeface="Arial" charset="0"/>
              </a:rPr>
            </a:br>
            <a:r>
              <a:rPr lang="en-US" sz="3200" dirty="0">
                <a:latin typeface="Calibri" pitchFamily="34" charset="0"/>
                <a:ea typeface="+mn-ea"/>
                <a:cs typeface="Arial" charset="0"/>
              </a:rPr>
              <a:t>his own peace proposal known as the Fourteen Points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7" grpId="0" animBg="1"/>
      <p:bldP spid="8" grpId="0" animBg="1"/>
      <p:bldP spid="9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at stake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 guilt – Who is to blame for the war?</a:t>
            </a:r>
          </a:p>
          <a:p>
            <a:r>
              <a:rPr lang="en-US" dirty="0" smtClean="0"/>
              <a:t>Reparations – Who should have to war?</a:t>
            </a:r>
          </a:p>
          <a:p>
            <a:r>
              <a:rPr lang="en-US" dirty="0" smtClean="0"/>
              <a:t>German Military: How powerful should it be?</a:t>
            </a:r>
          </a:p>
          <a:p>
            <a:r>
              <a:rPr lang="en-US" dirty="0" smtClean="0"/>
              <a:t>German Colonies – Who gets them?</a:t>
            </a:r>
          </a:p>
          <a:p>
            <a:r>
              <a:rPr lang="en-US" dirty="0" smtClean="0"/>
              <a:t>Rhineland – (industrial heart of Germany) Who takes over? </a:t>
            </a:r>
          </a:p>
          <a:p>
            <a:r>
              <a:rPr lang="en-US" dirty="0" smtClean="0"/>
              <a:t>Should a league of nations be created?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Urban.thmx</Template>
  <TotalTime>5003</TotalTime>
  <Words>1096</Words>
  <Application>Microsoft Macintosh PowerPoint</Application>
  <PresentationFormat>On-screen Show (4:3)</PresentationFormat>
  <Paragraphs>105</Paragraphs>
  <Slides>21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Oriel</vt:lpstr>
      <vt:lpstr>Solstice</vt:lpstr>
      <vt:lpstr>AGENDA </vt:lpstr>
      <vt:lpstr>Coming up…</vt:lpstr>
      <vt:lpstr>The end of the War and Treaty of Versailles </vt:lpstr>
      <vt:lpstr>Slide 4</vt:lpstr>
      <vt:lpstr>End of the War</vt:lpstr>
      <vt:lpstr>Germany Declares an Armistice</vt:lpstr>
      <vt:lpstr>Slide 7</vt:lpstr>
      <vt:lpstr>Slide 8</vt:lpstr>
      <vt:lpstr>Items at stake </vt:lpstr>
      <vt:lpstr>Creating the Treaty of Versailles</vt:lpstr>
      <vt:lpstr>Recreating the Treaty of Versailles</vt:lpstr>
      <vt:lpstr>Example of how to Negotiate</vt:lpstr>
      <vt:lpstr>Compromise/negotiate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LEFT: Germany’s reaction to the Treaty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11-23</dc:title>
  <dc:creator>Jessica Taylor</dc:creator>
  <cp:lastModifiedBy>Jessica Taylor</cp:lastModifiedBy>
  <cp:revision>13</cp:revision>
  <dcterms:created xsi:type="dcterms:W3CDTF">2016-12-02T12:22:51Z</dcterms:created>
  <dcterms:modified xsi:type="dcterms:W3CDTF">2016-12-02T15:17:27Z</dcterms:modified>
</cp:coreProperties>
</file>