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3" r:id="rId1"/>
  </p:sldMasterIdLst>
  <p:notesMasterIdLst>
    <p:notesMasterId r:id="rId17"/>
  </p:notesMasterIdLst>
  <p:sldIdLst>
    <p:sldId id="389" r:id="rId2"/>
    <p:sldId id="390" r:id="rId3"/>
    <p:sldId id="523" r:id="rId4"/>
    <p:sldId id="525" r:id="rId5"/>
    <p:sldId id="521" r:id="rId6"/>
    <p:sldId id="520" r:id="rId7"/>
    <p:sldId id="522" r:id="rId8"/>
    <p:sldId id="401" r:id="rId9"/>
    <p:sldId id="516" r:id="rId10"/>
    <p:sldId id="410" r:id="rId11"/>
    <p:sldId id="524" r:id="rId12"/>
    <p:sldId id="414" r:id="rId13"/>
    <p:sldId id="527" r:id="rId14"/>
    <p:sldId id="526" r:id="rId15"/>
    <p:sldId id="52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1" autoAdjust="0"/>
    <p:restoredTop sz="86167" autoAdjust="0"/>
  </p:normalViewPr>
  <p:slideViewPr>
    <p:cSldViewPr>
      <p:cViewPr varScale="1">
        <p:scale>
          <a:sx n="81" d="100"/>
          <a:sy n="81" d="100"/>
        </p:scale>
        <p:origin x="-2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2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829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4BE4AF0-C06C-421A-AEF7-4AB4B5036B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08778-7347-4677-BB5D-145340F0A5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79CE-3344-4F0D-A985-60F8493B3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C8F36-7A73-4106-A5D3-55382E406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87CE32C-CB00-4F2B-BA66-8442EEC129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E2386C-7F87-46AA-AF42-99B08C3C4B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E5F38-4220-4F02-BB05-C3E8A40BAD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3BD40-0766-461F-8886-E4BE55F10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AE81-9D22-43E2-BECB-62212D49EE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2B5C-45CD-49A4-92B2-B472D392BE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7EA36-E559-4889-B19C-21B082615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1BB8-8B73-415B-B430-865D726CDA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76216-934F-4B81-9B6A-4BF870C0D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749-4F37-4B6A-ADFA-4B008DE96C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5EAAD-9974-4F86-BA51-A87525202C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r>
              <a:rPr lang="en-US" b="1" dirty="0">
                <a:latin typeface="Georgia" pitchFamily="18" charset="0"/>
              </a:rPr>
              <a:t>Scientific </a:t>
            </a:r>
            <a:r>
              <a:rPr lang="en-US" b="1" dirty="0" smtClean="0">
                <a:latin typeface="Georgia" pitchFamily="18" charset="0"/>
              </a:rPr>
              <a:t>Revolution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Copernican Syst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295400"/>
            <a:ext cx="6172200" cy="530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eorgia" pitchFamily="18" charset="0"/>
              </a:rPr>
              <a:t>Isaac Newton</a:t>
            </a:r>
          </a:p>
        </p:txBody>
      </p:sp>
      <p:sp>
        <p:nvSpPr>
          <p:cNvPr id="625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867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 dirty="0" smtClean="0">
                <a:latin typeface="Verdana" pitchFamily="34" charset="0"/>
              </a:rPr>
              <a:t>Main Theory</a:t>
            </a:r>
            <a:r>
              <a:rPr lang="en-US" sz="2800" dirty="0" smtClean="0">
                <a:latin typeface="Verdana" pitchFamily="34" charset="0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Discovered the force of gravity. 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>
                <a:latin typeface="Verdana" pitchFamily="34" charset="0"/>
              </a:rPr>
              <a:t>Used math to prove that gravity keeps the planets in their orbit moving around the sun. 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>
                <a:latin typeface="Verdana" pitchFamily="34" charset="0"/>
              </a:rPr>
              <a:t>The </a:t>
            </a:r>
            <a:r>
              <a:rPr lang="en-US" sz="2400" dirty="0">
                <a:latin typeface="Verdana" pitchFamily="34" charset="0"/>
              </a:rPr>
              <a:t>greatest scientist who ever </a:t>
            </a:r>
            <a:r>
              <a:rPr lang="en-US" sz="2400" dirty="0" smtClean="0">
                <a:latin typeface="Verdana" pitchFamily="34" charset="0"/>
              </a:rPr>
              <a:t>lived</a:t>
            </a:r>
            <a:endParaRPr lang="en-US" sz="2400" dirty="0">
              <a:latin typeface="Verdana" pitchFamily="34" charset="0"/>
            </a:endParaRPr>
          </a:p>
        </p:txBody>
      </p:sp>
      <p:pic>
        <p:nvPicPr>
          <p:cNvPr id="625670" name="Picture 6" descr="newto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94463" y="1600200"/>
            <a:ext cx="2497137" cy="3429000"/>
          </a:xfrm>
          <a:noFill/>
          <a:ln/>
        </p:spPr>
      </p:pic>
      <p:sp>
        <p:nvSpPr>
          <p:cNvPr id="625668" name="Line 4"/>
          <p:cNvSpPr>
            <a:spLocks noChangeShapeType="1"/>
          </p:cNvSpPr>
          <p:nvPr/>
        </p:nvSpPr>
        <p:spPr bwMode="auto">
          <a:xfrm>
            <a:off x="228600" y="12954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5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5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25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Georgia" pitchFamily="18" charset="0"/>
              </a:rPr>
              <a:t>Other Important People…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Vesalius</a:t>
            </a:r>
            <a:r>
              <a:rPr lang="en-US" dirty="0" smtClean="0"/>
              <a:t> – human anatomy</a:t>
            </a:r>
          </a:p>
          <a:p>
            <a:r>
              <a:rPr lang="en-US" b="1" dirty="0" smtClean="0"/>
              <a:t>William Harvey </a:t>
            </a:r>
            <a:r>
              <a:rPr lang="en-US" dirty="0" smtClean="0"/>
              <a:t>– circulation of blood</a:t>
            </a:r>
          </a:p>
          <a:p>
            <a:r>
              <a:rPr lang="en-US" b="1" dirty="0" smtClean="0"/>
              <a:t>Leeuwenhoek</a:t>
            </a:r>
            <a:r>
              <a:rPr lang="en-US" dirty="0" smtClean="0"/>
              <a:t> – </a:t>
            </a:r>
            <a:r>
              <a:rPr lang="en-US" b="1" dirty="0" smtClean="0"/>
              <a:t>microscope </a:t>
            </a:r>
            <a:r>
              <a:rPr lang="en-US" dirty="0" smtClean="0"/>
              <a:t>to see human cells and microorganisms.</a:t>
            </a:r>
          </a:p>
          <a:p>
            <a:r>
              <a:rPr lang="en-US" b="1" dirty="0" smtClean="0"/>
              <a:t>Robert Boyle </a:t>
            </a:r>
            <a:r>
              <a:rPr lang="en-US" dirty="0" smtClean="0"/>
              <a:t>- chemistry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28600" y="12954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Georgia" pitchFamily="18" charset="0"/>
              </a:rPr>
              <a:t>Consequences of Scientific Revolution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Verdana" pitchFamily="34" charset="0"/>
              </a:rPr>
              <a:t>Community of scientists formed</a:t>
            </a:r>
          </a:p>
          <a:p>
            <a:pPr lvl="1"/>
            <a:r>
              <a:rPr lang="en-US" dirty="0">
                <a:latin typeface="Verdana" pitchFamily="34" charset="0"/>
              </a:rPr>
              <a:t>Royal Society</a:t>
            </a:r>
          </a:p>
          <a:p>
            <a:pPr lvl="1"/>
            <a:r>
              <a:rPr lang="en-US" dirty="0">
                <a:latin typeface="Verdana" pitchFamily="34" charset="0"/>
              </a:rPr>
              <a:t>Papers were read and published</a:t>
            </a:r>
          </a:p>
          <a:p>
            <a:r>
              <a:rPr lang="en-US" dirty="0">
                <a:latin typeface="Verdana" pitchFamily="34" charset="0"/>
              </a:rPr>
              <a:t>Scientists subjected to critical audience</a:t>
            </a:r>
          </a:p>
          <a:p>
            <a:r>
              <a:rPr lang="en-US" dirty="0">
                <a:latin typeface="Verdana" pitchFamily="34" charset="0"/>
              </a:rPr>
              <a:t>Science accepted as the preferred method of getting "truth"</a:t>
            </a:r>
          </a:p>
        </p:txBody>
      </p:sp>
      <p:sp>
        <p:nvSpPr>
          <p:cNvPr id="629764" name="Line 4"/>
          <p:cNvSpPr>
            <a:spLocks noChangeShapeType="1"/>
          </p:cNvSpPr>
          <p:nvPr/>
        </p:nvSpPr>
        <p:spPr bwMode="auto">
          <a:xfrm>
            <a:off x="228600" y="14478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29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29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 Cards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10 Flashcards for homework! </a:t>
            </a:r>
          </a:p>
          <a:p>
            <a:r>
              <a:rPr lang="en-US" dirty="0" smtClean="0"/>
              <a:t>They can be </a:t>
            </a:r>
            <a:r>
              <a:rPr lang="en-US" dirty="0" err="1" smtClean="0"/>
              <a:t>vocab</a:t>
            </a:r>
            <a:r>
              <a:rPr lang="en-US" dirty="0" smtClean="0"/>
              <a:t> terms, events, or people, </a:t>
            </a:r>
          </a:p>
          <a:p>
            <a:r>
              <a:rPr lang="en-US" dirty="0" smtClean="0"/>
              <a:t>Pick 10 that you struggle with the most!!! </a:t>
            </a:r>
          </a:p>
          <a:p>
            <a:r>
              <a:rPr lang="en-US" dirty="0" smtClean="0"/>
              <a:t>If you don’t have index cards, cut up sheets of paper! </a:t>
            </a:r>
          </a:p>
          <a:p>
            <a:r>
              <a:rPr lang="en-US" dirty="0" smtClean="0"/>
              <a:t>You will be quizzing a partner tomorrow!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Laundry day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703" i="1" dirty="0" smtClean="0"/>
              <a:t>On a half sheet of paper – write the answers to the following questions</a:t>
            </a:r>
          </a:p>
          <a:p>
            <a:pPr>
              <a:buNone/>
            </a:pPr>
            <a:r>
              <a:rPr lang="en-US" sz="1800" u="sng" dirty="0" smtClean="0"/>
              <a:t>FROM THIS UNIT (The RENAISSANCE): </a:t>
            </a:r>
          </a:p>
          <a:p>
            <a:pPr>
              <a:buNone/>
            </a:pPr>
            <a:r>
              <a:rPr lang="en-US" dirty="0" smtClean="0"/>
              <a:t>1. What do you feel like you need to review? </a:t>
            </a:r>
          </a:p>
          <a:p>
            <a:pPr>
              <a:buNone/>
            </a:pPr>
            <a:r>
              <a:rPr lang="en-US" dirty="0" smtClean="0"/>
              <a:t>     (people, </a:t>
            </a:r>
            <a:r>
              <a:rPr lang="en-US" dirty="0" err="1" smtClean="0"/>
              <a:t>vocab</a:t>
            </a:r>
            <a:r>
              <a:rPr lang="en-US" dirty="0" smtClean="0"/>
              <a:t>, events?) </a:t>
            </a:r>
          </a:p>
          <a:p>
            <a:pPr>
              <a:buNone/>
            </a:pPr>
            <a:r>
              <a:rPr lang="en-US" dirty="0" smtClean="0"/>
              <a:t>2. What would you like more information about? </a:t>
            </a:r>
          </a:p>
          <a:p>
            <a:pPr>
              <a:buNone/>
            </a:pPr>
            <a:r>
              <a:rPr lang="en-US" dirty="0" smtClean="0"/>
              <a:t>3. On a scale of 1 to 5 how well to you feel you understand this unit (1 being NOT well and 5 being very well)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Utopia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Read Thomas </a:t>
            </a:r>
            <a:r>
              <a:rPr lang="en-US" dirty="0" err="1" smtClean="0"/>
              <a:t>More's</a:t>
            </a:r>
            <a:r>
              <a:rPr lang="en-US" dirty="0" smtClean="0"/>
              <a:t> Utopia out loud with your group. </a:t>
            </a:r>
          </a:p>
          <a:p>
            <a:r>
              <a:rPr lang="en-US" dirty="0" smtClean="0"/>
              <a:t>Illustrate what his “utopia” looks like. </a:t>
            </a:r>
          </a:p>
          <a:p>
            <a:r>
              <a:rPr lang="en-US" dirty="0" smtClean="0"/>
              <a:t>Present to the class. </a:t>
            </a:r>
          </a:p>
          <a:p>
            <a:r>
              <a:rPr lang="en-US" dirty="0" smtClean="0"/>
              <a:t>Then answer the following Questions: </a:t>
            </a:r>
          </a:p>
          <a:p>
            <a:r>
              <a:rPr lang="en-US" dirty="0" smtClean="0"/>
              <a:t>Do you agree with </a:t>
            </a:r>
            <a:r>
              <a:rPr lang="en-US" dirty="0" err="1" smtClean="0"/>
              <a:t>More’s</a:t>
            </a:r>
            <a:r>
              <a:rPr lang="en-US" dirty="0" smtClean="0"/>
              <a:t> Utopia? Explain why or Why not. </a:t>
            </a:r>
          </a:p>
          <a:p>
            <a:r>
              <a:rPr lang="en-US" dirty="0" smtClean="0"/>
              <a:t>In 1 paragraph- What would your Utopia look like? Include geography, dinning, culture, government, marriage, life and death, etc.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Georgia" pitchFamily="18" charset="0"/>
              </a:rPr>
              <a:t>Scientific </a:t>
            </a:r>
            <a:r>
              <a:rPr lang="en-US" b="1" dirty="0" smtClean="0">
                <a:latin typeface="Georgia" pitchFamily="18" charset="0"/>
              </a:rPr>
              <a:t>Revolution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605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6019800" cy="5638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Scholars during the 1500s, began to question classical scientific ideas and Christian beliefs.  This became known as the </a:t>
            </a:r>
            <a:r>
              <a:rPr lang="en-US" b="1" dirty="0" smtClean="0"/>
              <a:t>Scientific Revolution</a:t>
            </a:r>
            <a:r>
              <a:rPr lang="en-US" dirty="0" smtClean="0"/>
              <a:t>.  </a:t>
            </a:r>
          </a:p>
          <a:p>
            <a:pPr lvl="1"/>
            <a:r>
              <a:rPr lang="en-US" b="1" dirty="0" smtClean="0"/>
              <a:t>Revolution = </a:t>
            </a:r>
            <a:r>
              <a:rPr lang="en-US" dirty="0" smtClean="0"/>
              <a:t>Major Change</a:t>
            </a:r>
          </a:p>
          <a:p>
            <a:r>
              <a:rPr lang="en-US" dirty="0" smtClean="0"/>
              <a:t>During this time period, people  in Europe began to change the way they thought about the world.</a:t>
            </a:r>
          </a:p>
          <a:p>
            <a:pPr lvl="1"/>
            <a:r>
              <a:rPr lang="en-US" dirty="0" smtClean="0"/>
              <a:t>Old way of Scientific thinking was based on the </a:t>
            </a:r>
            <a:r>
              <a:rPr lang="en-US" b="1" dirty="0" smtClean="0"/>
              <a:t>Bible</a:t>
            </a:r>
            <a:r>
              <a:rPr lang="en-US" dirty="0" smtClean="0"/>
              <a:t> and </a:t>
            </a:r>
            <a:r>
              <a:rPr lang="en-US" b="1" dirty="0" smtClean="0"/>
              <a:t>Aristotle</a:t>
            </a:r>
          </a:p>
          <a:p>
            <a:pPr lvl="2"/>
            <a:r>
              <a:rPr lang="en-US" dirty="0" smtClean="0"/>
              <a:t>Aristotle thought the earth was the center of the Universe.</a:t>
            </a:r>
          </a:p>
          <a:p>
            <a:pPr lvl="2"/>
            <a:r>
              <a:rPr lang="en-US" dirty="0" smtClean="0"/>
              <a:t>Nobody questioned him for 2,000 years!!</a:t>
            </a:r>
          </a:p>
          <a:p>
            <a:pPr lvl="1">
              <a:buNone/>
            </a:pPr>
            <a:r>
              <a:rPr lang="en-US" dirty="0" smtClean="0"/>
              <a:t>- New way of Thinking used reason and logic (not just faith) to explain the world.</a:t>
            </a:r>
          </a:p>
          <a:p>
            <a:pPr lvl="1"/>
            <a:endParaRPr lang="en-US" dirty="0">
              <a:latin typeface="Verdana" pitchFamily="34" charset="0"/>
            </a:endParaRPr>
          </a:p>
          <a:p>
            <a:pPr lvl="1">
              <a:buFontTx/>
              <a:buNone/>
            </a:pPr>
            <a:endParaRPr lang="en-US" dirty="0">
              <a:latin typeface="Verdana" pitchFamily="34" charset="0"/>
            </a:endParaRPr>
          </a:p>
        </p:txBody>
      </p:sp>
      <p:sp>
        <p:nvSpPr>
          <p:cNvPr id="605188" name="Line 4"/>
          <p:cNvSpPr>
            <a:spLocks noChangeShapeType="1"/>
          </p:cNvSpPr>
          <p:nvPr/>
        </p:nvSpPr>
        <p:spPr bwMode="auto">
          <a:xfrm>
            <a:off x="228600" y="9906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567045" y="1143000"/>
            <a:ext cx="2576955" cy="3092150"/>
          </a:xfrm>
          <a:prstGeom prst="ellipse">
            <a:avLst/>
          </a:prstGeom>
          <a:ln>
            <a:noFill/>
          </a:ln>
          <a:effectLst>
            <a:outerShdw blurRad="50800" dist="190500" dir="21420000">
              <a:srgbClr val="000000">
                <a:alpha val="43000"/>
              </a:srgbClr>
            </a:outerShdw>
            <a:softEdge rad="112500"/>
          </a:effectLst>
        </p:spPr>
      </p:pic>
      <p:pic>
        <p:nvPicPr>
          <p:cNvPr id="10" name="Picture 9" descr="Gutenberg Bi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4256809"/>
            <a:ext cx="1695591" cy="2601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5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5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05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5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05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05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Georgia" pitchFamily="18" charset="0"/>
              </a:rPr>
              <a:t>Scientific Method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During the scientific revolution, a step by step process that required scientists to collect and accurately measure data evolved called the </a:t>
            </a:r>
            <a:r>
              <a:rPr lang="en-US" b="1" dirty="0" smtClean="0"/>
              <a:t>Scientific Method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Steps of the </a:t>
            </a:r>
            <a:r>
              <a:rPr lang="en-US" b="1" dirty="0" smtClean="0"/>
              <a:t>Scientific Method</a:t>
            </a:r>
            <a:r>
              <a:rPr lang="en-US" dirty="0" smtClean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State the Problem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Gather information about the problem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Form a </a:t>
            </a:r>
            <a:r>
              <a:rPr lang="en-US" b="1" dirty="0" smtClean="0"/>
              <a:t>hypothesis</a:t>
            </a:r>
            <a:r>
              <a:rPr lang="en-US" dirty="0" smtClean="0"/>
              <a:t> – an educated guess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Experiment to test the hypothesis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Collect, record, and analyze data.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Draw Conclusions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Share your conclusions and answer questions.  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28600" y="11430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13" y="274638"/>
            <a:ext cx="787082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cap="small" dirty="0" smtClean="0">
                <a:ea typeface="+mj-ea"/>
              </a:rPr>
              <a:t>4 </a:t>
            </a:r>
            <a:r>
              <a:rPr lang="en-US" sz="4000" u="sng" cap="small" dirty="0" smtClean="0">
                <a:ea typeface="+mj-ea"/>
              </a:rPr>
              <a:t>Scientists</a:t>
            </a:r>
            <a:r>
              <a:rPr lang="en-US" sz="4000" cap="small" dirty="0" smtClean="0">
                <a:ea typeface="+mj-ea"/>
              </a:rPr>
              <a:t> Made </a:t>
            </a:r>
            <a:r>
              <a:rPr lang="en-US" sz="4000" u="sng" cap="small" dirty="0" smtClean="0">
                <a:ea typeface="+mj-ea"/>
              </a:rPr>
              <a:t>Discoveries</a:t>
            </a:r>
            <a:br>
              <a:rPr lang="en-US" sz="4000" u="sng" cap="small" dirty="0" smtClean="0">
                <a:ea typeface="+mj-ea"/>
              </a:rPr>
            </a:br>
            <a:r>
              <a:rPr lang="en-US" sz="4000" cap="small" dirty="0" smtClean="0">
                <a:ea typeface="+mj-ea"/>
              </a:rPr>
              <a:t> That Changed the World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404813" y="1504950"/>
            <a:ext cx="3390900" cy="2446338"/>
            <a:chOff x="404694" y="1504218"/>
            <a:chExt cx="3391059" cy="2447688"/>
          </a:xfrm>
        </p:grpSpPr>
        <p:sp>
          <p:nvSpPr>
            <p:cNvPr id="19" name="TextBox 18"/>
            <p:cNvSpPr txBox="1"/>
            <p:nvPr/>
          </p:nvSpPr>
          <p:spPr>
            <a:xfrm>
              <a:off x="404694" y="3320964"/>
              <a:ext cx="3391059" cy="6309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>
              <a:outerShdw blurRad="50800" dist="127000" dir="19320000">
                <a:srgbClr val="000000">
                  <a:alpha val="43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bliqueBottomLeft">
                <a:rot lat="0" lon="0" rev="0"/>
              </a:camera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500" b="1" dirty="0">
                  <a:effectLst>
                    <a:reflection blurRad="6350" stA="55000" endA="300" endPos="45500" dir="5400000" sy="-100000" algn="bl" rotWithShape="0"/>
                  </a:effectLst>
                  <a:latin typeface="+mn-lt"/>
                  <a:ea typeface="+mn-ea"/>
                </a:rPr>
                <a:t>Copernicus</a:t>
              </a: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9371" y="1504218"/>
              <a:ext cx="1423118" cy="1816746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404813" y="4138613"/>
            <a:ext cx="3390900" cy="2600325"/>
            <a:chOff x="404694" y="4138877"/>
            <a:chExt cx="3391059" cy="2599523"/>
          </a:xfrm>
        </p:grpSpPr>
        <p:sp>
          <p:nvSpPr>
            <p:cNvPr id="22" name="TextBox 21"/>
            <p:cNvSpPr txBox="1"/>
            <p:nvPr/>
          </p:nvSpPr>
          <p:spPr>
            <a:xfrm>
              <a:off x="404694" y="6107458"/>
              <a:ext cx="3391059" cy="6309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>
              <a:outerShdw blurRad="50800" dist="127000" dir="19320000">
                <a:srgbClr val="000000">
                  <a:alpha val="43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bliqueBottomLeft">
                <a:rot lat="0" lon="0" rev="0"/>
              </a:camera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500" b="1" dirty="0" err="1">
                  <a:effectLst>
                    <a:reflection blurRad="6350" stA="55000" endA="300" endPos="45500" dir="5400000" sy="-100000" algn="bl" rotWithShape="0"/>
                  </a:effectLst>
                  <a:latin typeface="+mn-lt"/>
                  <a:ea typeface="+mn-ea"/>
                </a:rPr>
                <a:t>Kepler</a:t>
              </a:r>
              <a:endParaRPr lang="en-US" sz="3500" b="1" dirty="0"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09371" y="4138877"/>
              <a:ext cx="1557421" cy="1935823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5470525" y="1504950"/>
            <a:ext cx="3390900" cy="2446338"/>
            <a:chOff x="5470063" y="1504218"/>
            <a:chExt cx="3391059" cy="2447688"/>
          </a:xfrm>
        </p:grpSpPr>
        <p:sp>
          <p:nvSpPr>
            <p:cNvPr id="23" name="TextBox 22"/>
            <p:cNvSpPr txBox="1"/>
            <p:nvPr/>
          </p:nvSpPr>
          <p:spPr>
            <a:xfrm>
              <a:off x="5470063" y="3320964"/>
              <a:ext cx="3391059" cy="6309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>
              <a:outerShdw blurRad="50800" dist="127000" dir="19320000">
                <a:srgbClr val="000000">
                  <a:alpha val="43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bliqueBottomLeft">
                <a:rot lat="0" lon="0" rev="0"/>
              </a:camera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500" b="1" dirty="0">
                  <a:effectLst>
                    <a:reflection blurRad="6350" stA="55000" endA="300" endPos="45500" dir="5400000" sy="-100000" algn="bl" rotWithShape="0"/>
                  </a:effectLst>
                  <a:latin typeface="+mn-lt"/>
                  <a:ea typeface="+mn-ea"/>
                </a:rPr>
                <a:t>Galileo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543886" y="1504218"/>
              <a:ext cx="1359162" cy="1816746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5470525" y="4138613"/>
            <a:ext cx="3390900" cy="2566987"/>
            <a:chOff x="5470063" y="4138878"/>
            <a:chExt cx="3391059" cy="2566765"/>
          </a:xfrm>
        </p:grpSpPr>
        <p:sp>
          <p:nvSpPr>
            <p:cNvPr id="24" name="TextBox 23"/>
            <p:cNvSpPr txBox="1"/>
            <p:nvPr/>
          </p:nvSpPr>
          <p:spPr>
            <a:xfrm>
              <a:off x="5470063" y="6074701"/>
              <a:ext cx="3391059" cy="63094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effectLst>
              <a:outerShdw blurRad="50800" dist="127000" dir="19320000">
                <a:srgbClr val="000000">
                  <a:alpha val="43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obliqueBottomLeft">
                <a:rot lat="0" lon="0" rev="0"/>
              </a:camera>
              <a:lightRig rig="threePt" dir="t"/>
            </a:scene3d>
            <a:sp3d>
              <a:bevelT/>
            </a:sp3d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500" b="1" dirty="0">
                  <a:effectLst>
                    <a:reflection blurRad="6350" stA="55000" endA="300" endPos="45500" dir="5400000" sy="-100000" algn="bl" rotWithShape="0"/>
                  </a:effectLst>
                  <a:latin typeface="+mn-lt"/>
                  <a:ea typeface="+mn-ea"/>
                </a:rPr>
                <a:t>Newton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43886" y="4138878"/>
              <a:ext cx="1409445" cy="1935823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b="1" dirty="0">
                <a:latin typeface="Georgia" pitchFamily="18" charset="0"/>
              </a:rPr>
              <a:t>Copernicus</a:t>
            </a:r>
          </a:p>
        </p:txBody>
      </p:sp>
      <p:sp>
        <p:nvSpPr>
          <p:cNvPr id="7557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371600"/>
            <a:ext cx="4876800" cy="5257800"/>
          </a:xfrm>
        </p:spPr>
        <p:txBody>
          <a:bodyPr>
            <a:normAutofit/>
          </a:bodyPr>
          <a:lstStyle/>
          <a:p>
            <a:r>
              <a:rPr lang="en-US" i="1" dirty="0" smtClean="0"/>
              <a:t>Main Theory:  </a:t>
            </a:r>
          </a:p>
          <a:p>
            <a:pPr lvl="1"/>
            <a:r>
              <a:rPr lang="en-US" dirty="0" smtClean="0"/>
              <a:t>Wrote the </a:t>
            </a:r>
            <a:r>
              <a:rPr lang="en-US" i="1" dirty="0" smtClean="0"/>
              <a:t>Revolutions of the Heavenly Spheres</a:t>
            </a:r>
            <a:r>
              <a:rPr lang="en-US" dirty="0" smtClean="0"/>
              <a:t> in 1543.  </a:t>
            </a:r>
          </a:p>
          <a:p>
            <a:pPr lvl="2"/>
            <a:r>
              <a:rPr lang="en-US" dirty="0" smtClean="0"/>
              <a:t>The universe is </a:t>
            </a:r>
            <a:r>
              <a:rPr lang="en-US" b="1" dirty="0" smtClean="0"/>
              <a:t>heliocentric</a:t>
            </a:r>
            <a:r>
              <a:rPr lang="en-US" dirty="0" smtClean="0"/>
              <a:t> and revolves around the </a:t>
            </a:r>
            <a:r>
              <a:rPr lang="en-US" b="1" dirty="0" smtClean="0"/>
              <a:t>sun</a:t>
            </a:r>
            <a:r>
              <a:rPr lang="en-US" dirty="0" smtClean="0"/>
              <a:t> and not the Earth.</a:t>
            </a:r>
            <a:endParaRPr lang="en-US" dirty="0"/>
          </a:p>
          <a:p>
            <a:pPr lvl="2"/>
            <a:r>
              <a:rPr lang="en-US" dirty="0" smtClean="0"/>
              <a:t>Most people STILL did not believe him!!</a:t>
            </a:r>
            <a:endParaRPr lang="en-US" dirty="0"/>
          </a:p>
          <a:p>
            <a:r>
              <a:rPr lang="en-US" b="1" dirty="0" err="1" smtClean="0"/>
              <a:t>Tycho</a:t>
            </a:r>
            <a:r>
              <a:rPr lang="en-US" b="1" dirty="0" smtClean="0"/>
              <a:t> Brahe </a:t>
            </a:r>
            <a:r>
              <a:rPr lang="en-US" dirty="0" smtClean="0"/>
              <a:t>= a Danish astronomer provided evidence that supported Copernicus’s theories. </a:t>
            </a:r>
            <a:endParaRPr lang="en-US" dirty="0"/>
          </a:p>
        </p:txBody>
      </p:sp>
      <p:sp>
        <p:nvSpPr>
          <p:cNvPr id="755716" name="Line 4"/>
          <p:cNvSpPr>
            <a:spLocks noChangeShapeType="1"/>
          </p:cNvSpPr>
          <p:nvPr/>
        </p:nvSpPr>
        <p:spPr bwMode="auto">
          <a:xfrm>
            <a:off x="228600" y="11430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219199"/>
            <a:ext cx="2506663" cy="291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4267200" y="2332037"/>
            <a:ext cx="18473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000" b="1" i="1" dirty="0"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536950"/>
            <a:ext cx="24257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0295" y="3569332"/>
            <a:ext cx="3053705" cy="328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5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5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Georgia" pitchFamily="18" charset="0"/>
              </a:rPr>
              <a:t>Johannes </a:t>
            </a:r>
            <a:r>
              <a:rPr lang="en-US" b="1" dirty="0" err="1" smtClean="0">
                <a:latin typeface="Georgia" pitchFamily="18" charset="0"/>
              </a:rPr>
              <a:t>Kepler</a:t>
            </a:r>
            <a:endParaRPr lang="en-US" b="1" dirty="0">
              <a:latin typeface="Georgia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419600" cy="4525963"/>
          </a:xfrm>
        </p:spPr>
        <p:txBody>
          <a:bodyPr/>
          <a:lstStyle/>
          <a:p>
            <a:r>
              <a:rPr lang="en-US" i="1" dirty="0" smtClean="0"/>
              <a:t>Main Theory:  </a:t>
            </a:r>
          </a:p>
          <a:p>
            <a:pPr lvl="1"/>
            <a:r>
              <a:rPr lang="en-US" dirty="0" smtClean="0"/>
              <a:t>Planets move in orbits that are elliptical (oval) not round.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09600" y="1295400"/>
            <a:ext cx="8001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3707686" cy="4608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eorgia" pitchFamily="18" charset="0"/>
              </a:rPr>
              <a:t>Galileo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5943600" cy="5029200"/>
          </a:xfrm>
        </p:spPr>
        <p:txBody>
          <a:bodyPr>
            <a:normAutofit/>
          </a:bodyPr>
          <a:lstStyle/>
          <a:p>
            <a:r>
              <a:rPr lang="en-US" i="1" dirty="0" smtClean="0">
                <a:latin typeface="Verdana" pitchFamily="34" charset="0"/>
              </a:rPr>
              <a:t>Main Theory: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Galileo built the first </a:t>
            </a:r>
            <a:r>
              <a:rPr lang="en-US" b="1" dirty="0" smtClean="0">
                <a:latin typeface="Verdana" pitchFamily="34" charset="0"/>
              </a:rPr>
              <a:t>telescope</a:t>
            </a:r>
            <a:r>
              <a:rPr lang="en-US" dirty="0" smtClean="0">
                <a:latin typeface="Verdana" pitchFamily="34" charset="0"/>
              </a:rPr>
              <a:t> and studied the planets and moon. </a:t>
            </a:r>
          </a:p>
          <a:p>
            <a:pPr lvl="2"/>
            <a:r>
              <a:rPr lang="en-US" b="1" dirty="0" smtClean="0">
                <a:latin typeface="Verdana" pitchFamily="34" charset="0"/>
              </a:rPr>
              <a:t>Telescope</a:t>
            </a:r>
            <a:r>
              <a:rPr lang="en-US" dirty="0" smtClean="0">
                <a:latin typeface="Verdana" pitchFamily="34" charset="0"/>
              </a:rPr>
              <a:t> = magnifies distant objects and is used to study the skies (astronomy) 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Galileo’s Theories caused an uproar with the church!</a:t>
            </a:r>
          </a:p>
        </p:txBody>
      </p:sp>
      <p:pic>
        <p:nvPicPr>
          <p:cNvPr id="616454" name="Picture 6" descr="GALILE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34150" y="1295400"/>
            <a:ext cx="2609850" cy="2979386"/>
          </a:xfrm>
          <a:noFill/>
          <a:ln/>
        </p:spPr>
      </p:pic>
      <p:sp>
        <p:nvSpPr>
          <p:cNvPr id="616452" name="Line 4"/>
          <p:cNvSpPr>
            <a:spLocks noChangeShapeType="1"/>
          </p:cNvSpPr>
          <p:nvPr/>
        </p:nvSpPr>
        <p:spPr bwMode="auto">
          <a:xfrm>
            <a:off x="228600" y="12954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" name="Picture 6" descr="telescop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048000"/>
            <a:ext cx="2478178" cy="3461582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Georgia" pitchFamily="18" charset="0"/>
              </a:rPr>
              <a:t>Galileo’s Trial</a:t>
            </a:r>
            <a:endParaRPr lang="en-US" dirty="0"/>
          </a:p>
        </p:txBody>
      </p:sp>
      <p:sp>
        <p:nvSpPr>
          <p:cNvPr id="7485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Verdana" pitchFamily="34" charset="0"/>
              </a:rPr>
              <a:t>The church condemned Galileo because his ideas challenged the Christian teaching that the heavens were fixed in position to the Earth.  </a:t>
            </a:r>
          </a:p>
          <a:p>
            <a:r>
              <a:rPr lang="en-US" sz="2800" dirty="0" smtClean="0">
                <a:latin typeface="Verdana" pitchFamily="34" charset="0"/>
              </a:rPr>
              <a:t>In 1633, Galileo was tried before the </a:t>
            </a:r>
            <a:r>
              <a:rPr lang="en-US" sz="2800" b="1" dirty="0" smtClean="0">
                <a:latin typeface="Verdana" pitchFamily="34" charset="0"/>
              </a:rPr>
              <a:t>Inquisition.</a:t>
            </a:r>
            <a:r>
              <a:rPr lang="en-US" sz="2800" dirty="0" smtClean="0">
                <a:latin typeface="Verdana" pitchFamily="34" charset="0"/>
              </a:rPr>
              <a:t>  </a:t>
            </a:r>
          </a:p>
          <a:p>
            <a:pPr lvl="1"/>
            <a:r>
              <a:rPr lang="en-US" sz="2400" dirty="0" smtClean="0">
                <a:latin typeface="Verdana" pitchFamily="34" charset="0"/>
              </a:rPr>
              <a:t>Sentenced </a:t>
            </a:r>
            <a:r>
              <a:rPr lang="en-US" sz="2400" dirty="0">
                <a:latin typeface="Verdana" pitchFamily="34" charset="0"/>
              </a:rPr>
              <a:t>to house arrest and </a:t>
            </a:r>
            <a:r>
              <a:rPr lang="en-US" sz="2400" dirty="0" smtClean="0">
                <a:latin typeface="Verdana" pitchFamily="34" charset="0"/>
              </a:rPr>
              <a:t>silence</a:t>
            </a:r>
          </a:p>
          <a:p>
            <a:pPr lvl="1"/>
            <a:r>
              <a:rPr lang="en-US" sz="2400" dirty="0" smtClean="0">
                <a:latin typeface="Verdana" pitchFamily="34" charset="0"/>
              </a:rPr>
              <a:t>Threatened with death  unless he said his theories were wrong (even though they were not!)</a:t>
            </a:r>
            <a:endParaRPr lang="en-US" sz="2400" dirty="0">
              <a:latin typeface="Verdana" pitchFamily="34" charset="0"/>
            </a:endParaRPr>
          </a:p>
        </p:txBody>
      </p:sp>
      <p:sp>
        <p:nvSpPr>
          <p:cNvPr id="748548" name="Line 4"/>
          <p:cNvSpPr>
            <a:spLocks noChangeShapeType="1"/>
          </p:cNvSpPr>
          <p:nvPr/>
        </p:nvSpPr>
        <p:spPr bwMode="auto">
          <a:xfrm>
            <a:off x="457200" y="12192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4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4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13362</TotalTime>
  <Words>651</Words>
  <Application>Microsoft Macintosh PowerPoint</Application>
  <PresentationFormat>On-screen Show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Scientific Revolution</vt:lpstr>
      <vt:lpstr>Scientific Revolution</vt:lpstr>
      <vt:lpstr>Scientific Method</vt:lpstr>
      <vt:lpstr>Slide 4</vt:lpstr>
      <vt:lpstr>4 Scientists Made Discoveries  That Changed the World</vt:lpstr>
      <vt:lpstr>Copernicus</vt:lpstr>
      <vt:lpstr>Johannes Kepler</vt:lpstr>
      <vt:lpstr>Galileo</vt:lpstr>
      <vt:lpstr>Galileo’s Trial</vt:lpstr>
      <vt:lpstr>Isaac Newton</vt:lpstr>
      <vt:lpstr>Other Important People…</vt:lpstr>
      <vt:lpstr>Consequences of Scientific Revolution</vt:lpstr>
      <vt:lpstr>Flash Cards </vt:lpstr>
      <vt:lpstr>Laundry day Survey</vt:lpstr>
      <vt:lpstr>Utopia</vt:lpstr>
    </vt:vector>
  </TitlesOfParts>
  <Company>BYU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Creativity</dc:title>
  <dc:creator>strongb</dc:creator>
  <cp:lastModifiedBy>Jessica Taylor</cp:lastModifiedBy>
  <cp:revision>149</cp:revision>
  <dcterms:created xsi:type="dcterms:W3CDTF">2012-10-24T11:34:36Z</dcterms:created>
  <dcterms:modified xsi:type="dcterms:W3CDTF">2012-10-24T12:56:08Z</dcterms:modified>
</cp:coreProperties>
</file>