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7" r:id="rId1"/>
  </p:sldMasterIdLst>
  <p:sldIdLst>
    <p:sldId id="271" r:id="rId2"/>
    <p:sldId id="256" r:id="rId3"/>
    <p:sldId id="257" r:id="rId4"/>
    <p:sldId id="258" r:id="rId5"/>
    <p:sldId id="259" r:id="rId6"/>
    <p:sldId id="265" r:id="rId7"/>
    <p:sldId id="263" r:id="rId8"/>
    <p:sldId id="260" r:id="rId9"/>
    <p:sldId id="261" r:id="rId10"/>
    <p:sldId id="264" r:id="rId11"/>
    <p:sldId id="266" r:id="rId12"/>
    <p:sldId id="267" r:id="rId13"/>
    <p:sldId id="27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55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C8C703-26CE-4B21-AB44-4208D8A0F183}" type="datetimeFigureOut">
              <a:rPr lang="en-US" smtClean="0"/>
              <a:pPr/>
              <a:t>9/7/12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9-</a:t>
            </a:r>
            <a:r>
              <a:rPr lang="en-US" dirty="0" smtClean="0"/>
              <a:t>7-12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900" dirty="0" smtClean="0"/>
              <a:t>HAPPY FRIDAY! </a:t>
            </a:r>
          </a:p>
          <a:p>
            <a:r>
              <a:rPr lang="en-US" sz="2900" dirty="0" smtClean="0"/>
              <a:t>What were the </a:t>
            </a:r>
            <a:r>
              <a:rPr lang="en-US" sz="2900" dirty="0" err="1" smtClean="0"/>
              <a:t>Illiad</a:t>
            </a:r>
            <a:r>
              <a:rPr lang="en-US" sz="2900" dirty="0" smtClean="0"/>
              <a:t> and the Odyssey? </a:t>
            </a:r>
          </a:p>
          <a:p>
            <a:r>
              <a:rPr lang="en-US" sz="2900" dirty="0" smtClean="0"/>
              <a:t>Athens is considered the birthplace of___________. </a:t>
            </a:r>
          </a:p>
          <a:p>
            <a:r>
              <a:rPr lang="en-US" sz="2900" dirty="0" smtClean="0"/>
              <a:t>Name some of the major differences between Athens and Sparta. </a:t>
            </a:r>
          </a:p>
          <a:p>
            <a:r>
              <a:rPr lang="en-US" sz="2900" dirty="0" smtClean="0"/>
              <a:t>Name 2 of the great philosophers that were from Athens. </a:t>
            </a:r>
          </a:p>
          <a:p>
            <a:r>
              <a:rPr lang="en-US" sz="2900" dirty="0" smtClean="0"/>
              <a:t>Would you rather live in Athens or Sparta? Explain Why. </a:t>
            </a:r>
            <a:endParaRPr lang="en-US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Punic Wars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502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Rome’s conquest of the Italian Peninsula in 270 B.C. led to conflicts with a city-state in Northern Africa called </a:t>
            </a:r>
            <a:r>
              <a:rPr lang="en-US" sz="2200" b="1" dirty="0" smtClean="0"/>
              <a:t>Carthage.</a:t>
            </a:r>
          </a:p>
          <a:p>
            <a:endParaRPr lang="en-US" sz="800" b="1" dirty="0" smtClean="0"/>
          </a:p>
          <a:p>
            <a:r>
              <a:rPr lang="en-US" sz="2200" dirty="0" smtClean="0"/>
              <a:t>Between 264 B.C. and 146 B.C., Rome fought </a:t>
            </a:r>
            <a:r>
              <a:rPr lang="en-US" sz="2200" b="1" dirty="0" smtClean="0"/>
              <a:t>3</a:t>
            </a:r>
            <a:r>
              <a:rPr lang="en-US" sz="2200" dirty="0" smtClean="0"/>
              <a:t> wars against Carthage called the </a:t>
            </a:r>
            <a:r>
              <a:rPr lang="en-US" sz="2200" b="1" dirty="0" smtClean="0"/>
              <a:t>Punic Wars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5334000" y="990600"/>
            <a:ext cx="3411538" cy="2558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3733800"/>
            <a:ext cx="891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Punic War = Roman Wins and gains lands (Sicily, Sardinia, and Corsica)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41910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Punic War = Carthage wants revenge and appoints General </a:t>
            </a:r>
            <a:r>
              <a:rPr lang="en-US" sz="2200" b="1" dirty="0" smtClean="0"/>
              <a:t>Hannibal </a:t>
            </a:r>
            <a:r>
              <a:rPr lang="en-US" sz="2200" dirty="0" smtClean="0"/>
              <a:t>– but Rome Wins again!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5029200"/>
            <a:ext cx="609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3</a:t>
            </a:r>
            <a:r>
              <a:rPr lang="en-US" sz="2200" baseline="30000" dirty="0" smtClean="0"/>
              <a:t>rd</a:t>
            </a:r>
            <a:r>
              <a:rPr lang="en-US" sz="2200" dirty="0" smtClean="0"/>
              <a:t> Punic War = Rome wins and completely destroys Carthage. Rome now controls ALL of the Mediterranean.</a:t>
            </a:r>
            <a:endParaRPr lang="en-US" sz="2200" dirty="0"/>
          </a:p>
        </p:txBody>
      </p:sp>
      <p:pic>
        <p:nvPicPr>
          <p:cNvPr id="8" name="Picture 7" descr="Hanib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267200"/>
            <a:ext cx="2235200" cy="1678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3276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Punic Wars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62484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begins a policy of </a:t>
            </a:r>
            <a:r>
              <a:rPr lang="en-US" sz="2200" b="1" dirty="0" smtClean="0"/>
              <a:t>imperialism</a:t>
            </a:r>
            <a:r>
              <a:rPr lang="en-US" sz="2200" dirty="0" smtClean="0"/>
              <a:t> – controlling  foreign lands and people</a:t>
            </a:r>
            <a:r>
              <a:rPr lang="en-US" dirty="0" smtClean="0"/>
              <a:t>.   </a:t>
            </a:r>
            <a:endParaRPr lang="en-US" dirty="0"/>
          </a:p>
        </p:txBody>
      </p:sp>
      <p:pic>
        <p:nvPicPr>
          <p:cNvPr id="12" name="Picture 11" descr="Roman Expans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75" y="914400"/>
            <a:ext cx="385762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oman Expans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939" y="531518"/>
            <a:ext cx="8269061" cy="5716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Fall of Roman Republic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5943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a result of the Punic Wars, many people in Rome became very rich.  The rich people built huge estates, called </a:t>
            </a:r>
            <a:r>
              <a:rPr lang="en-US" sz="2200" b="1" dirty="0" smtClean="0"/>
              <a:t>Latifundia, </a:t>
            </a:r>
            <a:r>
              <a:rPr lang="en-US" sz="2200" dirty="0" smtClean="0"/>
              <a:t>and bought slaves to work their lands.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2514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latifundia hurt small farmers and resulted in many landless and homeless farmers – this led to conflict between Romans.</a:t>
            </a:r>
            <a:endParaRPr lang="en-US" sz="2200" dirty="0"/>
          </a:p>
        </p:txBody>
      </p:sp>
      <p:pic>
        <p:nvPicPr>
          <p:cNvPr id="5" name="Picture 4" descr="Roman Labor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914400"/>
            <a:ext cx="2844800" cy="2880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3962400"/>
            <a:ext cx="624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Two young patricians, </a:t>
            </a:r>
            <a:r>
              <a:rPr lang="en-US" sz="2200" b="1" dirty="0" smtClean="0"/>
              <a:t>Tiberius and Gaius Gracchus</a:t>
            </a:r>
            <a:r>
              <a:rPr lang="en-US" sz="2200" dirty="0" smtClean="0"/>
              <a:t>, tried to make reforms and give the poor farmers land, but angry riots broke out and they were killed.</a:t>
            </a:r>
            <a:endParaRPr lang="en-US" sz="2200" dirty="0"/>
          </a:p>
        </p:txBody>
      </p:sp>
      <p:pic>
        <p:nvPicPr>
          <p:cNvPr id="7" name="Picture 6" descr="Gracchus Broth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733800"/>
            <a:ext cx="2233612" cy="21729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43200" y="5105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was unable to resolve its problems and many </a:t>
            </a:r>
            <a:r>
              <a:rPr lang="en-US" sz="2200" b="1" dirty="0" smtClean="0"/>
              <a:t>civil wars </a:t>
            </a:r>
            <a:r>
              <a:rPr lang="en-US" sz="2200" dirty="0" smtClean="0"/>
              <a:t>began.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6096000"/>
            <a:ext cx="868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From the chaos arose </a:t>
            </a:r>
            <a:r>
              <a:rPr lang="en-US" sz="2200" b="1" dirty="0" smtClean="0"/>
              <a:t>Julius Caesar, </a:t>
            </a:r>
            <a:r>
              <a:rPr lang="en-US" sz="2200" dirty="0" smtClean="0"/>
              <a:t>an ambitious military commander.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Julius Caesar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295400"/>
            <a:ext cx="594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Between 48 B.C. and 44 B.C. Caesar pushed through a number of reforms intended to deal with Rome’s many problems.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3124200"/>
            <a:ext cx="464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However, Caesar’s enemies worried that he planned to make himself a King. To save the republic, they plotted against him. IN 44 B.C. as Caesar arrived in the Senate, his enemies stabbed him to death.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276600"/>
            <a:ext cx="25654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What did we get from the Romans?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The United States government is modeled after the Roman government.  What are the similarities between the United States Government and the Roman Republic?</a:t>
            </a:r>
          </a:p>
        </p:txBody>
      </p:sp>
      <p:pic>
        <p:nvPicPr>
          <p:cNvPr id="23556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0"/>
            <a:ext cx="5638800" cy="355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Rise and Fall of the Roman Republic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781800" cy="451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Geography of Rome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906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is located on the </a:t>
            </a:r>
            <a:r>
              <a:rPr lang="en-US" sz="2200" b="1" dirty="0" smtClean="0"/>
              <a:t>Italian Peninsula </a:t>
            </a:r>
            <a:r>
              <a:rPr lang="en-US" sz="2200" dirty="0" smtClean="0"/>
              <a:t>in Southern Europe.  </a:t>
            </a:r>
          </a:p>
          <a:p>
            <a:endParaRPr lang="en-US" sz="800" dirty="0"/>
          </a:p>
          <a:p>
            <a:r>
              <a:rPr lang="en-US" sz="2200" dirty="0" smtClean="0"/>
              <a:t>Remember a peninsula is land surrounded by water on 3 sides.  </a:t>
            </a:r>
            <a:endParaRPr lang="en-US" sz="2200" dirty="0"/>
          </a:p>
        </p:txBody>
      </p:sp>
      <p:pic>
        <p:nvPicPr>
          <p:cNvPr id="6" name="Picture 5" descr="Roman Republi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914400"/>
            <a:ext cx="3248025" cy="22455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2895600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is located between the </a:t>
            </a:r>
            <a:r>
              <a:rPr lang="en-US" sz="2200" b="1" dirty="0" smtClean="0"/>
              <a:t>Tiber River </a:t>
            </a:r>
            <a:r>
              <a:rPr lang="en-US" sz="2200" dirty="0" smtClean="0"/>
              <a:t>and the </a:t>
            </a:r>
            <a:r>
              <a:rPr lang="en-US" sz="2200" b="1" dirty="0" smtClean="0"/>
              <a:t>Mediterranean Sea.  </a:t>
            </a:r>
            <a:r>
              <a:rPr lang="en-US" sz="2200" dirty="0" smtClean="0"/>
              <a:t>Because of it’s location on the water, Rome became an important center for trade.</a:t>
            </a:r>
            <a:endParaRPr lang="en-US" sz="22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304800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222875"/>
            <a:ext cx="304158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352800" y="38100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Like Greece, Rome was surrounded by hills and mountains that protected it from attack. </a:t>
            </a:r>
          </a:p>
          <a:p>
            <a:endParaRPr lang="en-US" sz="800" dirty="0"/>
          </a:p>
          <a:p>
            <a:r>
              <a:rPr lang="en-US" sz="2200" dirty="0" smtClean="0"/>
              <a:t>However, it was easier to unify than Greece because the mountains are much smaller.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55626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is located on a </a:t>
            </a:r>
            <a:r>
              <a:rPr lang="en-US" sz="2200" b="1" dirty="0" smtClean="0"/>
              <a:t>fertile plain </a:t>
            </a:r>
            <a:r>
              <a:rPr lang="en-US" sz="2200" dirty="0" smtClean="0"/>
              <a:t>that was good for farming – this helped support a growing population!</a:t>
            </a:r>
            <a:endParaRPr lang="en-US" sz="22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267200" y="1371600"/>
            <a:ext cx="3276600" cy="533400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People of Rome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19200"/>
            <a:ext cx="6705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Around 800 B.C., the </a:t>
            </a:r>
            <a:r>
              <a:rPr lang="en-US" sz="2200" b="1" dirty="0" err="1" smtClean="0"/>
              <a:t>Latins</a:t>
            </a:r>
            <a:r>
              <a:rPr lang="en-US" sz="2200" dirty="0" smtClean="0"/>
              <a:t> (ancestors of Romans) migrated into Italy.  They settled along the Tiber River where they herded and farmed.  </a:t>
            </a:r>
          </a:p>
          <a:p>
            <a:endParaRPr lang="en-US" sz="800" dirty="0"/>
          </a:p>
          <a:p>
            <a:r>
              <a:rPr lang="en-US" sz="2200" dirty="0" smtClean="0"/>
              <a:t>The Latin villages eventually grew into Rome, the </a:t>
            </a:r>
            <a:r>
              <a:rPr lang="en-US" sz="2200" b="1" dirty="0" smtClean="0"/>
              <a:t>“City on Seven Hills.”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3048000"/>
            <a:ext cx="4114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Legend says that Romulus and Remus founded the city.  Romulus and Remus were said to be the sons of the God Mars – giving Rome divine origins.</a:t>
            </a:r>
            <a:endParaRPr lang="en-US" sz="2200" dirty="0"/>
          </a:p>
        </p:txBody>
      </p:sp>
      <p:pic>
        <p:nvPicPr>
          <p:cNvPr id="6" name="Picture 4" descr="Romulus &amp; Remus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304800" y="3124200"/>
            <a:ext cx="2020097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4" descr="map-Rome-750BC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6629400" y="1142999"/>
            <a:ext cx="2319694" cy="36470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33600" y="4949785"/>
            <a:ext cx="685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Romans shared the peninsula with the </a:t>
            </a:r>
            <a:r>
              <a:rPr lang="en-US" sz="2200" b="1" dirty="0" smtClean="0"/>
              <a:t>Etruscans </a:t>
            </a:r>
            <a:r>
              <a:rPr lang="en-US" sz="2200" dirty="0" smtClean="0"/>
              <a:t>and the </a:t>
            </a:r>
            <a:r>
              <a:rPr lang="en-US" sz="2200" b="1" dirty="0" smtClean="0"/>
              <a:t>Greeks</a:t>
            </a:r>
            <a:r>
              <a:rPr lang="en-US" sz="2200" dirty="0" smtClean="0"/>
              <a:t>.  </a:t>
            </a:r>
          </a:p>
          <a:p>
            <a:endParaRPr lang="en-US" sz="800" dirty="0"/>
          </a:p>
        </p:txBody>
      </p:sp>
      <p:pic>
        <p:nvPicPr>
          <p:cNvPr id="10" name="Picture 9" descr="Etruscan 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514850"/>
            <a:ext cx="1562100" cy="234315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934200" y="2133600"/>
            <a:ext cx="762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72400" y="3200400"/>
            <a:ext cx="10668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33600" y="5715000"/>
            <a:ext cx="678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Romans learned a great deal from the Etruscans – adapting their alphabet, engineering techniques, and religion.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1" grpId="0" animBg="1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Roman Republic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Etruscans were driven out of Rome in 509 B.C. and the Romans founded a form of government called a </a:t>
            </a:r>
            <a:r>
              <a:rPr lang="en-US" sz="2200" b="1" dirty="0" smtClean="0"/>
              <a:t>Republic.</a:t>
            </a:r>
            <a:endParaRPr lang="en-US" sz="2200" dirty="0" smtClean="0"/>
          </a:p>
          <a:p>
            <a:endParaRPr lang="en-US" sz="800" dirty="0" smtClean="0"/>
          </a:p>
          <a:p>
            <a:r>
              <a:rPr lang="en-US" sz="2200" b="1" u="sng" dirty="0" smtClean="0"/>
              <a:t>Republic</a:t>
            </a:r>
            <a:r>
              <a:rPr lang="en-US" sz="2200" dirty="0" smtClean="0"/>
              <a:t> ~ form of government in which people chose some of the officials in government (a form of Indirect Democracy!!).  </a:t>
            </a:r>
          </a:p>
          <a:p>
            <a:endParaRPr lang="en-US" sz="800" dirty="0" smtClean="0"/>
          </a:p>
          <a:p>
            <a:r>
              <a:rPr lang="en-US" sz="2200" dirty="0" smtClean="0"/>
              <a:t>The Republic consisted of: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971800"/>
            <a:ext cx="8839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1. </a:t>
            </a:r>
            <a:r>
              <a:rPr lang="en-US" sz="2200" b="1" u="sng" dirty="0" smtClean="0"/>
              <a:t>Senate and Assembly</a:t>
            </a:r>
            <a:r>
              <a:rPr lang="en-US" sz="2200" dirty="0" smtClean="0"/>
              <a:t> – law-making body – ONLY allowed patricians.</a:t>
            </a:r>
          </a:p>
          <a:p>
            <a:endParaRPr lang="en-US" sz="800" dirty="0" smtClean="0"/>
          </a:p>
          <a:p>
            <a:r>
              <a:rPr lang="en-US" sz="2200" b="1" dirty="0" smtClean="0"/>
              <a:t>Patricians</a:t>
            </a:r>
            <a:r>
              <a:rPr lang="en-US" sz="2200" dirty="0" smtClean="0"/>
              <a:t> – the rich landowners of Roman Society (only 10% of all Romans).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4876800"/>
            <a:ext cx="7162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3. </a:t>
            </a:r>
            <a:r>
              <a:rPr lang="en-US" sz="2200" b="1" u="sng" dirty="0" smtClean="0"/>
              <a:t>Dictator</a:t>
            </a:r>
            <a:r>
              <a:rPr lang="en-US" sz="2200" dirty="0" smtClean="0"/>
              <a:t> – ruler selected by the Senate in times of war.</a:t>
            </a:r>
          </a:p>
          <a:p>
            <a:endParaRPr lang="en-US" sz="800" dirty="0" smtClean="0"/>
          </a:p>
          <a:p>
            <a:r>
              <a:rPr lang="en-US" sz="2200" dirty="0" smtClean="0"/>
              <a:t>Julius Caesar was the most famous Roman Dictator.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9624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2. </a:t>
            </a:r>
            <a:r>
              <a:rPr lang="en-US" sz="2200" b="1" u="sng" dirty="0" smtClean="0"/>
              <a:t>Consuls </a:t>
            </a:r>
            <a:r>
              <a:rPr lang="en-US" sz="2200" dirty="0" smtClean="0"/>
              <a:t>– 2 consuls supervised government and commanded the armies - originally only patricians could be consuls!!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-152400" y="60960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943600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4.  </a:t>
            </a:r>
            <a:r>
              <a:rPr lang="en-US" sz="2200" b="1" u="sng" dirty="0" smtClean="0"/>
              <a:t>Judges</a:t>
            </a:r>
            <a:r>
              <a:rPr lang="en-US" sz="2200" b="1" dirty="0" smtClean="0"/>
              <a:t> </a:t>
            </a:r>
            <a:r>
              <a:rPr lang="en-US" sz="2200" dirty="0" smtClean="0"/>
              <a:t>– 8 judges oversaw the courts and governed</a:t>
            </a:r>
            <a:endParaRPr lang="en-US" sz="2200" dirty="0"/>
          </a:p>
        </p:txBody>
      </p:sp>
      <p:pic>
        <p:nvPicPr>
          <p:cNvPr id="12" name="Picture 11" descr="Roman Sen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4952" y="4419600"/>
            <a:ext cx="2219048" cy="1514286"/>
          </a:xfrm>
          <a:prstGeom prst="rect">
            <a:avLst/>
          </a:prstGeom>
        </p:spPr>
      </p:pic>
      <p:pic>
        <p:nvPicPr>
          <p:cNvPr id="13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624" y="5181600"/>
            <a:ext cx="16473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Julius Caes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4419600"/>
            <a:ext cx="1371600" cy="1688444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5628217"/>
            <a:ext cx="1066800" cy="12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705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Plebeians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914400"/>
            <a:ext cx="8839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Plebeians</a:t>
            </a:r>
            <a:r>
              <a:rPr lang="en-US" sz="2200" dirty="0" smtClean="0"/>
              <a:t> were middle class workers and farmers (90% of population).</a:t>
            </a:r>
          </a:p>
          <a:p>
            <a:endParaRPr lang="en-US" sz="800" dirty="0" smtClean="0"/>
          </a:p>
          <a:p>
            <a:r>
              <a:rPr lang="en-US" sz="2200" dirty="0" smtClean="0"/>
              <a:t>In the beginning, Plebeians had </a:t>
            </a:r>
            <a:r>
              <a:rPr lang="en-US" sz="2200" b="1" dirty="0" smtClean="0"/>
              <a:t>no</a:t>
            </a:r>
            <a:r>
              <a:rPr lang="en-US" sz="2200" dirty="0" smtClean="0"/>
              <a:t> rights and were treated very poorly.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18288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time, the Plebeians gained the right to elect people to represent them in government called </a:t>
            </a:r>
            <a:r>
              <a:rPr lang="en-US" sz="2200" b="1" dirty="0" smtClean="0"/>
              <a:t>Tribunes</a:t>
            </a:r>
            <a:r>
              <a:rPr lang="en-US" sz="2200" dirty="0" smtClean="0"/>
              <a:t>.  </a:t>
            </a:r>
          </a:p>
          <a:p>
            <a:endParaRPr lang="en-US" sz="800" dirty="0" smtClean="0"/>
          </a:p>
          <a:p>
            <a:r>
              <a:rPr lang="en-US" sz="2200" dirty="0" smtClean="0"/>
              <a:t>The Tribunes had the power to </a:t>
            </a:r>
            <a:r>
              <a:rPr lang="en-US" sz="2200" b="1" dirty="0" smtClean="0"/>
              <a:t>veto,</a:t>
            </a:r>
            <a:r>
              <a:rPr lang="en-US" sz="2200" dirty="0" smtClean="0"/>
              <a:t> or block the laws that were harmful to the plebeians.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419600"/>
            <a:ext cx="632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The Twelve Tables </a:t>
            </a:r>
            <a:r>
              <a:rPr lang="en-US" sz="2200" dirty="0" smtClean="0"/>
              <a:t>–(450 B.C.) first Roman laws written down.</a:t>
            </a:r>
            <a:r>
              <a:rPr lang="en-US" sz="2200" b="1" dirty="0" smtClean="0"/>
              <a:t>  </a:t>
            </a:r>
          </a:p>
          <a:p>
            <a:endParaRPr lang="en-US" sz="800" b="1" dirty="0" smtClean="0"/>
          </a:p>
          <a:p>
            <a:r>
              <a:rPr lang="en-US" sz="2200" dirty="0" smtClean="0"/>
              <a:t>Gave Plebeians more power and rights!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5750004"/>
            <a:ext cx="594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Later the U.S. Constitution would adopt many Roman ideas like the Senate, veto, and checks and balances  (no branch has too much power).</a:t>
            </a:r>
            <a:endParaRPr lang="en-US" sz="2200" b="1" dirty="0"/>
          </a:p>
        </p:txBody>
      </p:sp>
      <p:pic>
        <p:nvPicPr>
          <p:cNvPr id="8" name="Picture 6" descr="12 Tables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6781800" y="4343400"/>
            <a:ext cx="2236787" cy="233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 descr="Roman Labor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828800"/>
            <a:ext cx="2257778" cy="2286000"/>
          </a:xfrm>
          <a:prstGeom prst="rect">
            <a:avLst/>
          </a:prstGeom>
        </p:spPr>
      </p:pic>
      <p:pic>
        <p:nvPicPr>
          <p:cNvPr id="10" name="Picture 5" descr="constitution-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495800"/>
            <a:ext cx="1828800" cy="223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90800" y="35814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If the Greeks were known for Government, Romans were known for LAWS!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Life in the Roman Republic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4478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According to Roman Law, men had absolute power over the family.  He used strict discipline and demanded total respect.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209800"/>
            <a:ext cx="609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 women had more power than Greek women -  could own property, start a business, and (eventually) influenced politics. 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9144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Roman Family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3352800"/>
            <a:ext cx="609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Unlike the Greeks, Romans educated ALL children.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3810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Roman Religion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2672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Romans were </a:t>
            </a:r>
            <a:r>
              <a:rPr lang="en-US" sz="2200" b="1" dirty="0" smtClean="0"/>
              <a:t>polytheistic, </a:t>
            </a:r>
            <a:r>
              <a:rPr lang="en-US" sz="2200" dirty="0" smtClean="0"/>
              <a:t>believing in many gods.  Most of their gods were adapted from Greek religion: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1054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Jupiter</a:t>
            </a:r>
            <a:r>
              <a:rPr lang="en-US" sz="2200" dirty="0" smtClean="0"/>
              <a:t> ~ chief god; god of the sky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6019800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Mars</a:t>
            </a:r>
            <a:r>
              <a:rPr lang="en-US" sz="2200" dirty="0" smtClean="0"/>
              <a:t> ~ god of war.</a:t>
            </a:r>
            <a:endParaRPr lang="en-US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5181600"/>
            <a:ext cx="281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Neptune</a:t>
            </a:r>
            <a:r>
              <a:rPr lang="en-US" sz="2200" dirty="0" smtClean="0"/>
              <a:t> ~ god of sea.</a:t>
            </a: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6172200" y="5867400"/>
            <a:ext cx="2971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Venus</a:t>
            </a:r>
            <a:r>
              <a:rPr lang="en-US" sz="2200" dirty="0" smtClean="0"/>
              <a:t> ~ goddess of love.</a:t>
            </a:r>
            <a:endParaRPr lang="en-US" sz="2200" dirty="0"/>
          </a:p>
        </p:txBody>
      </p:sp>
      <p:pic>
        <p:nvPicPr>
          <p:cNvPr id="15" name="Picture 14" descr="Roman Fam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09800"/>
            <a:ext cx="2590800" cy="1983082"/>
          </a:xfrm>
          <a:prstGeom prst="rect">
            <a:avLst/>
          </a:prstGeom>
        </p:spPr>
      </p:pic>
      <p:pic>
        <p:nvPicPr>
          <p:cNvPr id="18" name="Picture 17" descr="Jupi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5029200"/>
            <a:ext cx="1710137" cy="1600200"/>
          </a:xfrm>
          <a:prstGeom prst="rect">
            <a:avLst/>
          </a:prstGeom>
        </p:spPr>
      </p:pic>
      <p:pic>
        <p:nvPicPr>
          <p:cNvPr id="19" name="Picture 18" descr="Ma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5488709"/>
            <a:ext cx="1358996" cy="1369291"/>
          </a:xfrm>
          <a:prstGeom prst="rect">
            <a:avLst/>
          </a:prstGeom>
        </p:spPr>
      </p:pic>
      <p:pic>
        <p:nvPicPr>
          <p:cNvPr id="20" name="Picture 19" descr="Neptu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4876800"/>
            <a:ext cx="1153568" cy="1295400"/>
          </a:xfrm>
          <a:prstGeom prst="rect">
            <a:avLst/>
          </a:prstGeom>
        </p:spPr>
      </p:pic>
      <p:pic>
        <p:nvPicPr>
          <p:cNvPr id="21" name="Picture 20" descr="Venu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62400" y="5791200"/>
            <a:ext cx="1845925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Roman Conquest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9144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By 270 B.C., Rome drive out the Etruscans &amp; Greeks from Italian Peninsula and started a campaign to conquer other lands.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676400"/>
            <a:ext cx="624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 success was due to skillful diplomacy and a well trained army called a </a:t>
            </a:r>
            <a:r>
              <a:rPr lang="en-US" sz="2200" b="1" dirty="0" smtClean="0"/>
              <a:t>Legion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b="1" u="sng" dirty="0" smtClean="0"/>
              <a:t>Legion</a:t>
            </a:r>
            <a:r>
              <a:rPr lang="en-US" sz="2200" dirty="0" smtClean="0"/>
              <a:t> - military unit consisting of about 5,000 citizen soldiers.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276600"/>
            <a:ext cx="5867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To unify their growing empire, Romans treated their defeated enemies nicely.  They allowed their captives to keep their own customs, money, and government.  </a:t>
            </a:r>
          </a:p>
          <a:p>
            <a:endParaRPr lang="en-US" sz="800" dirty="0" smtClean="0"/>
          </a:p>
          <a:p>
            <a:r>
              <a:rPr lang="en-US" sz="2200" dirty="0" smtClean="0"/>
              <a:t>They also gave captives full citizenship – making them loyal to Rome.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59436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Finally, they built the (</a:t>
            </a:r>
            <a:r>
              <a:rPr lang="en-US" sz="2200" b="1" dirty="0" smtClean="0"/>
              <a:t>Roman</a:t>
            </a:r>
            <a:r>
              <a:rPr lang="en-US" sz="2200" dirty="0" smtClean="0"/>
              <a:t>) </a:t>
            </a:r>
            <a:r>
              <a:rPr lang="en-US" sz="2200" b="1" dirty="0" smtClean="0"/>
              <a:t>roads</a:t>
            </a:r>
            <a:r>
              <a:rPr lang="en-US" sz="2200" dirty="0" smtClean="0"/>
              <a:t> to keep communication between the Empire and distant lands.</a:t>
            </a:r>
          </a:p>
        </p:txBody>
      </p:sp>
      <p:pic>
        <p:nvPicPr>
          <p:cNvPr id="8" name="Picture 7" descr="Roman Leg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1447800"/>
            <a:ext cx="2543175" cy="1800225"/>
          </a:xfrm>
          <a:prstGeom prst="rect">
            <a:avLst/>
          </a:prstGeom>
        </p:spPr>
      </p:pic>
      <p:pic>
        <p:nvPicPr>
          <p:cNvPr id="9" name="Picture 8" descr="Roman Legion 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1447801"/>
            <a:ext cx="2552700" cy="3090768"/>
          </a:xfrm>
          <a:prstGeom prst="rect">
            <a:avLst/>
          </a:prstGeom>
        </p:spPr>
      </p:pic>
      <p:pic>
        <p:nvPicPr>
          <p:cNvPr id="11" name="Picture 10" descr="Roman Ro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4038600"/>
            <a:ext cx="2895600" cy="1958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1909</TotalTime>
  <Words>1109</Words>
  <Application>Microsoft Macintosh PowerPoint</Application>
  <PresentationFormat>On-screen Show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Bellringer 9-7-12</vt:lpstr>
      <vt:lpstr>The Rise and Fall of the Roman Republic</vt:lpstr>
      <vt:lpstr>Geography of Rome</vt:lpstr>
      <vt:lpstr>Early People of Rome</vt:lpstr>
      <vt:lpstr>The Roman Republic</vt:lpstr>
      <vt:lpstr>Slide 6</vt:lpstr>
      <vt:lpstr>The Plebeians</vt:lpstr>
      <vt:lpstr>Life in the Roman Republic</vt:lpstr>
      <vt:lpstr>Roman Conquest</vt:lpstr>
      <vt:lpstr>The Punic Wars</vt:lpstr>
      <vt:lpstr>Slide 11</vt:lpstr>
      <vt:lpstr>Fall of Roman Republic</vt:lpstr>
      <vt:lpstr>Julius Caesar </vt:lpstr>
      <vt:lpstr>What did we get from the Romans?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the Roman Republic</dc:title>
  <dc:creator>AlyssaMartin</dc:creator>
  <cp:lastModifiedBy>Jessica Taylor</cp:lastModifiedBy>
  <cp:revision>51</cp:revision>
  <dcterms:created xsi:type="dcterms:W3CDTF">2012-09-07T15:29:56Z</dcterms:created>
  <dcterms:modified xsi:type="dcterms:W3CDTF">2012-09-07T16:25:09Z</dcterms:modified>
</cp:coreProperties>
</file>