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4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0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DD249-DA3F-4EAB-93E0-24727BCD4A56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0FF021-F131-46FC-8022-F07B897A5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FF021-F131-46FC-8022-F07B897A51F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1FF70-6A40-42F8-B69F-172001222A64}" type="datetimeFigureOut">
              <a:rPr lang="en-US" smtClean="0"/>
              <a:pPr/>
              <a:t>10/8/12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26DC7-2017-4519-96EB-AB58EB0FA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gif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Rise and Spread of Islam</a:t>
            </a:r>
            <a:endParaRPr lang="en-US" dirty="0"/>
          </a:p>
        </p:txBody>
      </p:sp>
      <p:pic>
        <p:nvPicPr>
          <p:cNvPr id="5" name="Picture 4" descr="Muhammads Name in Calligraph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1295400"/>
            <a:ext cx="5434012" cy="5273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The Mosque at Ground Zero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828800"/>
            <a:ext cx="6477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Your letter must be in proper letter format and provide the following information:</a:t>
            </a:r>
          </a:p>
          <a:p>
            <a:pPr lvl="1">
              <a:buFont typeface="Arial" pitchFamily="34" charset="0"/>
              <a:buChar char="•"/>
            </a:pPr>
            <a:r>
              <a:rPr lang="en-US" b="1" dirty="0" smtClean="0"/>
              <a:t> The Islamic Faith  (1 paragraph)</a:t>
            </a:r>
          </a:p>
          <a:p>
            <a:pPr lvl="1"/>
            <a:r>
              <a:rPr lang="en-US" dirty="0" smtClean="0"/>
              <a:t>	-  Who began the religion?</a:t>
            </a:r>
          </a:p>
          <a:p>
            <a:pPr lvl="1"/>
            <a:r>
              <a:rPr lang="en-US" dirty="0" smtClean="0"/>
              <a:t>	-  What are the key beliefs?</a:t>
            </a:r>
          </a:p>
          <a:p>
            <a:pPr lvl="1"/>
            <a:r>
              <a:rPr lang="en-US" dirty="0" smtClean="0"/>
              <a:t>	-  How did the religion spread?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 </a:t>
            </a:r>
            <a:r>
              <a:rPr lang="en-US" b="1" dirty="0" smtClean="0"/>
              <a:t>American Muslims (1 paragraph)</a:t>
            </a:r>
          </a:p>
          <a:p>
            <a:pPr lvl="1"/>
            <a:r>
              <a:rPr lang="en-US" dirty="0" smtClean="0"/>
              <a:t>	-  How many Americans are Muslim?</a:t>
            </a:r>
          </a:p>
          <a:p>
            <a:pPr lvl="1"/>
            <a:r>
              <a:rPr lang="en-US" dirty="0" smtClean="0"/>
              <a:t>	-  Other Key facts about Muslims in America (from article)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 </a:t>
            </a:r>
            <a:r>
              <a:rPr lang="en-US" b="1" dirty="0" smtClean="0"/>
              <a:t>Your View on the Mosque at Ground Zero (1 paragraph)</a:t>
            </a:r>
          </a:p>
          <a:p>
            <a:pPr lvl="1"/>
            <a:r>
              <a:rPr lang="en-US" dirty="0" smtClean="0"/>
              <a:t>	-  Provide at least 3 facts to support your argument for or against the   </a:t>
            </a:r>
          </a:p>
          <a:p>
            <a:pPr lvl="1"/>
            <a:r>
              <a:rPr lang="en-US" dirty="0" smtClean="0"/>
              <a:t>           Mosque</a:t>
            </a:r>
          </a:p>
          <a:p>
            <a:pPr lvl="1"/>
            <a:endParaRPr lang="en-US" dirty="0" smtClean="0"/>
          </a:p>
          <a:p>
            <a:pPr algn="ctr"/>
            <a:r>
              <a:rPr lang="en-US" b="1" dirty="0" smtClean="0"/>
              <a:t>I will be mailing these letters to our Senators – so let’s impress them with our knowledge!!</a:t>
            </a:r>
          </a:p>
        </p:txBody>
      </p:sp>
      <p:sp>
        <p:nvSpPr>
          <p:cNvPr id="6" name="Rectangle 5"/>
          <p:cNvSpPr/>
          <p:nvPr/>
        </p:nvSpPr>
        <p:spPr>
          <a:xfrm>
            <a:off x="152400" y="914400"/>
            <a:ext cx="8763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After reading the article </a:t>
            </a:r>
            <a:r>
              <a:rPr lang="en-US" i="1" dirty="0" smtClean="0"/>
              <a:t>Islam: Not in my Backyard?, </a:t>
            </a:r>
            <a:r>
              <a:rPr lang="en-US" dirty="0" smtClean="0"/>
              <a:t> you will write a letter to our state Senators Richard Burr and Kay Hagan regarding your feelings surrounding the Mosque near Ground Zero.  </a:t>
            </a:r>
          </a:p>
        </p:txBody>
      </p:sp>
      <p:pic>
        <p:nvPicPr>
          <p:cNvPr id="7" name="Picture 6" descr="Senator Bur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1828800"/>
            <a:ext cx="1930400" cy="2895600"/>
          </a:xfrm>
          <a:prstGeom prst="rect">
            <a:avLst/>
          </a:prstGeom>
        </p:spPr>
      </p:pic>
      <p:pic>
        <p:nvPicPr>
          <p:cNvPr id="8" name="Picture 7" descr="Senator Hag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0720" y="4800600"/>
            <a:ext cx="234328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Rise of Islam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1066800"/>
            <a:ext cx="899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religion of Islam, whose followers are called </a:t>
            </a:r>
            <a:r>
              <a:rPr lang="en-US" sz="2200" b="1" dirty="0" smtClean="0"/>
              <a:t>Muslims</a:t>
            </a:r>
            <a:r>
              <a:rPr lang="en-US" sz="2200" dirty="0" smtClean="0"/>
              <a:t>, began in the </a:t>
            </a:r>
            <a:r>
              <a:rPr lang="en-US" sz="2200" b="1" dirty="0" smtClean="0"/>
              <a:t>Arabian Peninsula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905000"/>
            <a:ext cx="4267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This area is mostly desert, yet it was home to many Arabic nomadic tribes, called </a:t>
            </a:r>
            <a:r>
              <a:rPr lang="en-US" sz="2200" b="1" dirty="0" smtClean="0"/>
              <a:t>Bedouins</a:t>
            </a:r>
            <a:r>
              <a:rPr lang="en-US" sz="2200" dirty="0" smtClean="0"/>
              <a:t>.  The Bedouins moved in search of pasturelands for their camels and sheep.  </a:t>
            </a:r>
            <a:endParaRPr lang="en-US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2286000" y="4191000"/>
            <a:ext cx="6858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Muhammad, the founder of Islam, was born in </a:t>
            </a:r>
            <a:r>
              <a:rPr lang="en-US" sz="2200" b="1" dirty="0" smtClean="0"/>
              <a:t>Mecca</a:t>
            </a:r>
            <a:r>
              <a:rPr lang="en-US" sz="2200" dirty="0" smtClean="0"/>
              <a:t> around 570 AD.  Mecca was a bustling market town.</a:t>
            </a:r>
          </a:p>
          <a:p>
            <a:endParaRPr lang="en-US" sz="800" dirty="0" smtClean="0"/>
          </a:p>
          <a:p>
            <a:r>
              <a:rPr lang="en-US" sz="2200" dirty="0" smtClean="0"/>
              <a:t>It was also the home of the </a:t>
            </a:r>
            <a:r>
              <a:rPr lang="en-US" sz="2200" b="1" dirty="0" smtClean="0"/>
              <a:t>Kaaba</a:t>
            </a:r>
            <a:r>
              <a:rPr lang="en-US" sz="2200" dirty="0" smtClean="0"/>
              <a:t>, an ancient temple that housed statues of pagan gods and goddesses.</a:t>
            </a:r>
          </a:p>
          <a:p>
            <a:endParaRPr lang="en-US" sz="2200" dirty="0" smtClean="0"/>
          </a:p>
          <a:p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2362200" y="5750004"/>
            <a:ext cx="6019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Muhammad lived and worked in Mecca as a shepherd and later a merchant before becoming  a prophet. </a:t>
            </a:r>
            <a:endParaRPr lang="en-US" sz="2200" dirty="0"/>
          </a:p>
        </p:txBody>
      </p:sp>
      <p:pic>
        <p:nvPicPr>
          <p:cNvPr id="8" name="Picture 7" descr="Mecc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114800"/>
            <a:ext cx="1490134" cy="2743200"/>
          </a:xfrm>
          <a:prstGeom prst="rect">
            <a:avLst/>
          </a:prstGeom>
        </p:spPr>
      </p:pic>
      <p:pic>
        <p:nvPicPr>
          <p:cNvPr id="9" name="Picture 8" descr="Arabian-Peninsula-Tourist-Map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9400" y="1524000"/>
            <a:ext cx="2363332" cy="2667000"/>
          </a:xfrm>
          <a:prstGeom prst="rect">
            <a:avLst/>
          </a:prstGeom>
        </p:spPr>
      </p:pic>
      <p:pic>
        <p:nvPicPr>
          <p:cNvPr id="10" name="Picture 9" descr="Bedouin Trib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8200" y="1524000"/>
            <a:ext cx="2057400" cy="2654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Muhammad Becomes Prophet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71800" y="990600"/>
            <a:ext cx="58674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Muhammad was troubled by the lack of morals within Meccan society – especially greed.  </a:t>
            </a:r>
          </a:p>
          <a:p>
            <a:endParaRPr lang="en-US" sz="800" dirty="0"/>
          </a:p>
          <a:p>
            <a:r>
              <a:rPr lang="en-US" sz="2200" dirty="0" smtClean="0"/>
              <a:t>According to Muslim belief, he went to a cave to meditate and heard the voice of the angel Gabriel calling him to be the messenger of god.  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30480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Muhammad devoted his life to spreading Islam and urged Arabs to give up their worship of pagan gods and worship one god, </a:t>
            </a:r>
            <a:r>
              <a:rPr lang="en-US" sz="2200" b="1" dirty="0" smtClean="0"/>
              <a:t>Allah.  </a:t>
            </a:r>
            <a:endParaRPr lang="en-US" sz="2200" b="1" dirty="0"/>
          </a:p>
        </p:txBody>
      </p:sp>
      <p:pic>
        <p:nvPicPr>
          <p:cNvPr id="5" name="Picture 4" descr="Muhammads Name in Calligraph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914401"/>
            <a:ext cx="2120222" cy="2057400"/>
          </a:xfrm>
          <a:prstGeom prst="rect">
            <a:avLst/>
          </a:prstGeom>
        </p:spPr>
      </p:pic>
      <p:pic>
        <p:nvPicPr>
          <p:cNvPr id="6" name="Picture 5" descr="Abu Bakr with Muhamm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1029" y="3505200"/>
            <a:ext cx="1994371" cy="304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" y="3810000"/>
            <a:ext cx="65532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In 622, facing the threat of murder, Muhammad and his followers left Mecca for </a:t>
            </a:r>
            <a:r>
              <a:rPr lang="en-US" sz="2200" dirty="0" err="1" smtClean="0"/>
              <a:t>Yathrib</a:t>
            </a:r>
            <a:r>
              <a:rPr lang="en-US" sz="2200" dirty="0" smtClean="0"/>
              <a:t>, a journey known as </a:t>
            </a:r>
            <a:r>
              <a:rPr lang="en-US" sz="2200" b="1" dirty="0" err="1" smtClean="0"/>
              <a:t>Hijra</a:t>
            </a:r>
            <a:r>
              <a:rPr lang="en-US" sz="2200" b="1" dirty="0" smtClean="0"/>
              <a:t>.  </a:t>
            </a:r>
          </a:p>
          <a:p>
            <a:endParaRPr lang="en-US" sz="800" dirty="0"/>
          </a:p>
          <a:p>
            <a:r>
              <a:rPr lang="en-US" sz="2200" b="1" dirty="0" err="1" smtClean="0"/>
              <a:t>Hijra</a:t>
            </a:r>
            <a:r>
              <a:rPr lang="en-US" sz="2200" dirty="0" smtClean="0"/>
              <a:t> was a turning point for Islam because Muhammad was welcomed and many people converted to Islam.</a:t>
            </a:r>
            <a:endParaRPr lang="en-US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5791200"/>
            <a:ext cx="655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In 630, Muhammad returned to Mecca, rededicated the Kaaba to Allah, and united the Arabs under Islam.  </a:t>
            </a:r>
            <a:endParaRPr lang="en-US" sz="2200" dirty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914400"/>
            <a:ext cx="273311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Teachings of Islam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990600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Today, Islam is one of the major </a:t>
            </a:r>
            <a:r>
              <a:rPr lang="en-US" sz="2200" b="1" dirty="0" smtClean="0"/>
              <a:t>monotheistic </a:t>
            </a:r>
            <a:r>
              <a:rPr lang="en-US" sz="2200" dirty="0" smtClean="0"/>
              <a:t>(belief in one god) religions in the world!!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3200400" y="1752600"/>
            <a:ext cx="57150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</a:t>
            </a:r>
            <a:r>
              <a:rPr lang="en-US" sz="2200" b="1" dirty="0" smtClean="0"/>
              <a:t>Quran</a:t>
            </a:r>
            <a:r>
              <a:rPr lang="en-US" sz="2200" dirty="0" smtClean="0"/>
              <a:t>, the sacred text of Islam, teaches that God (Allah) is all powerful and compassionate.  </a:t>
            </a:r>
            <a:endParaRPr lang="en-US" sz="2200" dirty="0"/>
          </a:p>
          <a:p>
            <a:endParaRPr lang="en-US" sz="800" dirty="0" smtClean="0"/>
          </a:p>
          <a:p>
            <a:r>
              <a:rPr lang="en-US" sz="2200" dirty="0" smtClean="0"/>
              <a:t>Muslims believe that God had other prophets including </a:t>
            </a:r>
            <a:r>
              <a:rPr lang="en-US" sz="2200" b="1" dirty="0" smtClean="0"/>
              <a:t>Abraham</a:t>
            </a:r>
            <a:r>
              <a:rPr lang="en-US" sz="2200" dirty="0" smtClean="0"/>
              <a:t>, </a:t>
            </a:r>
            <a:r>
              <a:rPr lang="en-US" sz="2200" b="1" dirty="0" smtClean="0"/>
              <a:t>Moses</a:t>
            </a:r>
            <a:r>
              <a:rPr lang="en-US" sz="2200" dirty="0" smtClean="0"/>
              <a:t>, and </a:t>
            </a:r>
            <a:r>
              <a:rPr lang="en-US" sz="2200" b="1" dirty="0" smtClean="0"/>
              <a:t>Jesus</a:t>
            </a:r>
            <a:r>
              <a:rPr lang="en-US" sz="2200" dirty="0" smtClean="0"/>
              <a:t>, but that Muhammad was the last and greatest prophet.</a:t>
            </a:r>
            <a:endParaRPr 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41148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All Muslims follow 5 basic duties, called the </a:t>
            </a:r>
            <a:r>
              <a:rPr lang="en-US" sz="2200" b="1" dirty="0" smtClean="0"/>
              <a:t>Five Pillars of Islam:</a:t>
            </a:r>
            <a:endParaRPr lang="en-US" sz="2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4572000"/>
            <a:ext cx="3962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#1  Declaration of Faith</a:t>
            </a:r>
            <a:endParaRPr lang="en-US" sz="2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5029200"/>
            <a:ext cx="434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#2 Daily Prayer (5 times each day at  a Mosque)</a:t>
            </a:r>
            <a:endParaRPr lang="en-US" sz="2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24400" y="4572000"/>
            <a:ext cx="4191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#3 Alms for the Poor</a:t>
            </a:r>
            <a:endParaRPr lang="en-US" sz="2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24400" y="4953000"/>
            <a:ext cx="3886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#4 Fast During Ramadan</a:t>
            </a:r>
            <a:endParaRPr lang="en-US" sz="2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800600" y="5410200"/>
            <a:ext cx="411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#5 Pilgrimage to Mecca (Hajj)</a:t>
            </a:r>
            <a:endParaRPr lang="en-US" sz="2200" b="1" dirty="0"/>
          </a:p>
        </p:txBody>
      </p:sp>
      <p:pic>
        <p:nvPicPr>
          <p:cNvPr id="11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752600"/>
            <a:ext cx="2667000" cy="223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52400" y="5943600"/>
            <a:ext cx="899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Another duty is the </a:t>
            </a:r>
            <a:r>
              <a:rPr lang="en-US" sz="2200" b="1" dirty="0" smtClean="0"/>
              <a:t>Jihad</a:t>
            </a:r>
            <a:r>
              <a:rPr lang="en-US" sz="2200" dirty="0" smtClean="0"/>
              <a:t>, or struggle in God’s service.  Sometimes, the jihad is also interpreted as a holy war – like the </a:t>
            </a:r>
            <a:r>
              <a:rPr lang="en-US" sz="2200" b="1" dirty="0" smtClean="0"/>
              <a:t>Crusades</a:t>
            </a:r>
            <a:r>
              <a:rPr lang="en-US" sz="2200" dirty="0" smtClean="0"/>
              <a:t>.  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609600"/>
            <a:ext cx="2971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590800"/>
            <a:ext cx="3835400" cy="327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4267200"/>
            <a:ext cx="3302000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0" y="1600200"/>
            <a:ext cx="23876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010400" y="1219200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At Prayer</a:t>
            </a:r>
            <a:endParaRPr lang="en-US" sz="2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4572000"/>
            <a:ext cx="1676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Mosque in Dearborn, Michigan</a:t>
            </a:r>
            <a:endParaRPr lang="en-US" sz="2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638800" y="5867400"/>
            <a:ext cx="274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err="1" smtClean="0"/>
              <a:t>Haram</a:t>
            </a:r>
            <a:r>
              <a:rPr lang="en-US" sz="2200" b="1" dirty="0" smtClean="0"/>
              <a:t> Sharif Grand Mosque, Mecca</a:t>
            </a:r>
            <a:endParaRPr lang="en-US" sz="2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295400" y="762000"/>
            <a:ext cx="274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Pilgrimage to Kaaba in Mecca</a:t>
            </a:r>
            <a:endParaRPr lang="en-US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A Way of Life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219200"/>
            <a:ext cx="853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Islam is both a religion and way of life.  Islamic law governs daily life, and Muslim traditions determine ethical behavior and influence family relations.  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2286000"/>
            <a:ext cx="63246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Over time the Muslims developed a code of laws called the </a:t>
            </a:r>
            <a:r>
              <a:rPr lang="en-US" sz="2200" b="1" dirty="0" err="1" smtClean="0"/>
              <a:t>Sharia</a:t>
            </a:r>
            <a:r>
              <a:rPr lang="en-US" sz="2200" dirty="0" smtClean="0"/>
              <a:t>.  </a:t>
            </a:r>
          </a:p>
          <a:p>
            <a:endParaRPr lang="en-US" sz="800" dirty="0" smtClean="0"/>
          </a:p>
          <a:p>
            <a:r>
              <a:rPr lang="en-US" sz="2200" dirty="0" smtClean="0"/>
              <a:t>The </a:t>
            </a:r>
            <a:r>
              <a:rPr lang="en-US" sz="2200" dirty="0" err="1" smtClean="0"/>
              <a:t>Sharia</a:t>
            </a:r>
            <a:r>
              <a:rPr lang="en-US" sz="2200" dirty="0" smtClean="0"/>
              <a:t> regulates moral conduct, family life, business practices, government, etc.  </a:t>
            </a:r>
          </a:p>
          <a:p>
            <a:endParaRPr lang="en-US" sz="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28600" y="3886200"/>
            <a:ext cx="51816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Islam extended rights and protection to women by making all Muslims equal.  </a:t>
            </a:r>
          </a:p>
          <a:p>
            <a:endParaRPr lang="en-US" sz="800" dirty="0" smtClean="0"/>
          </a:p>
          <a:p>
            <a:r>
              <a:rPr lang="en-US" sz="2200" dirty="0" smtClean="0"/>
              <a:t>Although Muslims are spiritually equal, men and women have very </a:t>
            </a:r>
            <a:r>
              <a:rPr lang="en-US" sz="2200" b="1" dirty="0" smtClean="0"/>
              <a:t>different roles</a:t>
            </a:r>
            <a:r>
              <a:rPr lang="en-US" sz="2200" dirty="0" smtClean="0"/>
              <a:t>.  </a:t>
            </a:r>
          </a:p>
          <a:p>
            <a:endParaRPr lang="en-US" sz="800" dirty="0" smtClean="0"/>
          </a:p>
          <a:p>
            <a:r>
              <a:rPr lang="en-US" sz="2200" dirty="0" smtClean="0"/>
              <a:t>For example, women had a more difficult time getting a divorce and have to dress modestly (wearing a </a:t>
            </a:r>
            <a:r>
              <a:rPr lang="en-US" sz="2200" b="1" dirty="0" err="1" smtClean="0"/>
              <a:t>Hijab</a:t>
            </a:r>
            <a:r>
              <a:rPr lang="en-US" sz="2200" dirty="0" smtClean="0"/>
              <a:t>).</a:t>
            </a:r>
            <a:endParaRPr lang="en-US" sz="2200" dirty="0"/>
          </a:p>
        </p:txBody>
      </p:sp>
      <p:pic>
        <p:nvPicPr>
          <p:cNvPr id="1027" name="Picture 3" descr="Arabic writing visible on the page of a Qur'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2209800"/>
            <a:ext cx="1828800" cy="2438401"/>
          </a:xfrm>
          <a:prstGeom prst="rect">
            <a:avLst/>
          </a:prstGeom>
          <a:noFill/>
        </p:spPr>
      </p:pic>
      <p:pic>
        <p:nvPicPr>
          <p:cNvPr id="1031" name="Picture 7" descr="A girl wearing a headscarf reads the Qur'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505200"/>
            <a:ext cx="2038350" cy="2717801"/>
          </a:xfrm>
          <a:prstGeom prst="rect">
            <a:avLst/>
          </a:prstGeom>
          <a:noFill/>
        </p:spPr>
      </p:pic>
      <p:pic>
        <p:nvPicPr>
          <p:cNvPr id="1029" name="Picture 5" descr="Muslim woman in niqab, with only her eyes showing. iStockphoto/Billie Mull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8802" y="4038600"/>
            <a:ext cx="2235198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Building a Muslim Empire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9906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death of Muhammad in 632 plunged his followers into grief.  Muhammad had not named a successor and this led to divisions within Islam.    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828800"/>
            <a:ext cx="8991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.  </a:t>
            </a:r>
            <a:endParaRPr 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288340"/>
            <a:ext cx="716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After a rocky start, Abu </a:t>
            </a:r>
            <a:r>
              <a:rPr lang="en-US" sz="2200" dirty="0" err="1" smtClean="0"/>
              <a:t>Bakr</a:t>
            </a:r>
            <a:r>
              <a:rPr lang="en-US" sz="2200" dirty="0" smtClean="0"/>
              <a:t> successfully united the Arab tribes under Islam.  </a:t>
            </a:r>
          </a:p>
          <a:p>
            <a:endParaRPr lang="en-US" sz="800" dirty="0"/>
          </a:p>
          <a:p>
            <a:r>
              <a:rPr lang="en-US" sz="2200" dirty="0" smtClean="0"/>
              <a:t>Under the first 4 caliphs, the Muslims conquered two great empires, the </a:t>
            </a:r>
            <a:r>
              <a:rPr lang="en-US" sz="2200" b="1" dirty="0" smtClean="0"/>
              <a:t>Byzantine</a:t>
            </a:r>
            <a:r>
              <a:rPr lang="en-US" sz="2200" dirty="0" smtClean="0"/>
              <a:t> and</a:t>
            </a:r>
            <a:r>
              <a:rPr lang="en-US" sz="2200" b="1" dirty="0" smtClean="0"/>
              <a:t> Persian Empires</a:t>
            </a:r>
            <a:r>
              <a:rPr lang="en-US" sz="2200" dirty="0" smtClean="0"/>
              <a:t>.  </a:t>
            </a:r>
            <a:endParaRPr lang="en-US" sz="2200" dirty="0"/>
          </a:p>
        </p:txBody>
      </p:sp>
      <p:sp>
        <p:nvSpPr>
          <p:cNvPr id="6" name="Rectangle 5"/>
          <p:cNvSpPr/>
          <p:nvPr/>
        </p:nvSpPr>
        <p:spPr>
          <a:xfrm>
            <a:off x="0" y="4267200"/>
            <a:ext cx="6553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Eventually, </a:t>
            </a:r>
            <a:r>
              <a:rPr lang="en-US" sz="2200" b="1" dirty="0" smtClean="0"/>
              <a:t>Abu </a:t>
            </a:r>
            <a:r>
              <a:rPr lang="en-US" sz="2200" b="1" dirty="0" err="1" smtClean="0"/>
              <a:t>Bakr</a:t>
            </a:r>
            <a:r>
              <a:rPr lang="en-US" sz="2200" b="1" dirty="0" smtClean="0"/>
              <a:t>, </a:t>
            </a:r>
            <a:r>
              <a:rPr lang="en-US" sz="2200" dirty="0" smtClean="0"/>
              <a:t>Muhammad’s father-in-law, became the first </a:t>
            </a:r>
            <a:r>
              <a:rPr lang="en-US" sz="2200" b="1" dirty="0" smtClean="0"/>
              <a:t>caliph</a:t>
            </a:r>
            <a:r>
              <a:rPr lang="en-US" sz="2200" dirty="0" smtClean="0"/>
              <a:t>, or successor to Muhammad.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057400"/>
            <a:ext cx="4343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Shiites</a:t>
            </a:r>
            <a:r>
              <a:rPr lang="en-US" sz="2200" dirty="0" smtClean="0"/>
              <a:t> </a:t>
            </a:r>
          </a:p>
          <a:p>
            <a:r>
              <a:rPr lang="en-US" sz="2200" dirty="0" smtClean="0"/>
              <a:t>Believed that Muhammad’s successor should be his son-in-law Ali.  They called these descendants Imams.</a:t>
            </a:r>
            <a:endParaRPr lang="en-US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4343400" y="2057400"/>
            <a:ext cx="48006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Sunnis</a:t>
            </a:r>
            <a:r>
              <a:rPr lang="en-US" sz="2200" dirty="0" smtClean="0"/>
              <a:t> </a:t>
            </a:r>
          </a:p>
          <a:p>
            <a:r>
              <a:rPr lang="en-US" sz="2200" dirty="0" smtClean="0"/>
              <a:t>Believed that Muhammad’s successor, or </a:t>
            </a:r>
            <a:r>
              <a:rPr lang="en-US" sz="2200" b="1" dirty="0" smtClean="0"/>
              <a:t>caliph</a:t>
            </a:r>
            <a:r>
              <a:rPr lang="en-US" sz="2200" dirty="0" smtClean="0"/>
              <a:t>, should be a “good” Muslim from Muhammad’s tribe – today 90% of Muslims are Sunni.</a:t>
            </a:r>
            <a:endParaRPr lang="en-US" sz="2200" dirty="0"/>
          </a:p>
        </p:txBody>
      </p:sp>
      <p:pic>
        <p:nvPicPr>
          <p:cNvPr id="9" name="Picture 8" descr="Abu Bakr with Muham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86600" y="4191000"/>
            <a:ext cx="1745074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Muslim Empire Expands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62400" y="1676400"/>
            <a:ext cx="5181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</a:t>
            </a:r>
            <a:r>
              <a:rPr lang="en-US" sz="2200" b="1" dirty="0" smtClean="0"/>
              <a:t>Umayyad Caliphate</a:t>
            </a:r>
            <a:r>
              <a:rPr lang="en-US" sz="2200" dirty="0" smtClean="0"/>
              <a:t>, a dynasty of Sunni caliphs, ruled the Muslim Empire from its capital at </a:t>
            </a:r>
            <a:r>
              <a:rPr lang="en-US" sz="2200" b="1" dirty="0" smtClean="0"/>
              <a:t>Damascus</a:t>
            </a:r>
            <a:r>
              <a:rPr lang="en-US" sz="2200" dirty="0" smtClean="0"/>
              <a:t> until 750.  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3886200" y="2743200"/>
            <a:ext cx="5257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Umayyad Caliphate successfully expanded the Muslim Empire by using </a:t>
            </a:r>
            <a:r>
              <a:rPr lang="en-US" sz="2200" b="1" dirty="0" smtClean="0"/>
              <a:t>effective fighting </a:t>
            </a:r>
            <a:r>
              <a:rPr lang="en-US" sz="2200" dirty="0" smtClean="0"/>
              <a:t>methods (camel cavalry), establishing an </a:t>
            </a:r>
            <a:r>
              <a:rPr lang="en-US" sz="2200" b="1" dirty="0" smtClean="0"/>
              <a:t>orderly government</a:t>
            </a:r>
            <a:r>
              <a:rPr lang="en-US" sz="2200" dirty="0" smtClean="0"/>
              <a:t>, and treating </a:t>
            </a:r>
            <a:r>
              <a:rPr lang="en-US" sz="2200" b="1" dirty="0" smtClean="0"/>
              <a:t>conquered people fairly</a:t>
            </a:r>
            <a:r>
              <a:rPr lang="en-US" sz="2200" dirty="0" smtClean="0"/>
              <a:t>.  </a:t>
            </a:r>
          </a:p>
          <a:p>
            <a:r>
              <a:rPr lang="en-US" sz="2200" dirty="0" smtClean="0"/>
              <a:t> </a:t>
            </a:r>
          </a:p>
          <a:p>
            <a:endParaRPr lang="en-US" sz="800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914400"/>
            <a:ext cx="899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Muslim Empire expanded as a result of conquests under the 4 Caliphs, the Umayyad, and Abbasid caliphates.  </a:t>
            </a:r>
            <a:endParaRPr lang="en-US" sz="2200" dirty="0"/>
          </a:p>
        </p:txBody>
      </p:sp>
      <p:pic>
        <p:nvPicPr>
          <p:cNvPr id="6" name="Picture 5" descr="Spread of Islam Map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52600"/>
            <a:ext cx="3857625" cy="2514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4495800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/>
              <a:t>The </a:t>
            </a:r>
            <a:r>
              <a:rPr lang="en-US" sz="2200" dirty="0" err="1" smtClean="0"/>
              <a:t>Umayyads</a:t>
            </a:r>
            <a:r>
              <a:rPr lang="en-US" sz="2200" dirty="0" smtClean="0"/>
              <a:t> also allowed Christians, Jews, and Zoroastrians to practice their faith freely.  Overtime, many of these people </a:t>
            </a:r>
            <a:r>
              <a:rPr lang="en-US" sz="2200" b="1" dirty="0" smtClean="0"/>
              <a:t>converted to Islam</a:t>
            </a:r>
            <a:r>
              <a:rPr lang="en-US" sz="2200" dirty="0" smtClean="0"/>
              <a:t>, which helped spread the religion.</a:t>
            </a:r>
            <a:endParaRPr lang="en-US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563880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Under the </a:t>
            </a:r>
            <a:r>
              <a:rPr lang="en-US" sz="2200" b="1" dirty="0" smtClean="0"/>
              <a:t>Abbasid dynasty</a:t>
            </a:r>
            <a:r>
              <a:rPr lang="en-US" sz="2200" dirty="0" smtClean="0"/>
              <a:t>, the empire reached its </a:t>
            </a:r>
            <a:r>
              <a:rPr lang="en-US" sz="2200" b="1" dirty="0" smtClean="0"/>
              <a:t>greatest wealth and power</a:t>
            </a:r>
            <a:r>
              <a:rPr lang="en-US" sz="2200" dirty="0" smtClean="0"/>
              <a:t>, and Muslim civilization flourished. Poets, scholars, philosophers, and entertainers from all over the world came to Baghdad.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Muslim Empire Declines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1066800"/>
            <a:ext cx="8610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Beginning in 850, The Abbasid empire became fragmented into many small states, which made them weak.  Then a series of invasions destroyed the empire.    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3429000" y="2133600"/>
            <a:ext cx="5715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First, the </a:t>
            </a:r>
            <a:r>
              <a:rPr lang="en-US" sz="2200" b="1" dirty="0" smtClean="0"/>
              <a:t>Seljuk Turks </a:t>
            </a:r>
            <a:r>
              <a:rPr lang="en-US" sz="2200" dirty="0" smtClean="0"/>
              <a:t>invaded the Middle East and adopted Islam. </a:t>
            </a:r>
          </a:p>
          <a:p>
            <a:endParaRPr lang="en-US" sz="800" dirty="0"/>
          </a:p>
          <a:p>
            <a:r>
              <a:rPr lang="en-US" sz="2200" dirty="0" smtClean="0"/>
              <a:t>By 1055, the Seljuk Turks had taken control of Baghdad and pushed into the Byzantine Empire.   </a:t>
            </a:r>
            <a:endParaRPr 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038600"/>
            <a:ext cx="6324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fighting between the Seljuk Turks and Byzantines prevented Christian pilgrims from travelling to Jerusalem, leading Pope Urban II to call for the </a:t>
            </a:r>
            <a:r>
              <a:rPr lang="en-US" sz="2200" b="1" dirty="0" smtClean="0"/>
              <a:t>First Crusade </a:t>
            </a:r>
            <a:r>
              <a:rPr lang="en-US" sz="2200" dirty="0" smtClean="0"/>
              <a:t>(holy wars between </a:t>
            </a:r>
            <a:r>
              <a:rPr lang="en-US" sz="2200" dirty="0"/>
              <a:t>C</a:t>
            </a:r>
            <a:r>
              <a:rPr lang="en-US" sz="2200" dirty="0" smtClean="0"/>
              <a:t>hristians and Muslims).  </a:t>
            </a:r>
            <a:endParaRPr lang="en-US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562600"/>
            <a:ext cx="708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Finally in 1216, </a:t>
            </a:r>
            <a:r>
              <a:rPr lang="en-US" sz="2200" b="1" dirty="0" err="1" smtClean="0"/>
              <a:t>Ghengis</a:t>
            </a:r>
            <a:r>
              <a:rPr lang="en-US" sz="2200" b="1" dirty="0" smtClean="0"/>
              <a:t> Khan </a:t>
            </a:r>
            <a:r>
              <a:rPr lang="en-US" sz="2200" dirty="0" smtClean="0"/>
              <a:t>led the </a:t>
            </a:r>
            <a:r>
              <a:rPr lang="en-US" sz="2200" b="1" dirty="0" smtClean="0"/>
              <a:t>Mongols</a:t>
            </a:r>
            <a:r>
              <a:rPr lang="en-US" sz="2200" dirty="0" smtClean="0"/>
              <a:t> out of Asia.  His grandson burned and looted Baghdad killing the last Abbasid Caliph.  </a:t>
            </a:r>
            <a:endParaRPr lang="en-US" sz="2200" dirty="0"/>
          </a:p>
        </p:txBody>
      </p:sp>
      <p:pic>
        <p:nvPicPr>
          <p:cNvPr id="7" name="Picture 6" descr="Seljuk Fortress in Ephes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09800"/>
            <a:ext cx="3056986" cy="1600200"/>
          </a:xfrm>
          <a:prstGeom prst="rect">
            <a:avLst/>
          </a:prstGeom>
        </p:spPr>
      </p:pic>
      <p:pic>
        <p:nvPicPr>
          <p:cNvPr id="8" name="Picture 7" descr="Siege of Jerusalem in Crusd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0" y="3962399"/>
            <a:ext cx="1981200" cy="2073349"/>
          </a:xfrm>
          <a:prstGeom prst="rect">
            <a:avLst/>
          </a:prstGeom>
        </p:spPr>
      </p:pic>
      <p:pic>
        <p:nvPicPr>
          <p:cNvPr id="9" name="Picture 8" descr="Genghis kh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0" y="3673928"/>
            <a:ext cx="1981200" cy="3184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1098</Words>
  <Application>Microsoft Macintosh PowerPoint</Application>
  <PresentationFormat>On-screen Show (4:3)</PresentationFormat>
  <Paragraphs>84</Paragraphs>
  <Slides>10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The Rise and Spread of Islam</vt:lpstr>
      <vt:lpstr>Rise of Islam</vt:lpstr>
      <vt:lpstr>Muhammad Becomes Prophet</vt:lpstr>
      <vt:lpstr>Teachings of Islam</vt:lpstr>
      <vt:lpstr>Slide 5</vt:lpstr>
      <vt:lpstr>A Way of Life</vt:lpstr>
      <vt:lpstr>Building a Muslim Empire</vt:lpstr>
      <vt:lpstr>The Muslim Empire Expands</vt:lpstr>
      <vt:lpstr>Muslim Empire Declines</vt:lpstr>
      <vt:lpstr>The Mosque at Ground Zero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Rise and Spread of Islam</dc:title>
  <dc:creator>AlyssaMartin</dc:creator>
  <cp:lastModifiedBy>Jessica Taylor</cp:lastModifiedBy>
  <cp:revision>27</cp:revision>
  <dcterms:created xsi:type="dcterms:W3CDTF">2012-10-08T15:01:56Z</dcterms:created>
  <dcterms:modified xsi:type="dcterms:W3CDTF">2012-10-08T15:02:09Z</dcterms:modified>
</cp:coreProperties>
</file>