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Default Extension="jpeg" ContentType="image/jpeg"/>
  <Default Extension="xml" ContentType="application/xml"/>
  <Override PartName="/ppt/slides/slide9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Default Extension="bin" ContentType="application/vnd.openxmlformats-officedocument.presentationml.printerSettings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>
  <p:sldMasterIdLst>
    <p:sldMasterId id="2147483648" r:id="rId1"/>
  </p:sldMasterIdLst>
  <p:sldIdLst>
    <p:sldId id="256" r:id="rId2"/>
    <p:sldId id="257" r:id="rId3"/>
    <p:sldId id="258" r:id="rId4"/>
    <p:sldId id="263" r:id="rId5"/>
    <p:sldId id="259" r:id="rId6"/>
    <p:sldId id="260" r:id="rId7"/>
    <p:sldId id="261" r:id="rId8"/>
    <p:sldId id="264" r:id="rId9"/>
    <p:sldId id="266" r:id="rId10"/>
    <p:sldId id="265" r:id="rId11"/>
    <p:sldId id="262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591" autoAdjust="0"/>
    <p:restoredTop sz="94667" autoAdjust="0"/>
  </p:normalViewPr>
  <p:slideViewPr>
    <p:cSldViewPr>
      <p:cViewPr varScale="1">
        <p:scale>
          <a:sx n="108" d="100"/>
          <a:sy n="108" d="100"/>
        </p:scale>
        <p:origin x="-896" y="-1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7122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printerSettings" Target="printerSettings/printerSettings1.bin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C3BE60-D404-4507-ADDB-34BA53D67148}" type="datetimeFigureOut">
              <a:rPr lang="en-US" smtClean="0"/>
              <a:pPr/>
              <a:t>10/8/12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35799B-48E3-49C2-AA15-3442549521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C3BE60-D404-4507-ADDB-34BA53D67148}" type="datetimeFigureOut">
              <a:rPr lang="en-US" smtClean="0"/>
              <a:pPr/>
              <a:t>10/8/12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35799B-48E3-49C2-AA15-3442549521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C3BE60-D404-4507-ADDB-34BA53D67148}" type="datetimeFigureOut">
              <a:rPr lang="en-US" smtClean="0"/>
              <a:pPr/>
              <a:t>10/8/12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35799B-48E3-49C2-AA15-3442549521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C3BE60-D404-4507-ADDB-34BA53D67148}" type="datetimeFigureOut">
              <a:rPr lang="en-US" smtClean="0"/>
              <a:pPr/>
              <a:t>10/8/12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35799B-48E3-49C2-AA15-3442549521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C3BE60-D404-4507-ADDB-34BA53D67148}" type="datetimeFigureOut">
              <a:rPr lang="en-US" smtClean="0"/>
              <a:pPr/>
              <a:t>10/8/12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35799B-48E3-49C2-AA15-3442549521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C3BE60-D404-4507-ADDB-34BA53D67148}" type="datetimeFigureOut">
              <a:rPr lang="en-US" smtClean="0"/>
              <a:pPr/>
              <a:t>10/8/12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35799B-48E3-49C2-AA15-3442549521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C3BE60-D404-4507-ADDB-34BA53D67148}" type="datetimeFigureOut">
              <a:rPr lang="en-US" smtClean="0"/>
              <a:pPr/>
              <a:t>10/8/12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35799B-48E3-49C2-AA15-3442549521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C3BE60-D404-4507-ADDB-34BA53D67148}" type="datetimeFigureOut">
              <a:rPr lang="en-US" smtClean="0"/>
              <a:pPr/>
              <a:t>10/8/12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35799B-48E3-49C2-AA15-3442549521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C3BE60-D404-4507-ADDB-34BA53D67148}" type="datetimeFigureOut">
              <a:rPr lang="en-US" smtClean="0"/>
              <a:pPr/>
              <a:t>10/8/12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35799B-48E3-49C2-AA15-3442549521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C3BE60-D404-4507-ADDB-34BA53D67148}" type="datetimeFigureOut">
              <a:rPr lang="en-US" smtClean="0"/>
              <a:pPr/>
              <a:t>10/8/12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35799B-48E3-49C2-AA15-3442549521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C3BE60-D404-4507-ADDB-34BA53D67148}" type="datetimeFigureOut">
              <a:rPr lang="en-US" smtClean="0"/>
              <a:pPr/>
              <a:t>10/8/12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35799B-48E3-49C2-AA15-3442549521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C3BE60-D404-4507-ADDB-34BA53D67148}" type="datetimeFigureOut">
              <a:rPr lang="en-US" smtClean="0"/>
              <a:pPr/>
              <a:t>10/8/12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35799B-48E3-49C2-AA15-34425495212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6.jpeg"/><Relationship Id="rId3" Type="http://schemas.openxmlformats.org/officeDocument/2006/relationships/image" Target="../media/image17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.jpeg"/><Relationship Id="rId3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4" Type="http://schemas.openxmlformats.org/officeDocument/2006/relationships/image" Target="../media/image5.jpeg"/><Relationship Id="rId5" Type="http://schemas.openxmlformats.org/officeDocument/2006/relationships/image" Target="../media/image6.jpeg"/><Relationship Id="rId6" Type="http://schemas.openxmlformats.org/officeDocument/2006/relationships/image" Target="../media/image7.jpeg"/><Relationship Id="rId7" Type="http://schemas.openxmlformats.org/officeDocument/2006/relationships/image" Target="../media/image8.jpeg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9.jpeg"/><Relationship Id="rId3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1.jpeg"/><Relationship Id="rId3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Reformation Spreads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 descr="LUther's Bibl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95600" y="1447800"/>
            <a:ext cx="3302000" cy="51435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Legacy of the Catholic Reformation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14800" y="1295400"/>
            <a:ext cx="4800600" cy="5257800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Catholic reformers helped reduce church abuses.</a:t>
            </a:r>
          </a:p>
          <a:p>
            <a:r>
              <a:rPr lang="en-US" dirty="0" smtClean="0"/>
              <a:t>Disagreements about religion led to religious Wars</a:t>
            </a:r>
          </a:p>
          <a:p>
            <a:pPr lvl="1"/>
            <a:r>
              <a:rPr lang="en-US" dirty="0" smtClean="0"/>
              <a:t>French Wars of Religion (1560s)</a:t>
            </a:r>
          </a:p>
          <a:p>
            <a:r>
              <a:rPr lang="en-US" dirty="0" smtClean="0"/>
              <a:t>Europe still remains divided over different interpretations of Christianity today!</a:t>
            </a:r>
          </a:p>
          <a:p>
            <a:pPr lvl="1"/>
            <a:r>
              <a:rPr lang="en-US" dirty="0" smtClean="0"/>
              <a:t>Violent fighting between Protestants and Catholics in Northern Ireland.</a:t>
            </a:r>
            <a:endParaRPr lang="en-US" dirty="0"/>
          </a:p>
        </p:txBody>
      </p:sp>
      <p:pic>
        <p:nvPicPr>
          <p:cNvPr id="4" name="Picture 3" descr="St. Bart Massacre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2400" y="1447800"/>
            <a:ext cx="3919347" cy="411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Witches!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990600"/>
            <a:ext cx="4724400" cy="56388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Both Catholics and Protestants fostered intolerance and persecuted people they thought were witches and Jews.</a:t>
            </a:r>
          </a:p>
          <a:p>
            <a:r>
              <a:rPr lang="en-US" dirty="0" smtClean="0"/>
              <a:t>Witch hunts</a:t>
            </a:r>
          </a:p>
          <a:p>
            <a:pPr lvl="1"/>
            <a:r>
              <a:rPr lang="en-US" dirty="0" smtClean="0"/>
              <a:t>Thousands of women died as victims of witch hunts</a:t>
            </a:r>
          </a:p>
          <a:p>
            <a:pPr lvl="1"/>
            <a:r>
              <a:rPr lang="en-US" dirty="0" smtClean="0"/>
              <a:t>Usually widowed women</a:t>
            </a:r>
          </a:p>
          <a:p>
            <a:pPr lvl="1"/>
            <a:r>
              <a:rPr lang="en-US" dirty="0" smtClean="0"/>
              <a:t>Most lived in German sates, Switzerland, and France.</a:t>
            </a:r>
          </a:p>
          <a:p>
            <a:pPr lvl="1"/>
            <a:r>
              <a:rPr lang="en-US" dirty="0" smtClean="0"/>
              <a:t>Also in Salem Massachusetts!</a:t>
            </a:r>
          </a:p>
          <a:p>
            <a:r>
              <a:rPr lang="en-US" dirty="0" smtClean="0"/>
              <a:t>Jewish Persecution</a:t>
            </a:r>
          </a:p>
          <a:p>
            <a:pPr lvl="1"/>
            <a:r>
              <a:rPr lang="en-US" dirty="0" smtClean="0"/>
              <a:t>Forced to live in </a:t>
            </a:r>
            <a:r>
              <a:rPr lang="en-US" b="1" dirty="0" smtClean="0"/>
              <a:t>ghettos</a:t>
            </a:r>
            <a:r>
              <a:rPr lang="en-US" dirty="0" smtClean="0"/>
              <a:t> –separate part of city.</a:t>
            </a:r>
          </a:p>
        </p:txBody>
      </p:sp>
      <p:pic>
        <p:nvPicPr>
          <p:cNvPr id="5" name="Content Placeholder 4" descr="Salem Witch Trials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953000" y="1143000"/>
            <a:ext cx="4038600" cy="2963187"/>
          </a:xfrm>
        </p:spPr>
      </p:pic>
      <p:pic>
        <p:nvPicPr>
          <p:cNvPr id="6" name="Picture 5" descr="Witch Trials 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876800" y="4114800"/>
            <a:ext cx="4117374" cy="2743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Explosion of Protestants!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5181600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During the reformation, hundreds of new protestant groups formed.</a:t>
            </a:r>
          </a:p>
          <a:p>
            <a:pPr lvl="1"/>
            <a:r>
              <a:rPr lang="en-US" b="1" dirty="0" smtClean="0"/>
              <a:t>Calvinists</a:t>
            </a:r>
            <a:r>
              <a:rPr lang="en-US" dirty="0" smtClean="0"/>
              <a:t> – founded by John Calvin and believed in Predestination.  </a:t>
            </a:r>
          </a:p>
          <a:p>
            <a:pPr lvl="2"/>
            <a:r>
              <a:rPr lang="en-US" b="1" dirty="0" smtClean="0"/>
              <a:t>Predestination </a:t>
            </a:r>
            <a:r>
              <a:rPr lang="en-US" dirty="0" smtClean="0"/>
              <a:t>= the idea that god had long ago determined who would gain salvation.  </a:t>
            </a:r>
          </a:p>
          <a:p>
            <a:r>
              <a:rPr lang="en-US" b="1" dirty="0" smtClean="0"/>
              <a:t>Anabaptists</a:t>
            </a:r>
            <a:r>
              <a:rPr lang="en-US" dirty="0" smtClean="0"/>
              <a:t> were a more radical protestant group.</a:t>
            </a:r>
          </a:p>
          <a:p>
            <a:pPr lvl="1"/>
            <a:r>
              <a:rPr lang="en-US" dirty="0" smtClean="0"/>
              <a:t>Did not believe in baptizing infants.</a:t>
            </a:r>
          </a:p>
          <a:p>
            <a:pPr lvl="1"/>
            <a:r>
              <a:rPr lang="en-US" dirty="0" smtClean="0"/>
              <a:t>Tried to speed up the coming of God’s day of judgment through violent means.</a:t>
            </a:r>
          </a:p>
          <a:p>
            <a:pPr lvl="1"/>
            <a:r>
              <a:rPr lang="en-US" dirty="0" smtClean="0"/>
              <a:t>Believed in religious toleration and a separation of church and state. </a:t>
            </a:r>
          </a:p>
          <a:p>
            <a:r>
              <a:rPr lang="en-US" b="1" dirty="0" smtClean="0"/>
              <a:t>Baptists, Mennonites, and Amish </a:t>
            </a:r>
            <a:r>
              <a:rPr lang="en-US" dirty="0" smtClean="0"/>
              <a:t>are all related to the Anabaptists.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8" dur="1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0" dur="10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The English Reformation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2400" y="990600"/>
            <a:ext cx="5867400" cy="57150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The English Reformation was the work of </a:t>
            </a:r>
            <a:r>
              <a:rPr lang="en-US" b="1" dirty="0" smtClean="0"/>
              <a:t>King Henry VIII </a:t>
            </a:r>
            <a:r>
              <a:rPr lang="en-US" dirty="0" smtClean="0"/>
              <a:t>of England.</a:t>
            </a:r>
          </a:p>
          <a:p>
            <a:r>
              <a:rPr lang="en-US" dirty="0" smtClean="0"/>
              <a:t>Henry VIII wanted to </a:t>
            </a:r>
            <a:r>
              <a:rPr lang="en-US" b="1" dirty="0" smtClean="0"/>
              <a:t>annul</a:t>
            </a:r>
            <a:r>
              <a:rPr lang="en-US" dirty="0" smtClean="0"/>
              <a:t> (cancel) his marriage to his 1</a:t>
            </a:r>
            <a:r>
              <a:rPr lang="en-US" baseline="30000" dirty="0" smtClean="0"/>
              <a:t>st</a:t>
            </a:r>
            <a:r>
              <a:rPr lang="en-US" dirty="0" smtClean="0"/>
              <a:t> wife </a:t>
            </a:r>
            <a:r>
              <a:rPr lang="en-US" b="1" dirty="0" smtClean="0"/>
              <a:t>Catherine of Aragon</a:t>
            </a:r>
            <a:r>
              <a:rPr lang="en-US" dirty="0" smtClean="0"/>
              <a:t>.  </a:t>
            </a:r>
          </a:p>
          <a:p>
            <a:pPr lvl="1"/>
            <a:r>
              <a:rPr lang="en-US" dirty="0" smtClean="0"/>
              <a:t>No heir = big problem for Henry VIII</a:t>
            </a:r>
          </a:p>
          <a:p>
            <a:pPr lvl="1"/>
            <a:r>
              <a:rPr lang="en-US" dirty="0" smtClean="0"/>
              <a:t>Pope said NO!</a:t>
            </a:r>
          </a:p>
          <a:p>
            <a:r>
              <a:rPr lang="en-US" dirty="0" smtClean="0"/>
              <a:t>Because Henry VIII could not annul his marriage, he decided to create his own church called the </a:t>
            </a:r>
            <a:r>
              <a:rPr lang="en-US" b="1" dirty="0" smtClean="0"/>
              <a:t>Church of England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Henry appointed </a:t>
            </a:r>
            <a:r>
              <a:rPr lang="en-US" b="1" dirty="0" smtClean="0"/>
              <a:t>Thomas Cranmer </a:t>
            </a:r>
            <a:r>
              <a:rPr lang="en-US" dirty="0" smtClean="0"/>
              <a:t>as Archbishop of his church.</a:t>
            </a:r>
          </a:p>
          <a:p>
            <a:pPr lvl="1"/>
            <a:r>
              <a:rPr lang="en-US" dirty="0" smtClean="0"/>
              <a:t>Cranmer annulled Henry’s marriage.</a:t>
            </a:r>
          </a:p>
        </p:txBody>
      </p:sp>
      <p:pic>
        <p:nvPicPr>
          <p:cNvPr id="5" name="Content Placeholder 4" descr="Henry VIII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6369004" y="914400"/>
            <a:ext cx="2774996" cy="3276600"/>
          </a:xfrm>
        </p:spPr>
      </p:pic>
      <p:pic>
        <p:nvPicPr>
          <p:cNvPr id="6" name="Picture 5" descr="Catherine of Aragon (1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019800" y="2895600"/>
            <a:ext cx="2581275" cy="354378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1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6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9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Henry VIII’s Wives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990600"/>
            <a:ext cx="5943600" cy="58674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After his annulment from Catherine of Aragon, Henry VIII married 5 more times!!</a:t>
            </a:r>
          </a:p>
          <a:p>
            <a:pPr lvl="1"/>
            <a:r>
              <a:rPr lang="en-US" dirty="0" smtClean="0"/>
              <a:t>Anne Boleyn</a:t>
            </a:r>
          </a:p>
          <a:p>
            <a:pPr lvl="2"/>
            <a:r>
              <a:rPr lang="en-US" dirty="0" smtClean="0"/>
              <a:t>Daughter = </a:t>
            </a:r>
            <a:r>
              <a:rPr lang="en-US" b="1" dirty="0" smtClean="0"/>
              <a:t>Elizabeth I</a:t>
            </a:r>
          </a:p>
          <a:p>
            <a:pPr lvl="2"/>
            <a:r>
              <a:rPr lang="en-US" dirty="0" smtClean="0"/>
              <a:t>No son</a:t>
            </a:r>
            <a:r>
              <a:rPr lang="en-US" dirty="0"/>
              <a:t>;</a:t>
            </a:r>
            <a:r>
              <a:rPr lang="en-US" dirty="0" smtClean="0"/>
              <a:t> beheaded</a:t>
            </a:r>
          </a:p>
          <a:p>
            <a:pPr lvl="1"/>
            <a:r>
              <a:rPr lang="en-US" dirty="0" smtClean="0"/>
              <a:t>Jane Seymour</a:t>
            </a:r>
          </a:p>
          <a:p>
            <a:pPr lvl="2"/>
            <a:r>
              <a:rPr lang="en-US" dirty="0" smtClean="0"/>
              <a:t>Son = </a:t>
            </a:r>
            <a:r>
              <a:rPr lang="en-US" b="1" dirty="0" smtClean="0"/>
              <a:t>Edward VI</a:t>
            </a:r>
          </a:p>
          <a:p>
            <a:pPr lvl="2"/>
            <a:r>
              <a:rPr lang="en-US" dirty="0" smtClean="0"/>
              <a:t>Dies from complications</a:t>
            </a:r>
          </a:p>
          <a:p>
            <a:pPr lvl="1"/>
            <a:r>
              <a:rPr lang="en-US" dirty="0" smtClean="0"/>
              <a:t>Anne of Cleves</a:t>
            </a:r>
          </a:p>
          <a:p>
            <a:pPr lvl="2"/>
            <a:r>
              <a:rPr lang="en-US" dirty="0" smtClean="0"/>
              <a:t>Too ugly; divorce</a:t>
            </a:r>
          </a:p>
          <a:p>
            <a:pPr lvl="1"/>
            <a:r>
              <a:rPr lang="en-US" dirty="0" smtClean="0"/>
              <a:t>Catherine Howard</a:t>
            </a:r>
          </a:p>
          <a:p>
            <a:pPr lvl="2"/>
            <a:r>
              <a:rPr lang="en-US" dirty="0" smtClean="0"/>
              <a:t>Executed</a:t>
            </a:r>
          </a:p>
          <a:p>
            <a:pPr lvl="1"/>
            <a:r>
              <a:rPr lang="en-US" dirty="0" smtClean="0"/>
              <a:t>Catherine Parr</a:t>
            </a:r>
          </a:p>
          <a:p>
            <a:pPr lvl="2"/>
            <a:r>
              <a:rPr lang="en-US" dirty="0" smtClean="0"/>
              <a:t>Out lives Henry VIII</a:t>
            </a:r>
          </a:p>
          <a:p>
            <a:pPr lvl="1"/>
            <a:endParaRPr lang="en-US" dirty="0"/>
          </a:p>
        </p:txBody>
      </p:sp>
      <p:pic>
        <p:nvPicPr>
          <p:cNvPr id="5" name="Content Placeholder 4" descr="Catherine of Aragon (1)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7056251" y="838200"/>
            <a:ext cx="2087749" cy="2866231"/>
          </a:xfrm>
        </p:spPr>
      </p:pic>
      <p:pic>
        <p:nvPicPr>
          <p:cNvPr id="6" name="Picture 5" descr="Anne Boleyn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019800" y="1295400"/>
            <a:ext cx="2181990" cy="2995613"/>
          </a:xfrm>
          <a:prstGeom prst="rect">
            <a:avLst/>
          </a:prstGeom>
        </p:spPr>
      </p:pic>
      <p:pic>
        <p:nvPicPr>
          <p:cNvPr id="7" name="Picture 6" descr="Jane Seymour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048500" y="2057400"/>
            <a:ext cx="2095500" cy="2886658"/>
          </a:xfrm>
          <a:prstGeom prst="rect">
            <a:avLst/>
          </a:prstGeom>
        </p:spPr>
      </p:pic>
      <p:pic>
        <p:nvPicPr>
          <p:cNvPr id="8" name="Picture 7" descr="Anne of Cleves (#4)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019800" y="2743200"/>
            <a:ext cx="2300393" cy="3257550"/>
          </a:xfrm>
          <a:prstGeom prst="rect">
            <a:avLst/>
          </a:prstGeom>
        </p:spPr>
      </p:pic>
      <p:pic>
        <p:nvPicPr>
          <p:cNvPr id="9" name="Picture 8" descr="Catherine Howard (#5)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7184026" y="3657600"/>
            <a:ext cx="1959974" cy="2690812"/>
          </a:xfrm>
          <a:prstGeom prst="rect">
            <a:avLst/>
          </a:prstGeom>
        </p:spPr>
      </p:pic>
      <p:pic>
        <p:nvPicPr>
          <p:cNvPr id="10" name="Picture 9" descr="Catherine Parr (#6)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6019800" y="4067175"/>
            <a:ext cx="2032823" cy="27908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9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9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6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1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1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1" dur="5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Church of England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219200"/>
            <a:ext cx="5334000" cy="5334000"/>
          </a:xfrm>
        </p:spPr>
        <p:txBody>
          <a:bodyPr>
            <a:normAutofit fontScale="92500" lnSpcReduction="10000"/>
          </a:bodyPr>
          <a:lstStyle/>
          <a:p>
            <a:r>
              <a:rPr lang="en-US" b="1" dirty="0" smtClean="0"/>
              <a:t>Act of Supremacy (1534) </a:t>
            </a:r>
            <a:r>
              <a:rPr lang="en-US" dirty="0" smtClean="0"/>
              <a:t>–Henry became the supreme head on Earth of the church of England.</a:t>
            </a:r>
          </a:p>
          <a:p>
            <a:pPr lvl="1"/>
            <a:r>
              <a:rPr lang="en-US" dirty="0" smtClean="0"/>
              <a:t>People that did not like this were beheaded!!</a:t>
            </a:r>
          </a:p>
          <a:p>
            <a:r>
              <a:rPr lang="en-US" dirty="0" smtClean="0"/>
              <a:t>Henry did not change the church much – he kept most Catholic forms of worship.</a:t>
            </a:r>
          </a:p>
          <a:p>
            <a:r>
              <a:rPr lang="en-US" dirty="0" smtClean="0"/>
              <a:t>Henry’s son, Edward VI,  made England a protestant country.</a:t>
            </a:r>
          </a:p>
          <a:p>
            <a:pPr lvl="1"/>
            <a:r>
              <a:rPr lang="en-US" dirty="0" smtClean="0"/>
              <a:t>Parliament passed Protestant Reforms.</a:t>
            </a:r>
          </a:p>
          <a:p>
            <a:pPr lvl="1"/>
            <a:r>
              <a:rPr lang="en-US" dirty="0" smtClean="0"/>
              <a:t>Thomas Cranmer wrote the </a:t>
            </a:r>
            <a:r>
              <a:rPr lang="en-US" i="1" dirty="0" smtClean="0"/>
              <a:t>Book of Common Prayer </a:t>
            </a:r>
            <a:r>
              <a:rPr lang="en-US" dirty="0" smtClean="0"/>
              <a:t>– used in church services.</a:t>
            </a:r>
          </a:p>
          <a:p>
            <a:endParaRPr lang="en-US" dirty="0"/>
          </a:p>
        </p:txBody>
      </p:sp>
      <p:pic>
        <p:nvPicPr>
          <p:cNvPr id="5" name="Content Placeholder 4" descr="Canterbury Cathedral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5562600" y="1295400"/>
            <a:ext cx="3333750" cy="2695575"/>
          </a:xfrm>
        </p:spPr>
      </p:pic>
      <p:pic>
        <p:nvPicPr>
          <p:cNvPr id="6" name="Picture 5" descr="Edward VI (son of King Henry VIII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172200" y="2743200"/>
            <a:ext cx="2749550" cy="385317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Mary and Elizabeth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914400"/>
            <a:ext cx="5867400" cy="5715000"/>
          </a:xfrm>
        </p:spPr>
        <p:txBody>
          <a:bodyPr>
            <a:normAutofit/>
          </a:bodyPr>
          <a:lstStyle/>
          <a:p>
            <a:r>
              <a:rPr lang="en-US" b="1" dirty="0" smtClean="0"/>
              <a:t>“Bloody Mary”</a:t>
            </a:r>
          </a:p>
          <a:p>
            <a:pPr lvl="1"/>
            <a:r>
              <a:rPr lang="en-US" dirty="0" smtClean="0"/>
              <a:t>Mary Tudor became Queen after Edward VI died in his teens</a:t>
            </a:r>
          </a:p>
          <a:p>
            <a:pPr lvl="1"/>
            <a:r>
              <a:rPr lang="en-US" dirty="0" smtClean="0"/>
              <a:t>Wanted to return England to Catholic Church.</a:t>
            </a:r>
          </a:p>
          <a:p>
            <a:pPr lvl="1"/>
            <a:r>
              <a:rPr lang="en-US" dirty="0" smtClean="0"/>
              <a:t>Hundreds of protestants were burned at the stake</a:t>
            </a:r>
          </a:p>
          <a:p>
            <a:r>
              <a:rPr lang="en-US" b="1" dirty="0" smtClean="0"/>
              <a:t>Elizabeth I (1558 – 1603)</a:t>
            </a:r>
          </a:p>
          <a:p>
            <a:pPr lvl="1"/>
            <a:r>
              <a:rPr lang="en-US" b="1" dirty="0" smtClean="0"/>
              <a:t>Elizabethan Settlement </a:t>
            </a:r>
            <a:r>
              <a:rPr lang="en-US" dirty="0" smtClean="0"/>
              <a:t>– were a series of reforms that strengthened the Church of England.  </a:t>
            </a:r>
          </a:p>
          <a:p>
            <a:pPr lvl="2"/>
            <a:r>
              <a:rPr lang="en-US" dirty="0" smtClean="0"/>
              <a:t>Compromise (middle ground) between Protestant and catholic policies.</a:t>
            </a:r>
          </a:p>
          <a:p>
            <a:pPr lvl="2"/>
            <a:r>
              <a:rPr lang="en-US" dirty="0" smtClean="0"/>
              <a:t>Ended religious persecution in England.</a:t>
            </a:r>
            <a:endParaRPr lang="en-US" dirty="0"/>
          </a:p>
        </p:txBody>
      </p:sp>
      <p:pic>
        <p:nvPicPr>
          <p:cNvPr id="6" name="Picture 5" descr="Mary Tudor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477000" y="1066800"/>
            <a:ext cx="2305373" cy="3045157"/>
          </a:xfrm>
          <a:prstGeom prst="rect">
            <a:avLst/>
          </a:prstGeom>
        </p:spPr>
      </p:pic>
      <p:pic>
        <p:nvPicPr>
          <p:cNvPr id="5" name="Content Placeholder 4" descr="Elizabeth I again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6172200" y="3276600"/>
            <a:ext cx="2438400" cy="3165231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Catholic Reformation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4294967295"/>
          </p:nvPr>
        </p:nvSpPr>
        <p:spPr>
          <a:xfrm>
            <a:off x="0" y="1219200"/>
            <a:ext cx="5334000" cy="5638800"/>
          </a:xfrm>
        </p:spPr>
        <p:txBody>
          <a:bodyPr>
            <a:normAutofit fontScale="85000" lnSpcReduction="20000"/>
          </a:bodyPr>
          <a:lstStyle/>
          <a:p>
            <a:r>
              <a:rPr lang="en-US" b="1" dirty="0" smtClean="0"/>
              <a:t>Catholic Reformation </a:t>
            </a:r>
            <a:r>
              <a:rPr lang="en-US" dirty="0" smtClean="0"/>
              <a:t>= A new reform movement within the Catholic church that tried to stop church abuses.</a:t>
            </a:r>
          </a:p>
          <a:p>
            <a:pPr lvl="1"/>
            <a:r>
              <a:rPr lang="en-US" dirty="0" smtClean="0"/>
              <a:t>Led by Pope Paul III</a:t>
            </a:r>
          </a:p>
          <a:p>
            <a:pPr lvl="1"/>
            <a:r>
              <a:rPr lang="en-US" dirty="0" smtClean="0"/>
              <a:t>Pope tried to revive the moral authority of the church.</a:t>
            </a:r>
          </a:p>
          <a:p>
            <a:r>
              <a:rPr lang="en-US" b="1" dirty="0" smtClean="0"/>
              <a:t>Council of Trent </a:t>
            </a:r>
            <a:r>
              <a:rPr lang="en-US" dirty="0" smtClean="0"/>
              <a:t>(1545) – called by Pope Paul III and reaffirmed the traditional Catholic views that Protestants had challenged.</a:t>
            </a:r>
          </a:p>
          <a:p>
            <a:pPr lvl="1"/>
            <a:r>
              <a:rPr lang="en-US" dirty="0" smtClean="0"/>
              <a:t>Salvation comes through faith and good works </a:t>
            </a:r>
            <a:endParaRPr lang="en-US" dirty="0"/>
          </a:p>
          <a:p>
            <a:pPr lvl="1"/>
            <a:r>
              <a:rPr lang="en-US" dirty="0" smtClean="0"/>
              <a:t>Bible is a major source of religious truth</a:t>
            </a:r>
          </a:p>
        </p:txBody>
      </p:sp>
      <p:pic>
        <p:nvPicPr>
          <p:cNvPr id="5" name="Picture 4" descr="Council of Trent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65054" y="1295400"/>
            <a:ext cx="3778946" cy="2895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0"/>
            <a:ext cx="8229600" cy="1143000"/>
          </a:xfrm>
        </p:spPr>
        <p:txBody>
          <a:bodyPr/>
          <a:lstStyle/>
          <a:p>
            <a:r>
              <a:rPr lang="en-US" dirty="0" smtClean="0"/>
              <a:t>The Catholic Reformation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152400" y="990600"/>
            <a:ext cx="8763000" cy="5867400"/>
          </a:xfrm>
        </p:spPr>
        <p:txBody>
          <a:bodyPr>
            <a:normAutofit/>
          </a:bodyPr>
          <a:lstStyle/>
          <a:p>
            <a:r>
              <a:rPr lang="en-US" dirty="0" smtClean="0"/>
              <a:t>Major components of the Catholic Reformation:</a:t>
            </a:r>
          </a:p>
          <a:p>
            <a:pPr lvl="1"/>
            <a:r>
              <a:rPr lang="en-US" dirty="0" smtClean="0"/>
              <a:t>Changed Church Practices</a:t>
            </a:r>
          </a:p>
          <a:p>
            <a:pPr lvl="2"/>
            <a:r>
              <a:rPr lang="en-US" dirty="0" smtClean="0"/>
              <a:t>Harsh penalties for “worldliness” and corruption</a:t>
            </a:r>
          </a:p>
          <a:p>
            <a:pPr lvl="1"/>
            <a:r>
              <a:rPr lang="en-US" dirty="0" smtClean="0"/>
              <a:t>Strengthen the </a:t>
            </a:r>
            <a:r>
              <a:rPr lang="en-US" b="1" dirty="0" smtClean="0"/>
              <a:t>Inquisition</a:t>
            </a:r>
          </a:p>
          <a:p>
            <a:pPr lvl="2"/>
            <a:r>
              <a:rPr lang="en-US" b="1" dirty="0" smtClean="0"/>
              <a:t>Inquisition </a:t>
            </a:r>
            <a:r>
              <a:rPr lang="en-US" dirty="0" smtClean="0"/>
              <a:t>= church court created during the Middle Ages</a:t>
            </a:r>
          </a:p>
          <a:p>
            <a:pPr lvl="2"/>
            <a:r>
              <a:rPr lang="en-US" dirty="0" smtClean="0"/>
              <a:t>Used secret testimony, torture, and execution to root out heresy.</a:t>
            </a:r>
          </a:p>
          <a:p>
            <a:pPr lvl="2"/>
            <a:r>
              <a:rPr lang="en-US" dirty="0" smtClean="0"/>
              <a:t>Created the </a:t>
            </a:r>
            <a:r>
              <a:rPr lang="en-US" i="1" dirty="0" smtClean="0"/>
              <a:t>Index of Forbidden Books</a:t>
            </a:r>
            <a:r>
              <a:rPr lang="en-US" dirty="0" smtClean="0"/>
              <a:t> – people were not allowed to read these books.</a:t>
            </a:r>
          </a:p>
          <a:p>
            <a:pPr lvl="1"/>
            <a:r>
              <a:rPr lang="en-US" dirty="0" smtClean="0"/>
              <a:t>Create</a:t>
            </a:r>
            <a:r>
              <a:rPr lang="en-US" b="1" dirty="0" smtClean="0"/>
              <a:t> Jesuits</a:t>
            </a:r>
          </a:p>
          <a:p>
            <a:pPr lvl="2"/>
            <a:r>
              <a:rPr lang="en-US" dirty="0" smtClean="0"/>
              <a:t>Founded by </a:t>
            </a:r>
            <a:r>
              <a:rPr lang="en-US" b="1" dirty="0" smtClean="0"/>
              <a:t>Ignatius of Loyola</a:t>
            </a:r>
          </a:p>
          <a:p>
            <a:pPr lvl="2"/>
            <a:r>
              <a:rPr lang="en-US" dirty="0" smtClean="0"/>
              <a:t>Helped bolster Catholicism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Inquisition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152400"/>
            <a:ext cx="8260345" cy="64935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106</TotalTime>
  <Words>645</Words>
  <Application>Microsoft Macintosh PowerPoint</Application>
  <PresentationFormat>On-screen Show (4:3)</PresentationFormat>
  <Paragraphs>81</Paragraphs>
  <Slides>11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The Reformation Spreads</vt:lpstr>
      <vt:lpstr>Explosion of Protestants!</vt:lpstr>
      <vt:lpstr>The English Reformation</vt:lpstr>
      <vt:lpstr>Henry VIII’s Wives</vt:lpstr>
      <vt:lpstr>The Church of England</vt:lpstr>
      <vt:lpstr>Mary and Elizabeth</vt:lpstr>
      <vt:lpstr>The Catholic Reformation</vt:lpstr>
      <vt:lpstr>The Catholic Reformation</vt:lpstr>
      <vt:lpstr>Slide 9</vt:lpstr>
      <vt:lpstr>Legacy of the Catholic Reformation</vt:lpstr>
      <vt:lpstr>Witches!</vt:lpstr>
    </vt:vector>
  </TitlesOfParts>
  <Company>Lenovo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Reformation Spreads</dc:title>
  <dc:creator>AlyssaMartin</dc:creator>
  <cp:lastModifiedBy>Jessica Taylor</cp:lastModifiedBy>
  <cp:revision>6</cp:revision>
  <dcterms:created xsi:type="dcterms:W3CDTF">2012-10-08T14:55:13Z</dcterms:created>
  <dcterms:modified xsi:type="dcterms:W3CDTF">2012-10-08T14:55:30Z</dcterms:modified>
</cp:coreProperties>
</file>