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61" r:id="rId4"/>
    <p:sldId id="268" r:id="rId5"/>
    <p:sldId id="259" r:id="rId6"/>
    <p:sldId id="269" r:id="rId7"/>
    <p:sldId id="260" r:id="rId8"/>
    <p:sldId id="262" r:id="rId9"/>
    <p:sldId id="263" r:id="rId10"/>
    <p:sldId id="264" r:id="rId11"/>
    <p:sldId id="265" r:id="rId12"/>
    <p:sldId id="266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8523B-A9C4-48CD-8725-6531144024F1}" type="datetimeFigureOut">
              <a:rPr lang="en-US" smtClean="0"/>
              <a:pPr/>
              <a:t>10/1/12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A66AF-FF88-40AF-98C6-B0EB2D544B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Relationship Id="rId3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hyperlink" Target="http://images.google.com/imgres?imgurl=http://static.flickr.com/45/152031827_efb042cc4f_o.jpg&amp;imgrefurl=http://alanbell.wordpress.com/2006/05/&amp;h=460&amp;w=615&amp;sz=26&amp;hl=en&amp;start=31&amp;tbnid=FGEzXvyb9tQucM:&amp;tbnh=102&amp;tbnw=136&amp;prev=/images?q=medieval+church&amp;start=18&amp;ndsp=18&amp;svnum=10&amp;hl=en&amp;lr=&amp;sa=N" TargetMode="Externa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images.google.com/imgres?imgurl=http://www.bbc.co.uk/radio4/factual/media/oc1.jpg&amp;imgrefurl=http://www.bbc.co.uk/radio4/factual/opencountry_20020810.shtml&amp;h=165&amp;w=237&amp;sz=8&amp;hl=en&amp;start=11&amp;tbnid=56YY1cQC9v3OjM:&amp;tbnh=76&amp;tbnw=109&amp;prev=/images?q=medieval+church&amp;svnum=10&amp;hl=en&amp;lr=&amp;sa=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REAL Feudal Life</a:t>
            </a:r>
            <a:endParaRPr lang="en-US" dirty="0"/>
          </a:p>
        </p:txBody>
      </p:sp>
      <p:pic>
        <p:nvPicPr>
          <p:cNvPr id="3" name="Picture Placeholder 4" descr="cinderella.jpg"/>
          <p:cNvPicPr>
            <a:picLocks noChangeAspect="1"/>
          </p:cNvPicPr>
          <p:nvPr/>
        </p:nvPicPr>
        <p:blipFill>
          <a:blip r:embed="rId2" cstate="print"/>
          <a:srcRect t="3247" b="3247"/>
          <a:stretch>
            <a:fillRect/>
          </a:stretch>
        </p:blipFill>
        <p:spPr>
          <a:xfrm>
            <a:off x="1676400" y="1219200"/>
            <a:ext cx="3581400" cy="2679352"/>
          </a:xfrm>
          <a:prstGeom prst="rect">
            <a:avLst/>
          </a:prstGeom>
        </p:spPr>
      </p:pic>
      <p:pic>
        <p:nvPicPr>
          <p:cNvPr id="5" name="Picture Placeholder 5" descr="robin_hood.jpg"/>
          <p:cNvPicPr>
            <a:picLocks noChangeAspect="1"/>
          </p:cNvPicPr>
          <p:nvPr/>
        </p:nvPicPr>
        <p:blipFill>
          <a:blip r:embed="rId3" cstate="print"/>
          <a:srcRect t="13457" b="13457"/>
          <a:stretch>
            <a:fillRect/>
          </a:stretch>
        </p:blipFill>
        <p:spPr>
          <a:xfrm>
            <a:off x="533400" y="3124200"/>
            <a:ext cx="2971800" cy="2223292"/>
          </a:xfrm>
          <a:prstGeom prst="rect">
            <a:avLst/>
          </a:prstGeom>
        </p:spPr>
      </p:pic>
      <p:pic>
        <p:nvPicPr>
          <p:cNvPr id="7" name="Picture 6" descr="690px-King_Arthur_and_the_Knights_of_the_Round_Tab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1800" y="3733800"/>
            <a:ext cx="2514600" cy="2182964"/>
          </a:xfrm>
          <a:prstGeom prst="rect">
            <a:avLst/>
          </a:prstGeom>
        </p:spPr>
      </p:pic>
      <p:pic>
        <p:nvPicPr>
          <p:cNvPr id="8" name="Picture 7" descr="firstknightlancelo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1676400"/>
            <a:ext cx="1916321" cy="2057400"/>
          </a:xfrm>
          <a:prstGeom prst="rect">
            <a:avLst/>
          </a:prstGeom>
        </p:spPr>
      </p:pic>
      <p:pic>
        <p:nvPicPr>
          <p:cNvPr id="6" name="Picture Placeholder 6" descr="Robin.jpg"/>
          <p:cNvPicPr>
            <a:picLocks noChangeAspect="1"/>
          </p:cNvPicPr>
          <p:nvPr/>
        </p:nvPicPr>
        <p:blipFill>
          <a:blip r:embed="rId6" cstate="print"/>
          <a:srcRect t="14330" b="14330"/>
          <a:stretch>
            <a:fillRect/>
          </a:stretch>
        </p:blipFill>
        <p:spPr>
          <a:xfrm>
            <a:off x="5486400" y="3581400"/>
            <a:ext cx="2667000" cy="2071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85344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Monasteries and Convents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2954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Middle Ages, men and women left everyday life to become monks and nuns.  They devoted their entire lives to spiritual goals in monasteries and convents.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2743200"/>
            <a:ext cx="510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Monks and nuns followed </a:t>
            </a:r>
            <a:r>
              <a:rPr lang="en-US" sz="2200" b="1" dirty="0" smtClean="0"/>
              <a:t>Benedictine Rule  </a:t>
            </a:r>
            <a:r>
              <a:rPr lang="en-US" sz="2200" dirty="0" smtClean="0"/>
              <a:t>and followed </a:t>
            </a:r>
            <a:r>
              <a:rPr lang="en-US" sz="2200" b="1" dirty="0" smtClean="0"/>
              <a:t>3 rules</a:t>
            </a:r>
            <a:r>
              <a:rPr lang="en-US" sz="2200" dirty="0" smtClean="0"/>
              <a:t>: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3505200"/>
            <a:ext cx="502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#1  Obedience to the abbot or abbess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4038600"/>
            <a:ext cx="4648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#2 Poverty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4495800"/>
            <a:ext cx="495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#3 Chastity (Purity)</a:t>
            </a:r>
            <a:endParaRPr lang="en-US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5411450"/>
            <a:ext cx="601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monasteries and convents provided basic services to people including </a:t>
            </a:r>
            <a:r>
              <a:rPr lang="en-US" sz="2200" b="1" dirty="0" smtClean="0"/>
              <a:t>care for the sick </a:t>
            </a:r>
            <a:r>
              <a:rPr lang="en-US" sz="2200" dirty="0" smtClean="0"/>
              <a:t>and poor, </a:t>
            </a:r>
            <a:r>
              <a:rPr lang="en-US" sz="2200" b="1" dirty="0" smtClean="0"/>
              <a:t>shelter </a:t>
            </a:r>
            <a:r>
              <a:rPr lang="en-US" sz="2200" dirty="0" smtClean="0"/>
              <a:t>to the poor, and </a:t>
            </a:r>
            <a:r>
              <a:rPr lang="en-US" sz="2200" b="1" dirty="0" smtClean="0"/>
              <a:t>schooling</a:t>
            </a:r>
            <a:r>
              <a:rPr lang="en-US" sz="2200" dirty="0" smtClean="0"/>
              <a:t>.  </a:t>
            </a:r>
            <a:endParaRPr lang="en-US" sz="2200" dirty="0"/>
          </a:p>
        </p:txBody>
      </p:sp>
      <p:pic>
        <p:nvPicPr>
          <p:cNvPr id="11" name="Picture 10" descr="Monk and Peasan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3000375"/>
            <a:ext cx="2209800" cy="3857625"/>
          </a:xfrm>
          <a:prstGeom prst="rect">
            <a:avLst/>
          </a:prstGeom>
        </p:spPr>
      </p:pic>
      <p:pic>
        <p:nvPicPr>
          <p:cNvPr id="12" name="Picture 11" descr="benedi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514600"/>
            <a:ext cx="1828800" cy="2779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Church Power and Corruption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After the fall of Rome, the church became the most powerful secular (worldly) force in medieval Europe. 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2133600"/>
            <a:ext cx="5486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Pope was the spiritual leader of the Western world.  Medieval popes claimed </a:t>
            </a:r>
            <a:r>
              <a:rPr lang="en-US" sz="2200" b="1" dirty="0" smtClean="0"/>
              <a:t>Papal Supremacy</a:t>
            </a:r>
            <a:r>
              <a:rPr lang="en-US" sz="2200" dirty="0" smtClean="0"/>
              <a:t> or authority over all secular rulers including Kings and Emperors. 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743200" y="3657600"/>
            <a:ext cx="62484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Church power was further strengthened by </a:t>
            </a:r>
            <a:r>
              <a:rPr lang="en-US" sz="2200" b="1" dirty="0" smtClean="0"/>
              <a:t>Cannon Law</a:t>
            </a:r>
            <a:r>
              <a:rPr lang="en-US" sz="2200" dirty="0" smtClean="0"/>
              <a:t>.  Cannon law was based on religious teachings and governed most aspects of life.  </a:t>
            </a:r>
          </a:p>
          <a:p>
            <a:endParaRPr lang="en-US" sz="800" dirty="0" smtClean="0"/>
          </a:p>
          <a:p>
            <a:r>
              <a:rPr lang="en-US" sz="2200" b="1" dirty="0" smtClean="0"/>
              <a:t>Penalties</a:t>
            </a:r>
            <a:r>
              <a:rPr lang="en-US" sz="2200" dirty="0" smtClean="0"/>
              <a:t> for breaking Cannon Law included: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/>
              <a:t>Excommunication</a:t>
            </a:r>
            <a:r>
              <a:rPr lang="en-US" sz="2200" dirty="0" smtClean="0"/>
              <a:t> – could not receive sacraments, no Christian burial, condemned to Hell for eternity.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/>
              <a:t>Interdict</a:t>
            </a:r>
            <a:r>
              <a:rPr lang="en-US" sz="2200" dirty="0" smtClean="0"/>
              <a:t> – an order stopping sacraments for an entire town, region, or Kingdom.  </a:t>
            </a:r>
          </a:p>
        </p:txBody>
      </p:sp>
      <p:pic>
        <p:nvPicPr>
          <p:cNvPr id="7" name="Picture 6" descr="Luthers bib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581400"/>
            <a:ext cx="2057400" cy="3204796"/>
          </a:xfrm>
          <a:prstGeom prst="rect">
            <a:avLst/>
          </a:prstGeom>
        </p:spPr>
      </p:pic>
      <p:pic>
        <p:nvPicPr>
          <p:cNvPr id="8" name="Picture 7" descr="mendica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828800"/>
            <a:ext cx="2514600" cy="18483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Feudal Life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Steven Spielberg is creating a new movie that is set in the Middle Ages.  He is looking for a new group of directors that will really capture what it was like to live during the Middle Ages.  Each student will be assigned to a group of Four.  Each group must create  a movie poster featuring about the REAL feudal ages.  Your movie poster must include: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A Title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Characters (at least 4 from Feudal society)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Basic Story (Slogan about the movie)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At least one Visual </a:t>
            </a:r>
            <a:r>
              <a:rPr lang="en-US" sz="2800" smtClean="0"/>
              <a:t>from Movie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Feudalism 101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During the Middle Ages, Kings were too weak to maintain law and order.  People needed protection for themselves, their homes, and their lands.  This led to the development of feudalism.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2133600"/>
            <a:ext cx="4724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Feudalism</a:t>
            </a:r>
            <a:r>
              <a:rPr lang="en-US" sz="2200" dirty="0" smtClean="0"/>
              <a:t> – legal and political system that governed European life during the Middle ages.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352800"/>
            <a:ext cx="502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Feudalism created a highly </a:t>
            </a:r>
            <a:r>
              <a:rPr lang="en-US" sz="2200" u="sng" dirty="0" smtClean="0"/>
              <a:t>structured society </a:t>
            </a:r>
            <a:r>
              <a:rPr lang="en-US" sz="2200" dirty="0" smtClean="0"/>
              <a:t>which included: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/>
              <a:t>Monarchs</a:t>
            </a:r>
            <a:r>
              <a:rPr lang="en-US" sz="2200" dirty="0" smtClean="0"/>
              <a:t> – powerful Kings and Queens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/>
              <a:t>Lords</a:t>
            </a:r>
            <a:r>
              <a:rPr lang="en-US" sz="2200" dirty="0" smtClean="0"/>
              <a:t> – nobles (Dukes and Counts) who owned large </a:t>
            </a:r>
            <a:r>
              <a:rPr lang="en-US" sz="2200" b="1" dirty="0" smtClean="0"/>
              <a:t>fiefs</a:t>
            </a:r>
            <a:r>
              <a:rPr lang="en-US" sz="2200" dirty="0" smtClean="0"/>
              <a:t> (lands)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200" dirty="0" smtClean="0"/>
              <a:t>Vassals - lesser lords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/>
              <a:t>Knights</a:t>
            </a:r>
            <a:r>
              <a:rPr lang="en-US" sz="2200" dirty="0" smtClean="0"/>
              <a:t> – mounted warriors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200" b="1" dirty="0" smtClean="0"/>
              <a:t>Peasants</a:t>
            </a:r>
            <a:r>
              <a:rPr lang="en-US" sz="2200" dirty="0" smtClean="0"/>
              <a:t> – people bound to the land.</a:t>
            </a:r>
            <a:endParaRPr lang="en-US" sz="2200" dirty="0"/>
          </a:p>
        </p:txBody>
      </p:sp>
      <p:pic>
        <p:nvPicPr>
          <p:cNvPr id="9" name="Picture 8" descr="Feudalis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2133600"/>
            <a:ext cx="2976789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5600" y="1371600"/>
            <a:ext cx="62484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#1 </a:t>
            </a:r>
            <a:r>
              <a:rPr lang="en-US" sz="2200" dirty="0" smtClean="0"/>
              <a:t>A </a:t>
            </a:r>
            <a:r>
              <a:rPr lang="en-US" sz="2200" b="1" dirty="0" smtClean="0"/>
              <a:t>Feudal Contract </a:t>
            </a:r>
            <a:r>
              <a:rPr lang="en-US" sz="2200" dirty="0" smtClean="0"/>
              <a:t>(an agreement)</a:t>
            </a:r>
            <a:r>
              <a:rPr lang="en-US" sz="2200" b="1" dirty="0" smtClean="0"/>
              <a:t> </a:t>
            </a:r>
            <a:r>
              <a:rPr lang="en-US" sz="2200" dirty="0" smtClean="0"/>
              <a:t>was written between lords and vassals (lesser lord).</a:t>
            </a:r>
          </a:p>
          <a:p>
            <a:endParaRPr lang="en-US" sz="800" dirty="0" smtClean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Feudalism Worked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971800" y="2286000"/>
            <a:ext cx="59436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The lord would give his vassal a </a:t>
            </a:r>
            <a:r>
              <a:rPr lang="en-US" sz="2200" b="1" dirty="0" smtClean="0"/>
              <a:t>fief</a:t>
            </a:r>
            <a:r>
              <a:rPr lang="en-US" sz="2200" dirty="0" smtClean="0"/>
              <a:t>, or estate, and peasants to work the land.   In return, the vassal pledged loyalty and military service to his lord.  </a:t>
            </a:r>
          </a:p>
        </p:txBody>
      </p:sp>
      <p:pic>
        <p:nvPicPr>
          <p:cNvPr id="19" name="Picture 18" descr="Feudal Contrac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1" y="1219200"/>
            <a:ext cx="1524000" cy="2230120"/>
          </a:xfrm>
          <a:prstGeom prst="rect">
            <a:avLst/>
          </a:prstGeom>
        </p:spPr>
      </p:pic>
      <p:pic>
        <p:nvPicPr>
          <p:cNvPr id="20" name="Picture 19" descr="HOmage to K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600200"/>
            <a:ext cx="1702000" cy="217448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28600" y="3962400"/>
            <a:ext cx="6934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#2  </a:t>
            </a:r>
            <a:r>
              <a:rPr lang="en-US" sz="2200" dirty="0" smtClean="0"/>
              <a:t>Lords would have </a:t>
            </a:r>
            <a:r>
              <a:rPr lang="en-US" sz="2200" b="1" dirty="0" smtClean="0"/>
              <a:t>knights</a:t>
            </a:r>
            <a:r>
              <a:rPr lang="en-US" sz="2200" dirty="0" smtClean="0"/>
              <a:t> to defend their lands and </a:t>
            </a:r>
            <a:r>
              <a:rPr lang="en-US" sz="2200" b="1" dirty="0" smtClean="0"/>
              <a:t>castle</a:t>
            </a:r>
            <a:r>
              <a:rPr lang="en-US" sz="2200" dirty="0" smtClean="0"/>
              <a:t>.</a:t>
            </a:r>
          </a:p>
          <a:p>
            <a:endParaRPr lang="en-US" sz="800" dirty="0" smtClean="0"/>
          </a:p>
          <a:p>
            <a:r>
              <a:rPr lang="en-US" sz="2200" dirty="0" smtClean="0"/>
              <a:t>Knights lived by a code of conduct, called </a:t>
            </a:r>
            <a:r>
              <a:rPr lang="en-US" sz="2200" b="1" dirty="0" smtClean="0"/>
              <a:t>Chivalry</a:t>
            </a:r>
            <a:r>
              <a:rPr lang="en-US" sz="2200" dirty="0" smtClean="0"/>
              <a:t>.  This required knights to be brave, loyal and true.</a:t>
            </a:r>
            <a:endParaRPr lang="en-US" sz="2200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" y="57150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Knights also participated in jousting </a:t>
            </a:r>
            <a:r>
              <a:rPr lang="en-US" sz="2200" b="1" dirty="0" smtClean="0"/>
              <a:t>tournaments</a:t>
            </a:r>
            <a:r>
              <a:rPr lang="en-US" sz="2200" dirty="0" smtClean="0"/>
              <a:t>, or mock battles, for entertainment.</a:t>
            </a:r>
            <a:endParaRPr lang="en-US" sz="2200" dirty="0"/>
          </a:p>
        </p:txBody>
      </p:sp>
      <p:pic>
        <p:nvPicPr>
          <p:cNvPr id="23" name="Picture 22" descr="Knights Joust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0" y="3934326"/>
            <a:ext cx="2057400" cy="2923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81000" y="648638"/>
            <a:ext cx="853440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The Ten Commandments of the Code of Chivalry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From Chivalry by Leon Gautier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2. Thou shalt defend the Church...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3. Thou shalt respect all weaknesses, and shalt constitute thyself the defender of them...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4. Thou shalt love the country in the which thou was born…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5. Thou shalt not recoil (give up) before thine enemy…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8. Thou shalt never lie, and shall remain faithful to thy pledged word…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9. Thou shalt be generous, and give largess to everyone...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10. Thou shalt be everywhere and always the champion of the Right and the Good against Injustice and Evil...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2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2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304800"/>
            <a:ext cx="617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#3 </a:t>
            </a:r>
            <a:r>
              <a:rPr lang="en-US" sz="2200" b="1" dirty="0" smtClean="0"/>
              <a:t>Peasants</a:t>
            </a:r>
            <a:r>
              <a:rPr lang="en-US" sz="2200" dirty="0" smtClean="0"/>
              <a:t> lived and worked on the </a:t>
            </a:r>
            <a:r>
              <a:rPr lang="en-US" sz="2200" b="1" dirty="0" smtClean="0"/>
              <a:t>manor</a:t>
            </a:r>
            <a:r>
              <a:rPr lang="en-US" sz="2200" dirty="0" smtClean="0"/>
              <a:t>, or lord’s estate.  The manor included the village and surrounding lands.  </a:t>
            </a:r>
          </a:p>
          <a:p>
            <a:endParaRPr lang="en-US" sz="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28600" y="1600200"/>
            <a:ext cx="4648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Peasants were required to work the lord’s land and pay </a:t>
            </a:r>
            <a:r>
              <a:rPr lang="en-US" sz="2200" b="1" dirty="0" smtClean="0"/>
              <a:t>taxes and rent</a:t>
            </a:r>
            <a:r>
              <a:rPr lang="en-US" sz="2200" dirty="0" smtClean="0"/>
              <a:t> to the lord, and in return the lord protected the peasants and provided food, housing and land to the peasants.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3810000"/>
            <a:ext cx="6934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peasants who lived on a manor produced almost everything that was needed, from food and clothing to furniture and tools.  </a:t>
            </a:r>
            <a:endParaRPr lang="en-US" sz="2200" dirty="0"/>
          </a:p>
        </p:txBody>
      </p:sp>
      <p:sp>
        <p:nvSpPr>
          <p:cNvPr id="8" name="Rectangle 7"/>
          <p:cNvSpPr/>
          <p:nvPr/>
        </p:nvSpPr>
        <p:spPr>
          <a:xfrm>
            <a:off x="2057400" y="5029200"/>
            <a:ext cx="6858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Most peasants never ventured more than a few miles from their village during their lifetime!!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981200" y="5867400"/>
            <a:ext cx="693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Peasants lived a very difficult life and rarely lived past the age of 35…</a:t>
            </a:r>
            <a:endParaRPr lang="en-US" sz="2200" dirty="0"/>
          </a:p>
        </p:txBody>
      </p:sp>
      <p:pic>
        <p:nvPicPr>
          <p:cNvPr id="12" name="Picture 11" descr="Medieval Peasant carries goods to Mar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709988"/>
            <a:ext cx="1492391" cy="3148012"/>
          </a:xfrm>
          <a:prstGeom prst="rect">
            <a:avLst/>
          </a:prstGeom>
        </p:spPr>
      </p:pic>
      <p:pic>
        <p:nvPicPr>
          <p:cNvPr id="13" name="Picture 12" descr="Medieval Mano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457200"/>
            <a:ext cx="2971800" cy="2228850"/>
          </a:xfrm>
          <a:prstGeom prst="rect">
            <a:avLst/>
          </a:prstGeom>
        </p:spPr>
      </p:pic>
      <p:pic>
        <p:nvPicPr>
          <p:cNvPr id="10" name="Picture 9" descr="Landlord and Peasant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38596" y="2133600"/>
            <a:ext cx="2805404" cy="1676400"/>
          </a:xfrm>
          <a:prstGeom prst="rect">
            <a:avLst/>
          </a:prstGeom>
        </p:spPr>
      </p:pic>
      <p:pic>
        <p:nvPicPr>
          <p:cNvPr id="11" name="Picture 10" descr="Medieval Money chang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1524000"/>
            <a:ext cx="2286000" cy="1772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Feudalism Quick Demo!!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990600"/>
            <a:ext cx="86868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First, find your role on your name tag.  </a:t>
            </a:r>
          </a:p>
          <a:p>
            <a:r>
              <a:rPr lang="en-US" sz="2200" dirty="0" smtClean="0"/>
              <a:t>	</a:t>
            </a:r>
            <a:r>
              <a:rPr lang="en-US" sz="2200" b="1" dirty="0" smtClean="0"/>
              <a:t>L</a:t>
            </a:r>
            <a:r>
              <a:rPr lang="en-US" sz="2200" dirty="0" smtClean="0"/>
              <a:t> </a:t>
            </a:r>
            <a:r>
              <a:rPr lang="en-US" sz="2200" b="1" dirty="0" smtClean="0"/>
              <a:t>= Lord		V =  Vassal	P = Peasant	Queen = Mrs. Crooks 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905000"/>
            <a:ext cx="6553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It has been a good year, and every peasant has reaped a healthy harvest!! Good Work Peasants! </a:t>
            </a:r>
            <a:r>
              <a:rPr lang="en-US" sz="2200" i="1" dirty="0" smtClean="0"/>
              <a:t>You will get 7 pieces of Candy</a:t>
            </a:r>
            <a:r>
              <a:rPr lang="en-US" sz="2200" dirty="0" smtClean="0"/>
              <a:t>!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2971800" y="2895600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all peasants have to pay the vassal for his protection.  </a:t>
            </a:r>
            <a:r>
              <a:rPr lang="en-US" sz="2200" i="1" dirty="0" smtClean="0"/>
              <a:t>Vassals collect 6 pieces of candy from each peasant!!</a:t>
            </a:r>
            <a:endParaRPr lang="en-US" sz="2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114800"/>
            <a:ext cx="716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However, the vassals have to pay the lord as a demonstration of your loyalty.  </a:t>
            </a:r>
            <a:r>
              <a:rPr lang="en-US" sz="2200" i="1" dirty="0" smtClean="0"/>
              <a:t>Vassals </a:t>
            </a:r>
            <a:r>
              <a:rPr lang="en-US" sz="2200" b="1" i="1" dirty="0" smtClean="0"/>
              <a:t>keep </a:t>
            </a:r>
            <a:r>
              <a:rPr lang="en-US" sz="2200" i="1" dirty="0" smtClean="0"/>
              <a:t>3 pieces of candy and give the lord the rest!!</a:t>
            </a:r>
            <a:endParaRPr lang="en-US" sz="22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5105400"/>
            <a:ext cx="6858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Lords also have to demonstrate their loyalty and service to the King.  </a:t>
            </a:r>
            <a:r>
              <a:rPr lang="en-US" sz="2200" i="1" smtClean="0"/>
              <a:t>Lords</a:t>
            </a:r>
            <a:r>
              <a:rPr lang="en-US" sz="2200" b="1" i="1" smtClean="0"/>
              <a:t> </a:t>
            </a:r>
            <a:r>
              <a:rPr lang="en-US" sz="2200" b="1" i="1" smtClean="0"/>
              <a:t>keep2 </a:t>
            </a:r>
            <a:r>
              <a:rPr lang="en-US" sz="2200" i="1" dirty="0" smtClean="0"/>
              <a:t>pieces </a:t>
            </a:r>
            <a:r>
              <a:rPr lang="en-US" sz="2200" i="1" dirty="0" smtClean="0"/>
              <a:t>of candy and give the rest to the Queen!!</a:t>
            </a:r>
            <a:endParaRPr lang="en-US" sz="2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088559"/>
            <a:ext cx="8839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/>
              <a:t>Who benefits from this feudal system?  Who suffers due to this feudal system?</a:t>
            </a:r>
            <a:endParaRPr 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 Church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Christian church was the center of Medieval Life!!! It provided stability and unification to Europe during the Middle Ages.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1828800"/>
            <a:ext cx="6096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Each village had a </a:t>
            </a:r>
            <a:r>
              <a:rPr lang="en-US" sz="2200" b="1" dirty="0" smtClean="0"/>
              <a:t>parish priest </a:t>
            </a:r>
            <a:r>
              <a:rPr lang="en-US" sz="2200" dirty="0" smtClean="0"/>
              <a:t>who gave mass and provided </a:t>
            </a:r>
            <a:r>
              <a:rPr lang="en-US" sz="2200" b="1" dirty="0" smtClean="0"/>
              <a:t>sacraments</a:t>
            </a:r>
            <a:r>
              <a:rPr lang="en-US" sz="2200" dirty="0" smtClean="0"/>
              <a:t>, or the sacred rights of the church, to the people.</a:t>
            </a:r>
          </a:p>
          <a:p>
            <a:endParaRPr lang="en-US" sz="800" dirty="0" smtClean="0"/>
          </a:p>
          <a:p>
            <a:r>
              <a:rPr lang="en-US" sz="2200" dirty="0" smtClean="0"/>
              <a:t>Christians believed the sacraments would lead them to</a:t>
            </a:r>
            <a:r>
              <a:rPr lang="en-US" sz="2200" b="1" dirty="0" smtClean="0"/>
              <a:t> salvation</a:t>
            </a:r>
            <a:r>
              <a:rPr lang="en-US" sz="2200" dirty="0" smtClean="0"/>
              <a:t>, or everlasting life with God.  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4648200"/>
            <a:ext cx="670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Villages took pride in their church and Christians were required to pay a </a:t>
            </a:r>
            <a:r>
              <a:rPr lang="en-US" sz="2200" b="1" dirty="0" smtClean="0"/>
              <a:t>tithe</a:t>
            </a:r>
            <a:r>
              <a:rPr lang="en-US" sz="2200" dirty="0" smtClean="0"/>
              <a:t>, or tax of 10% of their income to the church. 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3810000"/>
            <a:ext cx="670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church was a social center and place of worship during the middle ages.  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867400"/>
            <a:ext cx="6705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Larger cities had larger churches, called </a:t>
            </a:r>
            <a:r>
              <a:rPr lang="en-US" sz="2200" b="1" dirty="0" smtClean="0"/>
              <a:t>Cathedrals</a:t>
            </a:r>
            <a:r>
              <a:rPr lang="en-US" sz="2200" dirty="0" smtClean="0"/>
              <a:t> with </a:t>
            </a:r>
            <a:r>
              <a:rPr lang="en-US" sz="2200" b="1" dirty="0" smtClean="0"/>
              <a:t>flying buttresses </a:t>
            </a:r>
            <a:r>
              <a:rPr lang="en-US" sz="2200" dirty="0" smtClean="0"/>
              <a:t>(Gothic Style).</a:t>
            </a:r>
            <a:endParaRPr lang="en-US" sz="2200" dirty="0"/>
          </a:p>
        </p:txBody>
      </p:sp>
      <p:pic>
        <p:nvPicPr>
          <p:cNvPr id="8" name="Picture 7" descr="oc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828800"/>
            <a:ext cx="2076137" cy="1447800"/>
          </a:xfrm>
          <a:prstGeom prst="rect">
            <a:avLst/>
          </a:prstGeom>
          <a:noFill/>
        </p:spPr>
      </p:pic>
      <p:pic>
        <p:nvPicPr>
          <p:cNvPr id="9" name="Picture 9" descr="152031827_efb042cc4f_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286000"/>
            <a:ext cx="1955800" cy="1466850"/>
          </a:xfrm>
          <a:prstGeom prst="rect">
            <a:avLst/>
          </a:prstGeom>
          <a:noFill/>
        </p:spPr>
      </p:pic>
      <p:pic>
        <p:nvPicPr>
          <p:cNvPr id="10" name="Picture 9" descr="Monk and Peasant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10400" y="3657600"/>
            <a:ext cx="1729646" cy="301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otre_d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52400"/>
            <a:ext cx="8191501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tre-da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89559"/>
            <a:ext cx="8534399" cy="6393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1031</Words>
  <Application>Microsoft Macintosh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REAL Feudal Life</vt:lpstr>
      <vt:lpstr>Feudalism 101</vt:lpstr>
      <vt:lpstr>How Feudalism Worked</vt:lpstr>
      <vt:lpstr>Slide 4</vt:lpstr>
      <vt:lpstr>Slide 5</vt:lpstr>
      <vt:lpstr>Feudalism Quick Demo!!</vt:lpstr>
      <vt:lpstr>The Church</vt:lpstr>
      <vt:lpstr>Slide 8</vt:lpstr>
      <vt:lpstr>Slide 9</vt:lpstr>
      <vt:lpstr>Slide 10</vt:lpstr>
      <vt:lpstr>Monasteries and Convents</vt:lpstr>
      <vt:lpstr>Church Power and Corruption</vt:lpstr>
      <vt:lpstr>The REAL Feudal Life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Those who Work, Those who Fight, and Those who Pray</dc:title>
  <dc:creator>AlyssaMartin</dc:creator>
  <cp:lastModifiedBy>Jessica Taylor</cp:lastModifiedBy>
  <cp:revision>37</cp:revision>
  <dcterms:created xsi:type="dcterms:W3CDTF">2012-10-01T11:49:45Z</dcterms:created>
  <dcterms:modified xsi:type="dcterms:W3CDTF">2012-10-01T13:37:04Z</dcterms:modified>
</cp:coreProperties>
</file>