
<file path=[Content_Types].xml><?xml version="1.0" encoding="utf-8"?>
<Types xmlns="http://schemas.openxmlformats.org/package/2006/content-types">
  <Override PartName="/ppt/notesSlides/notesSlide4.xml" ContentType="application/vnd.openxmlformats-officedocument.presentationml.notesSlide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21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8.xml" ContentType="application/vnd.openxmlformats-officedocument.presentationml.slideLayout+xml"/>
  <Override PartName="/ppt/notesSlides/notesSlide3.xml" ContentType="application/vnd.openxmlformats-officedocument.presentationml.notesSlide+xml"/>
  <Override PartName="/ppt/slideLayouts/slideLayout14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9.xml" ContentType="application/vnd.openxmlformats-officedocument.presentationml.slideLayout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746" r:id="rId1"/>
  </p:sldMasterIdLst>
  <p:notesMasterIdLst>
    <p:notesMasterId r:id="rId16"/>
  </p:notesMasterIdLst>
  <p:sldIdLst>
    <p:sldId id="272" r:id="rId2"/>
    <p:sldId id="273" r:id="rId3"/>
    <p:sldId id="271" r:id="rId4"/>
    <p:sldId id="274" r:id="rId5"/>
    <p:sldId id="257" r:id="rId6"/>
    <p:sldId id="258" r:id="rId7"/>
    <p:sldId id="269" r:id="rId8"/>
    <p:sldId id="260" r:id="rId9"/>
    <p:sldId id="261" r:id="rId10"/>
    <p:sldId id="264" r:id="rId11"/>
    <p:sldId id="265" r:id="rId12"/>
    <p:sldId id="270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34567" autoAdjust="0"/>
    <p:restoredTop sz="86333" autoAdjust="0"/>
  </p:normalViewPr>
  <p:slideViewPr>
    <p:cSldViewPr>
      <p:cViewPr varScale="1">
        <p:scale>
          <a:sx n="98" d="100"/>
          <a:sy n="98" d="100"/>
        </p:scale>
        <p:origin x="-568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5856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FC53B3-6583-48E3-8F1A-A2E63AAB9222}" type="datetimeFigureOut">
              <a:rPr lang="en-US" smtClean="0"/>
              <a:pPr/>
              <a:t>10/18/12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415EB3-EBDB-419F-A810-E4FF8A4BE0D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430473-8A88-402D-B1D2-54C67F18CFAC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2D6B74-8F9A-49AA-98EC-195BE37BB989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EE1E6E-7A69-4058-982D-E0B9A2D3BDE9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869252-BA5A-4413-B901-B0A6AAC5266E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2A8A0118-C1C4-4D57-BA94-EA48C3E809C7}" type="datetimeFigureOut">
              <a:rPr lang="en-US" smtClean="0"/>
              <a:pPr/>
              <a:t>10/18/12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AF94E285-444D-4C0C-8BFA-BDB311F86A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A0118-C1C4-4D57-BA94-EA48C3E809C7}" type="datetimeFigureOut">
              <a:rPr lang="en-US" smtClean="0"/>
              <a:pPr/>
              <a:t>10/18/12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910C-600A-480E-A5E1-53C3E41EC8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A0118-C1C4-4D57-BA94-EA48C3E809C7}" type="datetimeFigureOut">
              <a:rPr lang="en-US" smtClean="0"/>
              <a:pPr/>
              <a:t>10/18/12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910C-600A-480E-A5E1-53C3E41EC8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A0118-C1C4-4D57-BA94-EA48C3E809C7}" type="datetimeFigureOut">
              <a:rPr lang="en-US" smtClean="0"/>
              <a:pPr/>
              <a:t>10/18/12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910C-600A-480E-A5E1-53C3E41EC8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A0118-C1C4-4D57-BA94-EA48C3E809C7}" type="datetimeFigureOut">
              <a:rPr lang="en-US" smtClean="0"/>
              <a:pPr/>
              <a:t>10/18/12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910C-600A-480E-A5E1-53C3E41EC8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A0118-C1C4-4D57-BA94-EA48C3E809C7}" type="datetimeFigureOut">
              <a:rPr lang="en-US" smtClean="0"/>
              <a:pPr/>
              <a:t>10/18/12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910C-600A-480E-A5E1-53C3E41EC8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A0118-C1C4-4D57-BA94-EA48C3E809C7}" type="datetimeFigureOut">
              <a:rPr lang="en-US" smtClean="0"/>
              <a:pPr/>
              <a:t>10/18/12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910C-600A-480E-A5E1-53C3E41EC85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A0118-C1C4-4D57-BA94-EA48C3E809C7}" type="datetimeFigureOut">
              <a:rPr lang="en-US" smtClean="0"/>
              <a:pPr/>
              <a:t>10/18/12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910C-600A-480E-A5E1-53C3E41EC8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A0118-C1C4-4D57-BA94-EA48C3E809C7}" type="datetimeFigureOut">
              <a:rPr lang="en-US" smtClean="0"/>
              <a:pPr/>
              <a:t>10/18/12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910C-600A-480E-A5E1-53C3E41EC8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A0118-C1C4-4D57-BA94-EA48C3E809C7}" type="datetimeFigureOut">
              <a:rPr lang="en-US" smtClean="0"/>
              <a:pPr/>
              <a:t>10/18/12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910C-600A-480E-A5E1-53C3E41EC8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A0118-C1C4-4D57-BA94-EA48C3E809C7}" type="datetimeFigureOut">
              <a:rPr lang="en-US" smtClean="0"/>
              <a:pPr/>
              <a:t>10/18/12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910C-600A-480E-A5E1-53C3E41EC8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A0118-C1C4-4D57-BA94-EA48C3E809C7}" type="datetimeFigureOut">
              <a:rPr lang="en-US" smtClean="0"/>
              <a:pPr/>
              <a:t>10/18/12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910C-600A-480E-A5E1-53C3E41EC8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A0118-C1C4-4D57-BA94-EA48C3E809C7}" type="datetimeFigureOut">
              <a:rPr lang="en-US" smtClean="0"/>
              <a:pPr/>
              <a:t>10/18/12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910C-600A-480E-A5E1-53C3E41EC8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82440F-BB56-4EFA-A1E9-4D67306A77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2A8A0118-C1C4-4D57-BA94-EA48C3E809C7}" type="datetimeFigureOut">
              <a:rPr lang="en-US" smtClean="0"/>
              <a:pPr/>
              <a:t>10/18/12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56D1910C-600A-480E-A5E1-53C3E41EC8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ct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A0118-C1C4-4D57-BA94-EA48C3E809C7}" type="datetimeFigureOut">
              <a:rPr lang="en-US" smtClean="0"/>
              <a:pPr/>
              <a:t>10/18/12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910C-600A-480E-A5E1-53C3E41EC8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A0118-C1C4-4D57-BA94-EA48C3E809C7}" type="datetimeFigureOut">
              <a:rPr lang="en-US" smtClean="0"/>
              <a:pPr/>
              <a:t>10/18/12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910C-600A-480E-A5E1-53C3E41EC8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A0118-C1C4-4D57-BA94-EA48C3E809C7}" type="datetimeFigureOut">
              <a:rPr lang="en-US" smtClean="0"/>
              <a:pPr/>
              <a:t>10/18/12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910C-600A-480E-A5E1-53C3E41EC8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A0118-C1C4-4D57-BA94-EA48C3E809C7}" type="datetimeFigureOut">
              <a:rPr lang="en-US" smtClean="0"/>
              <a:pPr/>
              <a:t>10/18/12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910C-600A-480E-A5E1-53C3E41EC8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A0118-C1C4-4D57-BA94-EA48C3E809C7}" type="datetimeFigureOut">
              <a:rPr lang="en-US" smtClean="0"/>
              <a:pPr/>
              <a:t>10/18/12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910C-600A-480E-A5E1-53C3E41EC85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A0118-C1C4-4D57-BA94-EA48C3E809C7}" type="datetimeFigureOut">
              <a:rPr lang="en-US" smtClean="0"/>
              <a:pPr/>
              <a:t>10/18/12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910C-600A-480E-A5E1-53C3E41EC8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theme" Target="../theme/theme1.xml"/><Relationship Id="rId23" Type="http://schemas.openxmlformats.org/officeDocument/2006/relationships/image" Target="../media/image6.png"/><Relationship Id="rId24" Type="http://schemas.openxmlformats.org/officeDocument/2006/relationships/image" Target="../media/image7.png"/><Relationship Id="rId25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2A8A0118-C1C4-4D57-BA94-EA48C3E809C7}" type="datetimeFigureOut">
              <a:rPr lang="en-US" smtClean="0"/>
              <a:pPr/>
              <a:t>10/18/12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56D1910C-600A-480E-A5E1-53C3E41EC85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58" r:id="rId12"/>
    <p:sldLayoutId id="2147483759" r:id="rId13"/>
    <p:sldLayoutId id="2147483760" r:id="rId14"/>
    <p:sldLayoutId id="2147483761" r:id="rId15"/>
    <p:sldLayoutId id="2147483762" r:id="rId16"/>
    <p:sldLayoutId id="2147483763" r:id="rId17"/>
    <p:sldLayoutId id="2147483764" r:id="rId18"/>
    <p:sldLayoutId id="2147483765" r:id="rId19"/>
    <p:sldLayoutId id="2147483766" r:id="rId20"/>
    <p:sldLayoutId id="2147483767" r:id="rId21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3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5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5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5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17.jpeg"/><Relationship Id="rId3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Bellringer</a:t>
            </a:r>
            <a:r>
              <a:rPr lang="en-US" dirty="0" smtClean="0"/>
              <a:t> 10-16-12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Renaissance is the French word for____?</a:t>
            </a:r>
          </a:p>
          <a:p>
            <a:r>
              <a:rPr lang="en-US" dirty="0" smtClean="0"/>
              <a:t>Who painted the Sistine chapel?</a:t>
            </a:r>
          </a:p>
          <a:p>
            <a:r>
              <a:rPr lang="en-US" dirty="0" smtClean="0"/>
              <a:t>Who was the first great poet and humanist?</a:t>
            </a:r>
          </a:p>
          <a:p>
            <a:r>
              <a:rPr lang="en-US" dirty="0" smtClean="0"/>
              <a:t>What is a patron?</a:t>
            </a:r>
          </a:p>
          <a:p>
            <a:r>
              <a:rPr lang="en-US" dirty="0" smtClean="0"/>
              <a:t>What is a renaissance man?</a:t>
            </a:r>
          </a:p>
          <a:p>
            <a:r>
              <a:rPr lang="en-US" dirty="0" smtClean="0"/>
              <a:t>What was your favorite artwork from yesterday?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 dirty="0" smtClean="0">
                <a:latin typeface="Georgia" pitchFamily="18" charset="0"/>
              </a:rPr>
              <a:t>Luther’s Arguments in Theses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219200"/>
            <a:ext cx="5638800" cy="54864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>
                <a:latin typeface="Verdana" pitchFamily="34" charset="0"/>
              </a:rPr>
              <a:t>Luther made 3 primary arguments: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>
                <a:latin typeface="Verdana" pitchFamily="34" charset="0"/>
              </a:rPr>
              <a:t>Luther disagreed that people could “purchase” forgiveness and salvation.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>
                <a:latin typeface="Verdana" pitchFamily="34" charset="0"/>
              </a:rPr>
              <a:t>Luther believed that the pope had no authority to release people from purgatory.</a:t>
            </a:r>
            <a:endParaRPr lang="en-US" dirty="0">
              <a:latin typeface="Verdana" pitchFamily="34" charset="0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>
                <a:latin typeface="Verdana" pitchFamily="34" charset="0"/>
              </a:rPr>
              <a:t>Luther believed -salvation was achieved through “</a:t>
            </a:r>
            <a:r>
              <a:rPr lang="en-US" b="1" u="sng" dirty="0" smtClean="0">
                <a:latin typeface="Verdana" pitchFamily="34" charset="0"/>
              </a:rPr>
              <a:t>faith alone</a:t>
            </a:r>
            <a:r>
              <a:rPr lang="en-US" dirty="0" smtClean="0">
                <a:latin typeface="Verdana" pitchFamily="34" charset="0"/>
              </a:rPr>
              <a:t>” and </a:t>
            </a:r>
            <a:r>
              <a:rPr lang="en-US" u="sng" dirty="0" smtClean="0">
                <a:latin typeface="Verdana" pitchFamily="34" charset="0"/>
              </a:rPr>
              <a:t>not</a:t>
            </a:r>
            <a:r>
              <a:rPr lang="en-US" dirty="0" smtClean="0">
                <a:latin typeface="Verdana" pitchFamily="34" charset="0"/>
              </a:rPr>
              <a:t> through good works or through purchasing indulgences.</a:t>
            </a:r>
          </a:p>
        </p:txBody>
      </p:sp>
      <p:sp>
        <p:nvSpPr>
          <p:cNvPr id="21508" name="Line 12"/>
          <p:cNvSpPr>
            <a:spLocks noChangeShapeType="1"/>
          </p:cNvSpPr>
          <p:nvPr/>
        </p:nvSpPr>
        <p:spPr bwMode="auto">
          <a:xfrm>
            <a:off x="609600" y="990600"/>
            <a:ext cx="792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1509" name="Picture 7" descr="martin_luther_by_lucas_cranach_der_a_lte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1219200"/>
            <a:ext cx="3016250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b="1" dirty="0" smtClean="0">
                <a:latin typeface="Georgia" pitchFamily="18" charset="0"/>
              </a:rPr>
              <a:t>A Church Firestorm!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352800" y="1219200"/>
            <a:ext cx="5638800" cy="54864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>
                <a:latin typeface="Verdana" pitchFamily="34" charset="0"/>
              </a:rPr>
              <a:t>Luther’s ideas and copies of the 95 Theses spread quickly because of the invention of the </a:t>
            </a:r>
            <a:r>
              <a:rPr lang="en-US" b="1" dirty="0" smtClean="0">
                <a:latin typeface="Verdana" pitchFamily="34" charset="0"/>
              </a:rPr>
              <a:t>printing press</a:t>
            </a:r>
            <a:r>
              <a:rPr lang="en-US" dirty="0" smtClean="0">
                <a:latin typeface="Verdana" pitchFamily="34" charset="0"/>
              </a:rPr>
              <a:t>.</a:t>
            </a:r>
          </a:p>
          <a:p>
            <a:r>
              <a:rPr lang="en-US" dirty="0" smtClean="0">
                <a:latin typeface="Verdana" pitchFamily="34" charset="0"/>
              </a:rPr>
              <a:t>The Church and Emperor were furious!  </a:t>
            </a:r>
          </a:p>
          <a:p>
            <a:pPr lvl="1"/>
            <a:r>
              <a:rPr lang="en-US" dirty="0" smtClean="0">
                <a:latin typeface="Verdana" pitchFamily="34" charset="0"/>
              </a:rPr>
              <a:t>In 1521, Pope Leo X </a:t>
            </a:r>
            <a:r>
              <a:rPr lang="en-US" b="1" dirty="0" smtClean="0">
                <a:latin typeface="Verdana" pitchFamily="34" charset="0"/>
              </a:rPr>
              <a:t>excommunicated</a:t>
            </a:r>
            <a:r>
              <a:rPr lang="en-US" dirty="0" smtClean="0">
                <a:latin typeface="Verdana" pitchFamily="34" charset="0"/>
              </a:rPr>
              <a:t> Luther. </a:t>
            </a:r>
          </a:p>
          <a:p>
            <a:pPr lvl="1"/>
            <a:r>
              <a:rPr lang="en-US" dirty="0" smtClean="0">
                <a:latin typeface="Verdana" pitchFamily="34" charset="0"/>
              </a:rPr>
              <a:t>Emperor Charles V declared Luther an outlaw making it a crime for anyone to give him food or shelter.   </a:t>
            </a:r>
          </a:p>
          <a:p>
            <a:pPr eaLnBrk="1" hangingPunct="1"/>
            <a:r>
              <a:rPr lang="en-US" dirty="0" smtClean="0">
                <a:latin typeface="Verdana" pitchFamily="34" charset="0"/>
              </a:rPr>
              <a:t>Still Luther continued…</a:t>
            </a:r>
          </a:p>
          <a:p>
            <a:pPr eaLnBrk="1" hangingPunct="1"/>
            <a:endParaRPr lang="en-US" dirty="0" smtClean="0">
              <a:latin typeface="Verdana" pitchFamily="34" charset="0"/>
            </a:endParaRPr>
          </a:p>
          <a:p>
            <a:pPr eaLnBrk="1" hangingPunct="1">
              <a:buFontTx/>
              <a:buNone/>
            </a:pPr>
            <a:endParaRPr lang="en-US" dirty="0" smtClean="0">
              <a:latin typeface="Verdana" pitchFamily="34" charset="0"/>
            </a:endParaRPr>
          </a:p>
        </p:txBody>
      </p:sp>
      <p:sp>
        <p:nvSpPr>
          <p:cNvPr id="22532" name="Line 12"/>
          <p:cNvSpPr>
            <a:spLocks noChangeShapeType="1"/>
          </p:cNvSpPr>
          <p:nvPr/>
        </p:nvSpPr>
        <p:spPr bwMode="auto">
          <a:xfrm>
            <a:off x="609600" y="990600"/>
            <a:ext cx="792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2533" name="Picture 7" descr="http://mysite.verizon.net/res1y70k/travelphotos/thesis%20do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19200"/>
            <a:ext cx="2907383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b="1" dirty="0" smtClean="0">
                <a:latin typeface="Georgia" pitchFamily="18" charset="0"/>
              </a:rPr>
              <a:t>Luther’s Teachings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990600"/>
            <a:ext cx="5562600" cy="571500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Verdana" pitchFamily="34" charset="0"/>
              </a:rPr>
              <a:t>Four Beliefs of Lutheranism: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>
                <a:latin typeface="Verdana" pitchFamily="34" charset="0"/>
              </a:rPr>
              <a:t>Achieve </a:t>
            </a:r>
            <a:r>
              <a:rPr lang="en-US" b="1" dirty="0" smtClean="0">
                <a:latin typeface="Verdana" pitchFamily="34" charset="0"/>
              </a:rPr>
              <a:t>salvation </a:t>
            </a:r>
            <a:r>
              <a:rPr lang="en-US" dirty="0" smtClean="0">
                <a:latin typeface="Verdana" pitchFamily="34" charset="0"/>
              </a:rPr>
              <a:t>through faith and the Bible.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>
                <a:latin typeface="Verdana" pitchFamily="34" charset="0"/>
              </a:rPr>
              <a:t>Only god can provide </a:t>
            </a:r>
            <a:r>
              <a:rPr lang="en-US" b="1" dirty="0" smtClean="0">
                <a:latin typeface="Verdana" pitchFamily="34" charset="0"/>
              </a:rPr>
              <a:t>sacraments</a:t>
            </a:r>
            <a:r>
              <a:rPr lang="en-US" dirty="0" smtClean="0">
                <a:latin typeface="Verdana" pitchFamily="34" charset="0"/>
              </a:rPr>
              <a:t>, not priests.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>
                <a:latin typeface="Verdana" pitchFamily="34" charset="0"/>
              </a:rPr>
              <a:t>Bible alone is the source of truth.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>
                <a:latin typeface="Verdana" pitchFamily="34" charset="0"/>
              </a:rPr>
              <a:t>Ordinary people should read and interpret the bible.  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n-US" sz="3100" b="1" dirty="0" smtClean="0">
              <a:latin typeface="Verdana" pitchFamily="34" charset="0"/>
            </a:endParaRPr>
          </a:p>
          <a:p>
            <a:pPr eaLnBrk="1" hangingPunct="1"/>
            <a:endParaRPr lang="en-US" dirty="0" smtClean="0">
              <a:latin typeface="Verdana" pitchFamily="34" charset="0"/>
            </a:endParaRPr>
          </a:p>
          <a:p>
            <a:pPr lvl="1" eaLnBrk="1" hangingPunct="1"/>
            <a:endParaRPr lang="en-US" sz="800" dirty="0" smtClean="0">
              <a:latin typeface="Verdana" pitchFamily="34" charset="0"/>
            </a:endParaRPr>
          </a:p>
          <a:p>
            <a:pPr eaLnBrk="1" hangingPunct="1"/>
            <a:endParaRPr lang="en-US" dirty="0" smtClean="0">
              <a:latin typeface="Verdana" pitchFamily="34" charset="0"/>
            </a:endParaRPr>
          </a:p>
          <a:p>
            <a:pPr lvl="1" eaLnBrk="1" hangingPunct="1"/>
            <a:endParaRPr lang="en-US" dirty="0" smtClean="0">
              <a:latin typeface="Verdana" pitchFamily="34" charset="0"/>
            </a:endParaRPr>
          </a:p>
        </p:txBody>
      </p:sp>
      <p:sp>
        <p:nvSpPr>
          <p:cNvPr id="24580" name="Line 12"/>
          <p:cNvSpPr>
            <a:spLocks noChangeShapeType="1"/>
          </p:cNvSpPr>
          <p:nvPr/>
        </p:nvSpPr>
        <p:spPr bwMode="auto">
          <a:xfrm>
            <a:off x="609600" y="990600"/>
            <a:ext cx="792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4581" name="Picture 7" descr="LutherTranslatingBib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1143000"/>
            <a:ext cx="317677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b="1" dirty="0" smtClean="0">
                <a:latin typeface="Georgia" pitchFamily="18" charset="0"/>
              </a:rPr>
              <a:t>Lutheranism Spreads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657600" y="1143000"/>
            <a:ext cx="5486400" cy="5715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Verdana" pitchFamily="34" charset="0"/>
              </a:rPr>
              <a:t>New printing press spread Luther’s bible and ideas throughout northern Europe.  </a:t>
            </a:r>
          </a:p>
          <a:p>
            <a:endParaRPr lang="en-US" sz="800" dirty="0" smtClean="0">
              <a:latin typeface="Verdana" pitchFamily="34" charset="0"/>
            </a:endParaRPr>
          </a:p>
          <a:p>
            <a:pPr lvl="1"/>
            <a:r>
              <a:rPr lang="en-US" sz="2400" b="1" dirty="0" smtClean="0">
                <a:latin typeface="Verdana" pitchFamily="34" charset="0"/>
              </a:rPr>
              <a:t>VERY IMPORTANT!! </a:t>
            </a:r>
            <a:r>
              <a:rPr lang="en-US" sz="2400" dirty="0" smtClean="0">
                <a:latin typeface="Verdana" pitchFamily="34" charset="0"/>
              </a:rPr>
              <a:t>– Before, Bibles were only in Latin, so only clergy could read them.</a:t>
            </a:r>
          </a:p>
          <a:p>
            <a:pPr lvl="1"/>
            <a:endParaRPr lang="en-US" sz="800" dirty="0" smtClean="0">
              <a:latin typeface="Verdana" pitchFamily="34" charset="0"/>
            </a:endParaRPr>
          </a:p>
          <a:p>
            <a:pPr lvl="1"/>
            <a:r>
              <a:rPr lang="en-US" sz="2400" dirty="0" smtClean="0">
                <a:latin typeface="Verdana" pitchFamily="34" charset="0"/>
              </a:rPr>
              <a:t>Now the Bible was written in the common language of the people (German) so everyone could read the Bible.</a:t>
            </a:r>
          </a:p>
          <a:p>
            <a:pPr eaLnBrk="1" hangingPunct="1"/>
            <a:r>
              <a:rPr lang="en-US" dirty="0" smtClean="0">
                <a:latin typeface="Verdana" pitchFamily="34" charset="0"/>
              </a:rPr>
              <a:t>By 1530, there was a new church called the </a:t>
            </a:r>
            <a:r>
              <a:rPr lang="en-US" b="1" dirty="0" smtClean="0">
                <a:latin typeface="Verdana" pitchFamily="34" charset="0"/>
              </a:rPr>
              <a:t>Protestant Church</a:t>
            </a:r>
            <a:r>
              <a:rPr lang="en-US" dirty="0" smtClean="0">
                <a:latin typeface="Verdana" pitchFamily="34" charset="0"/>
              </a:rPr>
              <a:t>.  </a:t>
            </a:r>
          </a:p>
          <a:p>
            <a:pPr lvl="1"/>
            <a:r>
              <a:rPr lang="en-US" dirty="0" smtClean="0">
                <a:latin typeface="Verdana" pitchFamily="34" charset="0"/>
              </a:rPr>
              <a:t>Many peasants and kings became protestant.  </a:t>
            </a:r>
          </a:p>
          <a:p>
            <a:pPr eaLnBrk="1" hangingPunct="1"/>
            <a:endParaRPr lang="en-US" dirty="0" smtClean="0">
              <a:latin typeface="Verdana" pitchFamily="34" charset="0"/>
            </a:endParaRPr>
          </a:p>
          <a:p>
            <a:pPr lvl="1" eaLnBrk="1" hangingPunct="1"/>
            <a:endParaRPr lang="en-US" dirty="0" smtClean="0">
              <a:latin typeface="Verdana" pitchFamily="34" charset="0"/>
            </a:endParaRPr>
          </a:p>
        </p:txBody>
      </p:sp>
      <p:sp>
        <p:nvSpPr>
          <p:cNvPr id="24580" name="Line 12"/>
          <p:cNvSpPr>
            <a:spLocks noChangeShapeType="1"/>
          </p:cNvSpPr>
          <p:nvPr/>
        </p:nvSpPr>
        <p:spPr bwMode="auto">
          <a:xfrm>
            <a:off x="609600" y="990600"/>
            <a:ext cx="792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6" name="Picture 5" descr="Luthers bib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1143000"/>
            <a:ext cx="3347156" cy="52138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763000" cy="1143000"/>
          </a:xfrm>
        </p:spPr>
        <p:txBody>
          <a:bodyPr/>
          <a:lstStyle/>
          <a:p>
            <a:pPr eaLnBrk="1" hangingPunct="1"/>
            <a:r>
              <a:rPr lang="en-US" b="1" dirty="0" smtClean="0">
                <a:latin typeface="Georgia" pitchFamily="18" charset="0"/>
              </a:rPr>
              <a:t>Other Protestant Reformers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143000"/>
            <a:ext cx="7315200" cy="5105400"/>
          </a:xfrm>
        </p:spPr>
        <p:txBody>
          <a:bodyPr/>
          <a:lstStyle/>
          <a:p>
            <a:pPr eaLnBrk="1" hangingPunct="1"/>
            <a:r>
              <a:rPr lang="en-US" b="1" dirty="0" smtClean="0">
                <a:latin typeface="Verdana" pitchFamily="34" charset="0"/>
              </a:rPr>
              <a:t>John</a:t>
            </a:r>
            <a:r>
              <a:rPr lang="en-US" dirty="0" smtClean="0">
                <a:latin typeface="Verdana" pitchFamily="34" charset="0"/>
              </a:rPr>
              <a:t> </a:t>
            </a:r>
            <a:r>
              <a:rPr lang="en-US" b="1" dirty="0" smtClean="0">
                <a:latin typeface="Verdana" pitchFamily="34" charset="0"/>
              </a:rPr>
              <a:t>Calvin</a:t>
            </a:r>
          </a:p>
          <a:p>
            <a:pPr eaLnBrk="1" hangingPunct="1"/>
            <a:endParaRPr lang="en-US" sz="800" dirty="0" smtClean="0">
              <a:latin typeface="Verdana" pitchFamily="34" charset="0"/>
            </a:endParaRPr>
          </a:p>
          <a:p>
            <a:pPr lvl="1" eaLnBrk="1" hangingPunct="1"/>
            <a:r>
              <a:rPr lang="en-US" sz="2400" dirty="0" smtClean="0">
                <a:latin typeface="Verdana" pitchFamily="34" charset="0"/>
              </a:rPr>
              <a:t>Believed in “</a:t>
            </a:r>
            <a:r>
              <a:rPr lang="en-US" sz="2400" b="1" dirty="0" smtClean="0">
                <a:latin typeface="Verdana" pitchFamily="34" charset="0"/>
              </a:rPr>
              <a:t>predestination</a:t>
            </a:r>
            <a:r>
              <a:rPr lang="en-US" sz="2400" dirty="0" smtClean="0">
                <a:latin typeface="Verdana" pitchFamily="34" charset="0"/>
              </a:rPr>
              <a:t>” – idea that God had long ago pre-determined who would gain salvation.</a:t>
            </a:r>
          </a:p>
          <a:p>
            <a:pPr lvl="1" eaLnBrk="1" hangingPunct="1"/>
            <a:r>
              <a:rPr lang="en-US" sz="2400" dirty="0" smtClean="0">
                <a:latin typeface="Verdana" pitchFamily="34" charset="0"/>
              </a:rPr>
              <a:t>Followers were called </a:t>
            </a:r>
            <a:r>
              <a:rPr lang="en-US" sz="2400" b="1" dirty="0" smtClean="0">
                <a:latin typeface="Verdana" pitchFamily="34" charset="0"/>
              </a:rPr>
              <a:t>“Calvinists”.</a:t>
            </a:r>
          </a:p>
          <a:p>
            <a:pPr eaLnBrk="1" hangingPunct="1"/>
            <a:endParaRPr lang="en-US" dirty="0" smtClean="0">
              <a:latin typeface="Verdana" pitchFamily="34" charset="0"/>
            </a:endParaRPr>
          </a:p>
          <a:p>
            <a:pPr lvl="1" eaLnBrk="1" hangingPunct="1">
              <a:buNone/>
            </a:pPr>
            <a:endParaRPr lang="en-US" dirty="0" smtClean="0">
              <a:latin typeface="Verdana" pitchFamily="34" charset="0"/>
            </a:endParaRPr>
          </a:p>
        </p:txBody>
      </p:sp>
      <p:sp>
        <p:nvSpPr>
          <p:cNvPr id="25604" name="Line 12"/>
          <p:cNvSpPr>
            <a:spLocks noChangeShapeType="1"/>
          </p:cNvSpPr>
          <p:nvPr/>
        </p:nvSpPr>
        <p:spPr bwMode="auto">
          <a:xfrm>
            <a:off x="609600" y="990600"/>
            <a:ext cx="792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Bellringer</a:t>
            </a:r>
            <a:r>
              <a:rPr lang="en-US" dirty="0" smtClean="0"/>
              <a:t> 10-17-12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300" dirty="0" smtClean="0"/>
              <a:t>SHHHHH!! They are taking the PSAT next door!! </a:t>
            </a:r>
          </a:p>
          <a:p>
            <a:r>
              <a:rPr lang="en-US" sz="3300" dirty="0" smtClean="0"/>
              <a:t>&lt;-------------------- that way! </a:t>
            </a:r>
          </a:p>
          <a:p>
            <a:r>
              <a:rPr lang="en-US" sz="3300" dirty="0" smtClean="0"/>
              <a:t>TURN YOUR PAPER IN TO THE BIN !!</a:t>
            </a:r>
          </a:p>
          <a:p>
            <a:r>
              <a:rPr lang="en-US" sz="3300" dirty="0" smtClean="0"/>
              <a:t>Grab a video guide from the stool! </a:t>
            </a:r>
            <a:endParaRPr lang="en-US" sz="3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700" dirty="0" smtClean="0"/>
              <a:t>POP QUIZ! (Hope you did your homework!!) </a:t>
            </a:r>
            <a:endParaRPr lang="en-US" sz="37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876800"/>
          </a:xfrm>
        </p:spPr>
        <p:txBody>
          <a:bodyPr>
            <a:normAutofit lnSpcReduction="10000"/>
          </a:bodyPr>
          <a:lstStyle/>
          <a:p>
            <a:r>
              <a:rPr lang="en-US" sz="2118" dirty="0" smtClean="0"/>
              <a:t>ON a sheet of notebook paper answer the following questions. (doesn’t need to be complete sentences)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was the major invention that was created in the northern renaissance that revolutionized the spread of knowledge?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was the first book to be produced during the Northern Renaissance?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Desiderius</a:t>
            </a:r>
            <a:r>
              <a:rPr lang="en-US" dirty="0" smtClean="0"/>
              <a:t> Erasmus focused on doing what to the Bible?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Sir Thomas More wrote a book called Utopia, what was it about?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Who famous poet and playwright of the northern renaissance? (These plays are still performed today)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Bellringer</a:t>
            </a:r>
            <a:r>
              <a:rPr lang="en-US" dirty="0" smtClean="0"/>
              <a:t> 10-18-12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600" dirty="0" smtClean="0"/>
              <a:t>Use the word wall to finish writing down your vocabulary!! </a:t>
            </a:r>
            <a:endParaRPr lang="en-US" sz="4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52400"/>
            <a:ext cx="8610600" cy="1219200"/>
          </a:xfrm>
        </p:spPr>
        <p:txBody>
          <a:bodyPr/>
          <a:lstStyle/>
          <a:p>
            <a:pPr eaLnBrk="1" hangingPunct="1"/>
            <a:r>
              <a:rPr lang="en-US" b="1" dirty="0" smtClean="0">
                <a:latin typeface="Georgia" pitchFamily="18" charset="0"/>
              </a:rPr>
              <a:t>The Protestant Reformation</a:t>
            </a:r>
          </a:p>
        </p:txBody>
      </p:sp>
      <p:sp>
        <p:nvSpPr>
          <p:cNvPr id="14339" name="Line 12"/>
          <p:cNvSpPr>
            <a:spLocks noChangeShapeType="1"/>
          </p:cNvSpPr>
          <p:nvPr/>
        </p:nvSpPr>
        <p:spPr bwMode="auto">
          <a:xfrm>
            <a:off x="609600" y="1219200"/>
            <a:ext cx="8153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4340" name="Picture 7" descr="martin_luther_by_cranac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1371600"/>
            <a:ext cx="3705225" cy="527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800" b="1" dirty="0" smtClean="0">
                <a:latin typeface="Georgia" pitchFamily="18" charset="0"/>
              </a:rPr>
              <a:t>Background to the Reformation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4294967295"/>
          </p:nvPr>
        </p:nvSpPr>
        <p:spPr>
          <a:xfrm>
            <a:off x="0" y="1600200"/>
            <a:ext cx="91440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During the 1500s, the northern renaissance sparked a religious upheaval.  </a:t>
            </a:r>
          </a:p>
          <a:p>
            <a:r>
              <a:rPr lang="en-US" dirty="0" smtClean="0"/>
              <a:t>Northern Europeans faced a great deal of uncertainty in their lives.</a:t>
            </a:r>
          </a:p>
          <a:p>
            <a:pPr lvl="1"/>
            <a:r>
              <a:rPr lang="en-US" dirty="0" smtClean="0"/>
              <a:t>People were poor</a:t>
            </a:r>
          </a:p>
          <a:p>
            <a:pPr lvl="1"/>
            <a:r>
              <a:rPr lang="en-US" dirty="0" smtClean="0"/>
              <a:t>Life was violent</a:t>
            </a:r>
          </a:p>
          <a:p>
            <a:r>
              <a:rPr lang="en-US" dirty="0" smtClean="0"/>
              <a:t>Many people wanted a better life and used </a:t>
            </a:r>
            <a:r>
              <a:rPr lang="en-US" b="1" dirty="0" smtClean="0"/>
              <a:t>Humanist</a:t>
            </a:r>
            <a:r>
              <a:rPr lang="en-US" dirty="0" smtClean="0"/>
              <a:t> ideas to question the church.</a:t>
            </a:r>
          </a:p>
          <a:p>
            <a:pPr lvl="1"/>
            <a:r>
              <a:rPr lang="en-US" dirty="0" smtClean="0"/>
              <a:t>These ideas spread quickly because of the printing press.</a:t>
            </a:r>
          </a:p>
          <a:p>
            <a:endParaRPr lang="en-US" dirty="0"/>
          </a:p>
        </p:txBody>
      </p:sp>
      <p:sp>
        <p:nvSpPr>
          <p:cNvPr id="15363" name="Line 12"/>
          <p:cNvSpPr>
            <a:spLocks noChangeShapeType="1"/>
          </p:cNvSpPr>
          <p:nvPr/>
        </p:nvSpPr>
        <p:spPr bwMode="auto">
          <a:xfrm>
            <a:off x="533400" y="1143000"/>
            <a:ext cx="8153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b="1" dirty="0" smtClean="0">
                <a:latin typeface="Georgia" pitchFamily="18" charset="0"/>
              </a:rPr>
              <a:t>Church Abuses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143000"/>
            <a:ext cx="8686800" cy="3124200"/>
          </a:xfrm>
        </p:spPr>
        <p:txBody>
          <a:bodyPr>
            <a:normAutofit fontScale="85000" lnSpcReduction="20000"/>
          </a:bodyPr>
          <a:lstStyle/>
          <a:p>
            <a:pPr eaLnBrk="1" hangingPunct="1"/>
            <a:r>
              <a:rPr lang="en-US" dirty="0" smtClean="0">
                <a:latin typeface="Verdana" pitchFamily="34" charset="0"/>
              </a:rPr>
              <a:t>Problems in the church began in the Middle Ages.</a:t>
            </a:r>
          </a:p>
          <a:p>
            <a:pPr lvl="1"/>
            <a:r>
              <a:rPr lang="en-US" dirty="0" smtClean="0">
                <a:latin typeface="Verdana" pitchFamily="34" charset="0"/>
              </a:rPr>
              <a:t>Fought with Kings and Emperors</a:t>
            </a:r>
          </a:p>
          <a:p>
            <a:pPr lvl="1"/>
            <a:r>
              <a:rPr lang="en-US" dirty="0" smtClean="0">
                <a:latin typeface="Verdana" pitchFamily="34" charset="0"/>
              </a:rPr>
              <a:t>Crusades (holy wars)</a:t>
            </a:r>
          </a:p>
          <a:p>
            <a:pPr eaLnBrk="1" hangingPunct="1"/>
            <a:r>
              <a:rPr lang="en-US" dirty="0" smtClean="0">
                <a:latin typeface="Verdana" pitchFamily="34" charset="0"/>
              </a:rPr>
              <a:t>Church was selling </a:t>
            </a:r>
            <a:r>
              <a:rPr lang="en-US" b="1" dirty="0" smtClean="0">
                <a:latin typeface="Verdana" pitchFamily="34" charset="0"/>
              </a:rPr>
              <a:t>indulgences</a:t>
            </a:r>
            <a:r>
              <a:rPr lang="en-US" dirty="0" smtClean="0">
                <a:latin typeface="Verdana" pitchFamily="34" charset="0"/>
              </a:rPr>
              <a:t> to “pay” for its extravagant churches and lifestyle.</a:t>
            </a:r>
          </a:p>
          <a:p>
            <a:pPr lvl="1"/>
            <a:r>
              <a:rPr lang="en-US" b="1" dirty="0" smtClean="0">
                <a:latin typeface="Verdana" pitchFamily="34" charset="0"/>
              </a:rPr>
              <a:t>Indulgences</a:t>
            </a:r>
            <a:r>
              <a:rPr lang="en-US" dirty="0" smtClean="0">
                <a:latin typeface="Verdana" pitchFamily="34" charset="0"/>
              </a:rPr>
              <a:t> = pieces of paper that people could buy to have their sins forgiven.  </a:t>
            </a:r>
          </a:p>
          <a:p>
            <a:pPr eaLnBrk="1" hangingPunct="1"/>
            <a:r>
              <a:rPr lang="en-US" dirty="0" smtClean="0">
                <a:latin typeface="Verdana" pitchFamily="34" charset="0"/>
              </a:rPr>
              <a:t>Early Revolts against the Church</a:t>
            </a:r>
          </a:p>
          <a:p>
            <a:pPr lvl="1"/>
            <a:r>
              <a:rPr lang="en-US" dirty="0" smtClean="0">
                <a:latin typeface="Verdana" pitchFamily="34" charset="0"/>
              </a:rPr>
              <a:t>John Wycliffe and Jan Hus – both executed.  </a:t>
            </a:r>
          </a:p>
          <a:p>
            <a:pPr eaLnBrk="1" hangingPunct="1">
              <a:buFontTx/>
              <a:buNone/>
            </a:pPr>
            <a:endParaRPr lang="en-US" dirty="0" smtClean="0">
              <a:latin typeface="Verdana" pitchFamily="34" charset="0"/>
            </a:endParaRPr>
          </a:p>
        </p:txBody>
      </p:sp>
      <p:sp>
        <p:nvSpPr>
          <p:cNvPr id="16388" name="Line 12"/>
          <p:cNvSpPr>
            <a:spLocks noChangeShapeType="1"/>
          </p:cNvSpPr>
          <p:nvPr/>
        </p:nvSpPr>
        <p:spPr bwMode="auto">
          <a:xfrm>
            <a:off x="609600" y="990600"/>
            <a:ext cx="792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1" name="Picture 10" descr="Palace of the Popes Avign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95400" y="4343400"/>
            <a:ext cx="3391319" cy="2286000"/>
          </a:xfrm>
          <a:prstGeom prst="rect">
            <a:avLst/>
          </a:prstGeom>
        </p:spPr>
      </p:pic>
      <p:pic>
        <p:nvPicPr>
          <p:cNvPr id="10" name="Picture 9" descr="Medieval Money chang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76800" y="4343400"/>
            <a:ext cx="2995613" cy="2322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b="1" dirty="0" smtClean="0">
                <a:latin typeface="Georgia" pitchFamily="18" charset="0"/>
              </a:rPr>
              <a:t>Protestant Reformation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219200"/>
            <a:ext cx="6400800" cy="54864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>
                <a:latin typeface="Verdana" pitchFamily="34" charset="0"/>
              </a:rPr>
              <a:t>In 1517, protests against church abuses erupted into a HUGE revolt.  </a:t>
            </a:r>
          </a:p>
          <a:p>
            <a:pPr eaLnBrk="1" hangingPunct="1"/>
            <a:r>
              <a:rPr lang="en-US" dirty="0" smtClean="0">
                <a:latin typeface="Verdana" pitchFamily="34" charset="0"/>
              </a:rPr>
              <a:t>The revolt was started by a German named </a:t>
            </a:r>
            <a:r>
              <a:rPr lang="en-US" b="1" u="sng" dirty="0" smtClean="0">
                <a:latin typeface="Verdana" pitchFamily="34" charset="0"/>
              </a:rPr>
              <a:t>Martin Luther</a:t>
            </a:r>
            <a:r>
              <a:rPr lang="en-US" b="1" dirty="0" smtClean="0">
                <a:latin typeface="Verdana" pitchFamily="34" charset="0"/>
              </a:rPr>
              <a:t>.</a:t>
            </a:r>
          </a:p>
          <a:p>
            <a:pPr marL="742950" lvl="2" indent="-342900" eaLnBrk="1" hangingPunct="1"/>
            <a:r>
              <a:rPr lang="en-US" dirty="0" smtClean="0">
                <a:latin typeface="Verdana" pitchFamily="34" charset="0"/>
              </a:rPr>
              <a:t>NOT Martin Luther King Jr. (although named after the German monk).</a:t>
            </a:r>
          </a:p>
          <a:p>
            <a:pPr marL="342900" lvl="1" indent="-342900" eaLnBrk="1" hangingPunct="1"/>
            <a:endParaRPr lang="en-US" sz="1200" dirty="0" smtClean="0">
              <a:latin typeface="Verdana" pitchFamily="34" charset="0"/>
            </a:endParaRPr>
          </a:p>
          <a:p>
            <a:pPr eaLnBrk="1" hangingPunct="1"/>
            <a:r>
              <a:rPr lang="en-US" dirty="0" smtClean="0">
                <a:latin typeface="Verdana" pitchFamily="34" charset="0"/>
              </a:rPr>
              <a:t>Luther was a Catholic monk who was troubled with the Catholic Churches teachings and behavior.</a:t>
            </a:r>
          </a:p>
          <a:p>
            <a:pPr lvl="1"/>
            <a:r>
              <a:rPr lang="en-US" dirty="0" smtClean="0">
                <a:latin typeface="Verdana" pitchFamily="34" charset="0"/>
              </a:rPr>
              <a:t>Priest in Wittenberg Germany was selling indulgences to any one who contributed money for a new cathedral.  </a:t>
            </a:r>
          </a:p>
          <a:p>
            <a:pPr lvl="1"/>
            <a:r>
              <a:rPr lang="en-US" dirty="0" smtClean="0">
                <a:latin typeface="Verdana" pitchFamily="34" charset="0"/>
              </a:rPr>
              <a:t>Luther was outraged!</a:t>
            </a:r>
          </a:p>
          <a:p>
            <a:pPr eaLnBrk="1" hangingPunct="1">
              <a:buFontTx/>
              <a:buNone/>
            </a:pPr>
            <a:endParaRPr lang="en-US" sz="1200" dirty="0" smtClean="0">
              <a:latin typeface="Verdana" pitchFamily="34" charset="0"/>
            </a:endParaRPr>
          </a:p>
        </p:txBody>
      </p:sp>
      <p:sp>
        <p:nvSpPr>
          <p:cNvPr id="17412" name="Line 12"/>
          <p:cNvSpPr>
            <a:spLocks noChangeShapeType="1"/>
          </p:cNvSpPr>
          <p:nvPr/>
        </p:nvSpPr>
        <p:spPr bwMode="auto">
          <a:xfrm>
            <a:off x="609600" y="990600"/>
            <a:ext cx="792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7413" name="Picture 7" descr="martin_luther_by_lucas_cranach_der_a_lte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1143000"/>
            <a:ext cx="2130425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5" descr="martin-luther-king-jr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4495800"/>
            <a:ext cx="2133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b="1" dirty="0" smtClean="0">
                <a:latin typeface="Georgia" pitchFamily="18" charset="0"/>
              </a:rPr>
              <a:t>95 Theses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066800"/>
            <a:ext cx="5715000" cy="56388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Verdana" pitchFamily="34" charset="0"/>
              </a:rPr>
              <a:t>To express his anger with the church Luther wrote the </a:t>
            </a:r>
            <a:r>
              <a:rPr lang="en-US" b="1" dirty="0" smtClean="0">
                <a:latin typeface="Verdana" pitchFamily="34" charset="0"/>
              </a:rPr>
              <a:t>95 Theses </a:t>
            </a:r>
            <a:r>
              <a:rPr lang="en-US" dirty="0" smtClean="0">
                <a:latin typeface="Verdana" pitchFamily="34" charset="0"/>
              </a:rPr>
              <a:t>(October 31, 1517).</a:t>
            </a:r>
          </a:p>
          <a:p>
            <a:pPr lvl="1"/>
            <a:r>
              <a:rPr lang="en-US" b="1" dirty="0" smtClean="0">
                <a:latin typeface="Verdana" pitchFamily="34" charset="0"/>
              </a:rPr>
              <a:t>95 Theses </a:t>
            </a:r>
            <a:r>
              <a:rPr lang="en-US" dirty="0" smtClean="0">
                <a:latin typeface="Verdana" pitchFamily="34" charset="0"/>
              </a:rPr>
              <a:t>= list of grievances (complaints) about the Catholic church.  </a:t>
            </a:r>
          </a:p>
          <a:p>
            <a:pPr lvl="1"/>
            <a:r>
              <a:rPr lang="en-US" b="1" dirty="0" smtClean="0">
                <a:latin typeface="Verdana" pitchFamily="34" charset="0"/>
              </a:rPr>
              <a:t>Called for reforms!!</a:t>
            </a:r>
          </a:p>
          <a:p>
            <a:pPr lvl="1"/>
            <a:r>
              <a:rPr lang="en-US" dirty="0" smtClean="0">
                <a:latin typeface="Verdana" pitchFamily="34" charset="0"/>
              </a:rPr>
              <a:t>Posted on the door of Wittenberg’s All Saints Church.</a:t>
            </a:r>
          </a:p>
          <a:p>
            <a:pPr lvl="1">
              <a:buNone/>
            </a:pPr>
            <a:endParaRPr lang="en-US" sz="1800" dirty="0">
              <a:latin typeface="Verdana" pitchFamily="34" charset="0"/>
            </a:endParaRPr>
          </a:p>
        </p:txBody>
      </p:sp>
      <p:sp>
        <p:nvSpPr>
          <p:cNvPr id="18436" name="Line 12"/>
          <p:cNvSpPr>
            <a:spLocks noChangeShapeType="1"/>
          </p:cNvSpPr>
          <p:nvPr/>
        </p:nvSpPr>
        <p:spPr bwMode="auto">
          <a:xfrm>
            <a:off x="609600" y="990600"/>
            <a:ext cx="792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6" name="Picture 5" descr="Martin Luther posting 95 Thes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1200" y="3581400"/>
            <a:ext cx="3171825" cy="2388658"/>
          </a:xfrm>
          <a:prstGeom prst="rect">
            <a:avLst/>
          </a:prstGeom>
        </p:spPr>
      </p:pic>
      <p:pic>
        <p:nvPicPr>
          <p:cNvPr id="7" name="Picture 5" descr="luther9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1219200"/>
            <a:ext cx="3016772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Ｐ明朝"/>
      </a:majorFont>
      <a:minorFont>
        <a:latin typeface="Goudy Old Style"/>
        <a:ea typeface=""/>
        <a:cs typeface=""/>
        <a:font script="Jpan" typeface="ＭＳ Ｐ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635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1132</TotalTime>
  <Words>759</Words>
  <Application>Microsoft Macintosh PowerPoint</Application>
  <PresentationFormat>On-screen Show (4:3)</PresentationFormat>
  <Paragraphs>87</Paragraphs>
  <Slides>14</Slides>
  <Notes>4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Inkwell</vt:lpstr>
      <vt:lpstr>Bellringer 10-16-12</vt:lpstr>
      <vt:lpstr>Bellringer 10-17-12</vt:lpstr>
      <vt:lpstr>POP QUIZ! (Hope you did your homework!!) </vt:lpstr>
      <vt:lpstr>Bellringer 10-18-12</vt:lpstr>
      <vt:lpstr>The Protestant Reformation</vt:lpstr>
      <vt:lpstr>Background to the Reformation</vt:lpstr>
      <vt:lpstr>Church Abuses</vt:lpstr>
      <vt:lpstr>Protestant Reformation</vt:lpstr>
      <vt:lpstr>95 Theses</vt:lpstr>
      <vt:lpstr>Luther’s Arguments in Theses</vt:lpstr>
      <vt:lpstr>A Church Firestorm!</vt:lpstr>
      <vt:lpstr>Luther’s Teachings</vt:lpstr>
      <vt:lpstr>Lutheranism Spreads</vt:lpstr>
      <vt:lpstr>Other Protestant Reformers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Protestant Reformation</dc:title>
  <dc:creator>AlyssaMartin</dc:creator>
  <cp:lastModifiedBy>Jessica Taylor</cp:lastModifiedBy>
  <cp:revision>9</cp:revision>
  <dcterms:created xsi:type="dcterms:W3CDTF">2012-10-18T11:12:39Z</dcterms:created>
  <dcterms:modified xsi:type="dcterms:W3CDTF">2012-10-18T11:18:13Z</dcterms:modified>
</cp:coreProperties>
</file>