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 autoAdjust="0"/>
    <p:restoredTop sz="94667" autoAdjust="0"/>
  </p:normalViewPr>
  <p:slideViewPr>
    <p:cSldViewPr>
      <p:cViewPr varScale="1">
        <p:scale>
          <a:sx n="111" d="100"/>
          <a:sy n="111" d="100"/>
        </p:scale>
        <p:origin x="-8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DA59-F419-441F-8B5E-33C45007F54C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D97-ADC5-4D0D-B008-B8B8CD6D0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DA59-F419-441F-8B5E-33C45007F54C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D97-ADC5-4D0D-B008-B8B8CD6D0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DA59-F419-441F-8B5E-33C45007F54C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D97-ADC5-4D0D-B008-B8B8CD6D0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DA59-F419-441F-8B5E-33C45007F54C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D97-ADC5-4D0D-B008-B8B8CD6D0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DA59-F419-441F-8B5E-33C45007F54C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D97-ADC5-4D0D-B008-B8B8CD6D0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DA59-F419-441F-8B5E-33C45007F54C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D97-ADC5-4D0D-B008-B8B8CD6D0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DA59-F419-441F-8B5E-33C45007F54C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D97-ADC5-4D0D-B008-B8B8CD6D0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DA59-F419-441F-8B5E-33C45007F54C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D97-ADC5-4D0D-B008-B8B8CD6D0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DA59-F419-441F-8B5E-33C45007F54C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D97-ADC5-4D0D-B008-B8B8CD6D0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DA59-F419-441F-8B5E-33C45007F54C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D97-ADC5-4D0D-B008-B8B8CD6D0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DA59-F419-441F-8B5E-33C45007F54C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D97-ADC5-4D0D-B008-B8B8CD6D0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8DA59-F419-441F-8B5E-33C45007F54C}" type="datetimeFigureOut">
              <a:rPr lang="en-US" smtClean="0"/>
              <a:pPr/>
              <a:t>8/26/12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5BD97-ADC5-4D0D-B008-B8B8CD6D0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Relationship Id="rId3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Neolithic Revolution</a:t>
            </a:r>
            <a:endParaRPr lang="en-US" dirty="0"/>
          </a:p>
        </p:txBody>
      </p:sp>
      <p:pic>
        <p:nvPicPr>
          <p:cNvPr id="5" name="Picture 4" descr="Cave Painting In Ch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219200"/>
            <a:ext cx="7795690" cy="52144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shtar G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2800" y="2743200"/>
            <a:ext cx="1755986" cy="2614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Significance of the Neolithic Revolution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676400"/>
            <a:ext cx="845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advances in technology and culture made during the Neolithic Revolution led to the emergence of cities and civilizations.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638800" y="2971800"/>
            <a:ext cx="312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Civilizations would soon arise along the great rivers of the world!</a:t>
            </a:r>
            <a:endParaRPr lang="en-US" sz="2400" dirty="0"/>
          </a:p>
        </p:txBody>
      </p:sp>
      <p:pic>
        <p:nvPicPr>
          <p:cNvPr id="7" name="Picture 6" descr="Step Pyramid in Memph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2590800"/>
            <a:ext cx="2685628" cy="1797050"/>
          </a:xfrm>
          <a:prstGeom prst="rect">
            <a:avLst/>
          </a:prstGeom>
        </p:spPr>
      </p:pic>
      <p:pic>
        <p:nvPicPr>
          <p:cNvPr id="6" name="Picture 5" descr="Cuneifor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3810000"/>
            <a:ext cx="2843212" cy="2070982"/>
          </a:xfrm>
          <a:prstGeom prst="rect">
            <a:avLst/>
          </a:prstGeom>
        </p:spPr>
      </p:pic>
      <p:pic>
        <p:nvPicPr>
          <p:cNvPr id="5" name="Picture 4" descr="Tomb Painting of Queen Nefertari wife of Ramses I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62200" y="4648200"/>
            <a:ext cx="2107717" cy="17954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Recap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219200"/>
            <a:ext cx="830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Prehistory</a:t>
            </a:r>
            <a:r>
              <a:rPr lang="en-US" sz="2400" dirty="0" smtClean="0"/>
              <a:t> is the time period before writing</a:t>
            </a:r>
            <a:r>
              <a:rPr lang="en-US" dirty="0" smtClean="0"/>
              <a:t>.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828800"/>
            <a:ext cx="419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Mary and Louis Leakey </a:t>
            </a:r>
            <a:r>
              <a:rPr lang="en-US" sz="2400" dirty="0" smtClean="0"/>
              <a:t>made many discoveries in Africa of hominid remains. 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3276600"/>
            <a:ext cx="4495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After the discovery of “Lucy” many other </a:t>
            </a:r>
            <a:r>
              <a:rPr lang="en-US" sz="2400" b="1" dirty="0" smtClean="0"/>
              <a:t>hominids</a:t>
            </a:r>
            <a:r>
              <a:rPr lang="en-US" sz="2400" dirty="0" smtClean="0"/>
              <a:t> were discovered including </a:t>
            </a:r>
            <a:r>
              <a:rPr lang="en-US" sz="2400" i="1" dirty="0" smtClean="0"/>
              <a:t>Homo Habilis, Homo Erectus, Homo Sapiens, </a:t>
            </a:r>
            <a:r>
              <a:rPr lang="en-US" sz="2400" dirty="0" smtClean="0"/>
              <a:t>Neanderthals and Cro-Magnon (Modern Humans).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5715000"/>
            <a:ext cx="838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This long period from 2 million B.C. to 10,000 B.C.  is called the Old Stone Age, or </a:t>
            </a:r>
            <a:r>
              <a:rPr lang="en-US" sz="2400" b="1" dirty="0" smtClean="0"/>
              <a:t>Paleolithic Period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9" name="Picture 8" descr="Louis and Mary Leak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2200" y="1371600"/>
            <a:ext cx="2690812" cy="2132718"/>
          </a:xfrm>
          <a:prstGeom prst="rect">
            <a:avLst/>
          </a:prstGeom>
        </p:spPr>
      </p:pic>
      <p:pic>
        <p:nvPicPr>
          <p:cNvPr id="13" name="Picture 12" descr="Luc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2590800"/>
            <a:ext cx="1971675" cy="1361831"/>
          </a:xfrm>
          <a:prstGeom prst="rect">
            <a:avLst/>
          </a:prstGeom>
        </p:spPr>
      </p:pic>
      <p:pic>
        <p:nvPicPr>
          <p:cNvPr id="11" name="Picture 10" descr="Homo Erectus Skull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2362200"/>
            <a:ext cx="1428750" cy="1781175"/>
          </a:xfrm>
          <a:prstGeom prst="rect">
            <a:avLst/>
          </a:prstGeom>
        </p:spPr>
      </p:pic>
      <p:pic>
        <p:nvPicPr>
          <p:cNvPr id="10" name="Picture 9" descr="Homo Erectu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43800" y="3505200"/>
            <a:ext cx="1428750" cy="1781175"/>
          </a:xfrm>
          <a:prstGeom prst="rect">
            <a:avLst/>
          </a:prstGeom>
        </p:spPr>
      </p:pic>
      <p:pic>
        <p:nvPicPr>
          <p:cNvPr id="12" name="Picture 11" descr="Neaderthal Ma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96000" y="3810000"/>
            <a:ext cx="1428750" cy="1781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Paleolithic Period vs. Neolithic Period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3716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Historians and scientists have divided </a:t>
            </a:r>
            <a:r>
              <a:rPr lang="en-US" sz="2400" b="1" dirty="0" smtClean="0"/>
              <a:t>prehistory</a:t>
            </a:r>
            <a:r>
              <a:rPr lang="en-US" sz="2400" dirty="0" smtClean="0"/>
              <a:t> into two eras: the Paleolithic Period and the Neolithic Period.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2514600"/>
            <a:ext cx="419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</a:t>
            </a:r>
            <a:r>
              <a:rPr lang="en-US" sz="2400" b="1" dirty="0" smtClean="0"/>
              <a:t>Paleolithic Period</a:t>
            </a:r>
            <a:r>
              <a:rPr lang="en-US" sz="2400" dirty="0" smtClean="0"/>
              <a:t>, or Old Stone Age, is from at least 2 million B.C. to about 10,000 B.C. 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648200" y="2514600"/>
            <a:ext cx="449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</a:t>
            </a:r>
            <a:r>
              <a:rPr lang="en-US" sz="2400" b="1" dirty="0" smtClean="0"/>
              <a:t>Neolithic Period</a:t>
            </a:r>
            <a:r>
              <a:rPr lang="en-US" sz="2400" dirty="0" smtClean="0"/>
              <a:t>, or New Stone Age, is from 10,000 B.C. until the end of prehistory.  </a:t>
            </a:r>
            <a:endParaRPr lang="en-US" sz="2400" dirty="0"/>
          </a:p>
        </p:txBody>
      </p:sp>
      <p:pic>
        <p:nvPicPr>
          <p:cNvPr id="6" name="Picture 5" descr="Homo Erectus Sku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4038600"/>
            <a:ext cx="1949661" cy="2614612"/>
          </a:xfrm>
          <a:prstGeom prst="rect">
            <a:avLst/>
          </a:prstGeom>
        </p:spPr>
      </p:pic>
      <p:pic>
        <p:nvPicPr>
          <p:cNvPr id="7" name="Picture 6" descr="Cave painting from South Afric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3733800"/>
            <a:ext cx="1914525" cy="2937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was life like during the Old Stone Age?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600200"/>
            <a:ext cx="4191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Early humans lived towards the end of the Old Stone Age.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25146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Early people were </a:t>
            </a:r>
            <a:r>
              <a:rPr lang="en-US" sz="2200" b="1" dirty="0" smtClean="0"/>
              <a:t>Nomads</a:t>
            </a:r>
            <a:r>
              <a:rPr lang="en-US" sz="2200" dirty="0" smtClean="0"/>
              <a:t>, or people who move from place to place to find food. 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4267200" y="4057233"/>
            <a:ext cx="46482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People of the Old Stone Age were </a:t>
            </a:r>
            <a:r>
              <a:rPr lang="en-US" sz="2200" b="1" dirty="0" smtClean="0"/>
              <a:t>hunters and gatherers</a:t>
            </a:r>
            <a:r>
              <a:rPr lang="en-US" sz="2200" dirty="0" smtClean="0"/>
              <a:t>, they survived by hunting and gathering food.</a:t>
            </a:r>
          </a:p>
          <a:p>
            <a:endParaRPr lang="en-US" sz="2200" dirty="0"/>
          </a:p>
          <a:p>
            <a:r>
              <a:rPr lang="en-US" sz="2200" dirty="0" smtClean="0"/>
              <a:t>Men hunted or fished.</a:t>
            </a:r>
          </a:p>
          <a:p>
            <a:endParaRPr lang="en-US" sz="2200" dirty="0"/>
          </a:p>
          <a:p>
            <a:r>
              <a:rPr lang="en-US" sz="2200" dirty="0" smtClean="0"/>
              <a:t>Women and children gathered berries, fruits, grains, and nuts.</a:t>
            </a:r>
            <a:endParaRPr lang="en-US" sz="2200" dirty="0"/>
          </a:p>
        </p:txBody>
      </p:sp>
      <p:pic>
        <p:nvPicPr>
          <p:cNvPr id="7" name="Picture 6" descr="Bison Cave Paint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3886200"/>
            <a:ext cx="3593404" cy="2590800"/>
          </a:xfrm>
          <a:prstGeom prst="rect">
            <a:avLst/>
          </a:prstGeom>
        </p:spPr>
      </p:pic>
      <p:pic>
        <p:nvPicPr>
          <p:cNvPr id="8" name="Picture 7" descr="Cave Painting from Namibi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1600200"/>
            <a:ext cx="3505200" cy="233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685800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Early people depended heavily on their environment for food and shelter and had to find ways to survive in the wilderness.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495800" y="1828800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They made tools  and weapons from stone, bone, or wood. 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5029200"/>
            <a:ext cx="472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They also built fires for cooking and used animal skins for clothing.  </a:t>
            </a:r>
            <a:endParaRPr lang="en-US" sz="2400" dirty="0"/>
          </a:p>
        </p:txBody>
      </p:sp>
      <p:pic>
        <p:nvPicPr>
          <p:cNvPr id="9" name="Picture 8" descr="Paleolithic Stone Scrap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752600"/>
            <a:ext cx="3504719" cy="2743200"/>
          </a:xfrm>
          <a:prstGeom prst="rect">
            <a:avLst/>
          </a:prstGeom>
        </p:spPr>
      </p:pic>
      <p:pic>
        <p:nvPicPr>
          <p:cNvPr id="14" name="Picture 13" descr="Neaderthal M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0" y="3429000"/>
            <a:ext cx="2362200" cy="2944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81000"/>
            <a:ext cx="77724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People of the Old Stone Age also developed religious beliefs that were discovered in </a:t>
            </a:r>
            <a:r>
              <a:rPr lang="en-US" sz="2200" b="1" dirty="0" smtClean="0"/>
              <a:t>cave paintings</a:t>
            </a:r>
            <a:r>
              <a:rPr lang="en-US" sz="2200" dirty="0" smtClean="0"/>
              <a:t>.  </a:t>
            </a:r>
          </a:p>
          <a:p>
            <a:endParaRPr lang="en-US" sz="2200" dirty="0"/>
          </a:p>
          <a:p>
            <a:r>
              <a:rPr lang="en-US" sz="2200" dirty="0" smtClean="0"/>
              <a:t>They believed the world was full of spirits and forces that lived in animals, objects, or dreams.  These beliefs were called</a:t>
            </a:r>
            <a:r>
              <a:rPr lang="en-US" sz="2200" b="1" dirty="0" smtClean="0"/>
              <a:t> Animism</a:t>
            </a:r>
            <a:r>
              <a:rPr lang="en-US" sz="2200" dirty="0" smtClean="0"/>
              <a:t>.  </a:t>
            </a:r>
            <a:endParaRPr lang="en-US" sz="2200" dirty="0"/>
          </a:p>
        </p:txBody>
      </p:sp>
      <p:pic>
        <p:nvPicPr>
          <p:cNvPr id="6" name="Picture 5" descr="Cave Painting of Stag and Reindeer at Lascau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209800"/>
            <a:ext cx="5257800" cy="3492217"/>
          </a:xfrm>
          <a:prstGeom prst="rect">
            <a:avLst/>
          </a:prstGeom>
        </p:spPr>
      </p:pic>
      <p:pic>
        <p:nvPicPr>
          <p:cNvPr id="5" name="Picture 4" descr="Cave Painting Porcupin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3581400"/>
            <a:ext cx="4673006" cy="31257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was life different during the New Stone Age?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524000"/>
            <a:ext cx="480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New Stone Age began when people learned to </a:t>
            </a:r>
            <a:r>
              <a:rPr lang="en-US" sz="2200" b="1" dirty="0" smtClean="0"/>
              <a:t>farm</a:t>
            </a:r>
            <a:r>
              <a:rPr lang="en-US" sz="2200" dirty="0" smtClean="0"/>
              <a:t>.  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438400"/>
            <a:ext cx="480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Farming allowed people to produce their own food and they could settle into permanent farming villages.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4343400"/>
            <a:ext cx="4191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transition from nomadic life to settled farming brought about BIG changes and is called the </a:t>
            </a:r>
            <a:r>
              <a:rPr lang="en-US" sz="2200" b="1" dirty="0" smtClean="0"/>
              <a:t>Neolithic Revolution</a:t>
            </a:r>
            <a:r>
              <a:rPr lang="en-US" sz="2200" dirty="0" smtClean="0"/>
              <a:t>.  </a:t>
            </a:r>
            <a:endParaRPr lang="en-US" sz="2200" dirty="0"/>
          </a:p>
        </p:txBody>
      </p:sp>
      <p:pic>
        <p:nvPicPr>
          <p:cNvPr id="6" name="Picture 5" descr="Barley Field near Kiriath G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1524000"/>
            <a:ext cx="3019425" cy="2266433"/>
          </a:xfrm>
          <a:prstGeom prst="rect">
            <a:avLst/>
          </a:prstGeom>
        </p:spPr>
      </p:pic>
      <p:pic>
        <p:nvPicPr>
          <p:cNvPr id="7" name="Picture 6" descr="Neolithic Farming Setleme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810000"/>
            <a:ext cx="3857625" cy="2562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381000"/>
            <a:ext cx="457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addition to farming, people learned how to </a:t>
            </a:r>
            <a:r>
              <a:rPr lang="en-US" sz="2200" b="1" dirty="0" smtClean="0"/>
              <a:t>domesticate</a:t>
            </a:r>
            <a:r>
              <a:rPr lang="en-US" sz="2200" dirty="0" smtClean="0"/>
              <a:t> plants and animals.  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8288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Domesticate </a:t>
            </a:r>
            <a:r>
              <a:rPr lang="en-US" sz="2200" dirty="0" smtClean="0"/>
              <a:t>~ raise and control plants and animals for human use.  Ex. Horses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5105400" y="3429000"/>
            <a:ext cx="3733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Domestication was important because it gave people an endless supply of food.  </a:t>
            </a:r>
          </a:p>
          <a:p>
            <a:endParaRPr lang="en-US" sz="2200" dirty="0"/>
          </a:p>
          <a:p>
            <a:r>
              <a:rPr lang="en-US" sz="2200" dirty="0" smtClean="0"/>
              <a:t>Plants were grown each year and harvested.</a:t>
            </a:r>
          </a:p>
          <a:p>
            <a:endParaRPr lang="en-US" sz="2200" dirty="0"/>
          </a:p>
          <a:p>
            <a:r>
              <a:rPr lang="en-US" sz="2200" dirty="0" smtClean="0"/>
              <a:t>Animals were used for food, clothing, and shelter.  </a:t>
            </a:r>
            <a:endParaRPr lang="en-US" sz="2200" dirty="0"/>
          </a:p>
        </p:txBody>
      </p:sp>
      <p:pic>
        <p:nvPicPr>
          <p:cNvPr id="6" name="Picture 5" descr="Neolithic Goa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304800"/>
            <a:ext cx="3681412" cy="2763331"/>
          </a:xfrm>
          <a:prstGeom prst="rect">
            <a:avLst/>
          </a:prstGeom>
        </p:spPr>
      </p:pic>
      <p:pic>
        <p:nvPicPr>
          <p:cNvPr id="7" name="Picture 6" descr="Neolithic Olive Press in Isre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3352800"/>
            <a:ext cx="3857625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BIG Changes of the Neolithic Revolution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371600"/>
            <a:ext cx="3810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#1 </a:t>
            </a:r>
            <a:r>
              <a:rPr lang="en-US" sz="2200" dirty="0" smtClean="0"/>
              <a:t>First </a:t>
            </a:r>
            <a:r>
              <a:rPr lang="en-US" sz="2200" b="1" dirty="0" smtClean="0"/>
              <a:t>Villages</a:t>
            </a:r>
            <a:r>
              <a:rPr lang="en-US" sz="2200" dirty="0" smtClean="0"/>
              <a:t> were established at </a:t>
            </a:r>
            <a:r>
              <a:rPr lang="en-US" sz="2200" dirty="0" err="1" smtClean="0"/>
              <a:t>Catalhuyuk</a:t>
            </a:r>
            <a:r>
              <a:rPr lang="en-US" sz="2200" dirty="0" smtClean="0"/>
              <a:t> and Jericho.</a:t>
            </a:r>
            <a:endParaRPr lang="en-US" sz="2200" dirty="0"/>
          </a:p>
        </p:txBody>
      </p:sp>
      <p:pic>
        <p:nvPicPr>
          <p:cNvPr id="8" name="Picture 7" descr="Beersheba Excav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38600" y="1295400"/>
            <a:ext cx="3171825" cy="1715135"/>
          </a:xfrm>
          <a:prstGeom prst="rect">
            <a:avLst/>
          </a:prstGeom>
        </p:spPr>
      </p:pic>
      <p:pic>
        <p:nvPicPr>
          <p:cNvPr id="9" name="Picture 8" descr="Jerich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4161" y="1676400"/>
            <a:ext cx="2839839" cy="19002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2971800"/>
            <a:ext cx="5791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#2 </a:t>
            </a:r>
            <a:r>
              <a:rPr lang="en-US" sz="2200" dirty="0" smtClean="0"/>
              <a:t>Men came to dominate family, economic, and political life.   Only men could become warriors, chiefs, businessmen, and head of the house.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3200400" y="4572000"/>
            <a:ext cx="5562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#3 New </a:t>
            </a:r>
            <a:r>
              <a:rPr lang="en-US" sz="2200" b="1" dirty="0" smtClean="0"/>
              <a:t>Technologies</a:t>
            </a:r>
            <a:r>
              <a:rPr lang="en-US" sz="2200" dirty="0" smtClean="0"/>
              <a:t> were Developed that made life easier, such as the wheel barrow and grinding bowl.</a:t>
            </a:r>
            <a:endParaRPr lang="en-US" sz="2200" dirty="0"/>
          </a:p>
        </p:txBody>
      </p:sp>
      <p:pic>
        <p:nvPicPr>
          <p:cNvPr id="12" name="Picture 11" descr="Neolithic Grinding Sto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4114800"/>
            <a:ext cx="2842461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536</Words>
  <Application>Microsoft Macintosh PowerPoint</Application>
  <PresentationFormat>On-screen Show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Neolithic Revolution</vt:lpstr>
      <vt:lpstr>Quick Recap</vt:lpstr>
      <vt:lpstr>Paleolithic Period vs. Neolithic Period</vt:lpstr>
      <vt:lpstr>What was life like during the Old Stone Age?</vt:lpstr>
      <vt:lpstr>Slide 5</vt:lpstr>
      <vt:lpstr>Slide 6</vt:lpstr>
      <vt:lpstr>How was life different during the New Stone Age?</vt:lpstr>
      <vt:lpstr>Slide 8</vt:lpstr>
      <vt:lpstr>BIG Changes of the Neolithic Revolution</vt:lpstr>
      <vt:lpstr>Significance of the Neolithic Revolution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Neolithic Revolution</dc:title>
  <dc:creator>AlyssaMartin</dc:creator>
  <cp:lastModifiedBy>Jessica Taylor</cp:lastModifiedBy>
  <cp:revision>19</cp:revision>
  <dcterms:created xsi:type="dcterms:W3CDTF">2012-08-26T17:55:56Z</dcterms:created>
  <dcterms:modified xsi:type="dcterms:W3CDTF">2012-08-26T17:58:51Z</dcterms:modified>
</cp:coreProperties>
</file>