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56" r:id="rId6"/>
    <p:sldId id="257" r:id="rId7"/>
    <p:sldId id="258" r:id="rId8"/>
    <p:sldId id="259" r:id="rId9"/>
    <p:sldId id="260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5D866-E003-4B6F-A2EF-41D43E741E5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D2CBB-03D9-44D9-B7D9-FBB084509D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6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Greece</a:t>
            </a:r>
            <a:endParaRPr lang="en-US" dirty="0"/>
          </a:p>
        </p:txBody>
      </p:sp>
      <p:pic>
        <p:nvPicPr>
          <p:cNvPr id="4" name="Picture 3" descr="acropol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295400"/>
            <a:ext cx="7162800" cy="5364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Hellenistic Age</a:t>
            </a:r>
            <a:endParaRPr lang="en-US" dirty="0"/>
          </a:p>
        </p:txBody>
      </p:sp>
      <p:pic>
        <p:nvPicPr>
          <p:cNvPr id="1026" name="Picture 2" descr="C:\Users\AlyssaMartin\Documents\Alyssa's Documents\Teaching Materials\World History\Unit 2 Emerging Civilizations\Miscellaneous\2.02 Ancient Greece\Alexander the Gre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19200"/>
            <a:ext cx="6918703" cy="5039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Conflict in the Greek World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668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Persian Wars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11430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499 B.C., the Ionian Greeks rebelled against Persian Rule.  The Greek city-states declared war against Persia - the Greek city-states win!!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438400" y="22860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the Persian Wars, Athens formed an </a:t>
            </a:r>
            <a:r>
              <a:rPr lang="en-US" sz="2200" b="1" dirty="0" smtClean="0"/>
              <a:t>alliance </a:t>
            </a:r>
            <a:r>
              <a:rPr lang="en-US" sz="2200" dirty="0" smtClean="0"/>
              <a:t>among the city-states called the </a:t>
            </a:r>
            <a:r>
              <a:rPr lang="en-US" sz="2200" b="1" dirty="0" smtClean="0"/>
              <a:t>Delian League</a:t>
            </a:r>
            <a:r>
              <a:rPr lang="en-US" sz="2200" dirty="0" smtClean="0"/>
              <a:t>.</a:t>
            </a:r>
          </a:p>
          <a:p>
            <a:endParaRPr lang="en-US" sz="800" dirty="0" smtClean="0"/>
          </a:p>
          <a:p>
            <a:r>
              <a:rPr lang="en-US" sz="2200" dirty="0" smtClean="0"/>
              <a:t>The Delian League was meant to unify the city-states, promote peace, and defend Greece from invaders.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38862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The Peloponnesian Wars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8862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431 B.C., war broke out between Athens and Sparta because many Greeks disliked Athenian control.</a:t>
            </a:r>
          </a:p>
          <a:p>
            <a:endParaRPr lang="en-US" sz="800" dirty="0" smtClean="0"/>
          </a:p>
          <a:p>
            <a:r>
              <a:rPr lang="en-US" sz="2200" dirty="0" smtClean="0"/>
              <a:t>Who do you think will win???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5626894"/>
            <a:ext cx="5257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Sparta wins!! </a:t>
            </a:r>
          </a:p>
          <a:p>
            <a:endParaRPr lang="en-US" sz="800" dirty="0" smtClean="0"/>
          </a:p>
          <a:p>
            <a:r>
              <a:rPr lang="en-US" sz="2200" dirty="0" smtClean="0"/>
              <a:t>Signals the end of Athenian control of the Greek World</a:t>
            </a:r>
            <a:endParaRPr lang="en-US" sz="2200" dirty="0"/>
          </a:p>
        </p:txBody>
      </p:sp>
      <p:pic>
        <p:nvPicPr>
          <p:cNvPr id="11" name="Picture 10" descr="Persian Wa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00"/>
            <a:ext cx="2081213" cy="1844828"/>
          </a:xfrm>
          <a:prstGeom prst="rect">
            <a:avLst/>
          </a:prstGeom>
        </p:spPr>
      </p:pic>
      <p:pic>
        <p:nvPicPr>
          <p:cNvPr id="12" name="Picture 11" descr="Peloponnesian W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4555819"/>
            <a:ext cx="3505200" cy="2302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Greek Achievements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Despite political trouble and wars, Greek thinkers, writers, and artists made many important achievements.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1600200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 smtClean="0"/>
              <a:t>Philosophy and Government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9812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Athens philosophers used </a:t>
            </a:r>
            <a:r>
              <a:rPr lang="en-US" sz="2200" b="1" dirty="0" smtClean="0"/>
              <a:t>rhetoric, </a:t>
            </a:r>
            <a:r>
              <a:rPr lang="en-US" sz="2200" dirty="0" smtClean="0"/>
              <a:t>or skillful speaking, to advance their careers.  The 3 famous Greek philosophers were: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743200"/>
            <a:ext cx="716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Socrates</a:t>
            </a:r>
            <a:r>
              <a:rPr lang="en-US" sz="2200" dirty="0" smtClean="0"/>
              <a:t> ~ developed the </a:t>
            </a:r>
            <a:r>
              <a:rPr lang="en-US" sz="2200" b="1" dirty="0" smtClean="0"/>
              <a:t>Socratic method </a:t>
            </a:r>
            <a:r>
              <a:rPr lang="en-US" sz="2200" dirty="0" smtClean="0"/>
              <a:t>to find truth and self-knowledge.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5814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Plato</a:t>
            </a:r>
            <a:r>
              <a:rPr lang="en-US" sz="2200" dirty="0" smtClean="0"/>
              <a:t> ~ described an ideal government in </a:t>
            </a:r>
            <a:r>
              <a:rPr lang="en-US" sz="2200" i="1" dirty="0" smtClean="0"/>
              <a:t>The Republic</a:t>
            </a:r>
            <a:r>
              <a:rPr lang="en-US" sz="2200" dirty="0" smtClean="0"/>
              <a:t> and advocated the rule of a philosopher-King.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4419600"/>
            <a:ext cx="899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Aristotle</a:t>
            </a:r>
            <a:r>
              <a:rPr lang="en-US" sz="2200" dirty="0" smtClean="0"/>
              <a:t> ~ tried to find the best form of government and promoted the idea of the </a:t>
            </a:r>
            <a:r>
              <a:rPr lang="en-US" sz="2200" b="1" dirty="0" smtClean="0"/>
              <a:t>“golden mean” </a:t>
            </a:r>
            <a:r>
              <a:rPr lang="en-US" sz="2200" dirty="0" smtClean="0"/>
              <a:t>– a government that is not too extreme. </a:t>
            </a:r>
            <a:endParaRPr lang="en-US" sz="2200" dirty="0"/>
          </a:p>
        </p:txBody>
      </p:sp>
      <p:pic>
        <p:nvPicPr>
          <p:cNvPr id="10" name="Picture 9" descr="Plato and Aristo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1400" y="2438400"/>
            <a:ext cx="1554104" cy="2133600"/>
          </a:xfrm>
          <a:prstGeom prst="rect">
            <a:avLst/>
          </a:prstGeom>
        </p:spPr>
      </p:pic>
      <p:pic>
        <p:nvPicPr>
          <p:cNvPr id="9" name="Picture 8" descr="Socrat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1400" y="2362200"/>
            <a:ext cx="1609608" cy="2209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28800" y="5486400"/>
            <a:ext cx="716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One of the greatest Greek rulers was</a:t>
            </a:r>
            <a:r>
              <a:rPr lang="en-US" sz="2200" b="1" dirty="0" smtClean="0"/>
              <a:t> Pericles, </a:t>
            </a:r>
            <a:r>
              <a:rPr lang="en-US" sz="2200" dirty="0" smtClean="0"/>
              <a:t>who helped poor Athenians participate in government by paying citizens for their government work.</a:t>
            </a:r>
            <a:endParaRPr lang="en-US" sz="2200" b="1" dirty="0"/>
          </a:p>
        </p:txBody>
      </p:sp>
      <p:pic>
        <p:nvPicPr>
          <p:cNvPr id="12" name="Picture 11" descr="Peric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5277173"/>
            <a:ext cx="1151467" cy="15808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52400"/>
            <a:ext cx="449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Art and Architecture</a:t>
            </a:r>
            <a:endParaRPr lang="en-US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096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Greeks also made advances in art and architecture – promoting balance, order, and beauty.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371600"/>
            <a:ext cx="548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greatest piece of Greek Architecture was the </a:t>
            </a:r>
            <a:r>
              <a:rPr lang="en-US" sz="2200" b="1" dirty="0" smtClean="0"/>
              <a:t>Parthenon</a:t>
            </a:r>
            <a:r>
              <a:rPr lang="en-US" sz="2200" dirty="0" smtClean="0"/>
              <a:t>, a temple for the Goddess Athena.</a:t>
            </a:r>
            <a:endParaRPr lang="en-US" sz="2200" dirty="0"/>
          </a:p>
        </p:txBody>
      </p:sp>
      <p:pic>
        <p:nvPicPr>
          <p:cNvPr id="9" name="Picture 8" descr="Aphrod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152400"/>
            <a:ext cx="1149138" cy="2614612"/>
          </a:xfrm>
          <a:prstGeom prst="rect">
            <a:avLst/>
          </a:prstGeom>
        </p:spPr>
      </p:pic>
      <p:pic>
        <p:nvPicPr>
          <p:cNvPr id="10" name="Picture 9" descr="Achil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304800"/>
            <a:ext cx="1710544" cy="1245952"/>
          </a:xfrm>
          <a:prstGeom prst="rect">
            <a:avLst/>
          </a:prstGeom>
        </p:spPr>
      </p:pic>
      <p:pic>
        <p:nvPicPr>
          <p:cNvPr id="6" name="Picture 5" descr="Parthenon II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1371600"/>
            <a:ext cx="2133600" cy="14276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2514600"/>
            <a:ext cx="3733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Literature and Drama</a:t>
            </a:r>
            <a:endParaRPr lang="en-US" sz="2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3733800"/>
            <a:ext cx="7924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Tragedies </a:t>
            </a:r>
            <a:r>
              <a:rPr lang="en-US" sz="2200" dirty="0" smtClean="0"/>
              <a:t>~ plays that told stories of human suffering and ended in disaster.  </a:t>
            </a:r>
          </a:p>
          <a:p>
            <a:endParaRPr lang="en-US" sz="800" dirty="0" smtClean="0"/>
          </a:p>
          <a:p>
            <a:r>
              <a:rPr lang="en-US" sz="2200" dirty="0" smtClean="0"/>
              <a:t>Greatest playwrights were Aeschylus, Sophocles, and Euripides.</a:t>
            </a:r>
            <a:endParaRPr lang="en-US" sz="2200" dirty="0"/>
          </a:p>
        </p:txBody>
      </p:sp>
      <p:pic>
        <p:nvPicPr>
          <p:cNvPr id="14" name="Picture 13" descr="greek_mas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46143" y="3657600"/>
            <a:ext cx="997857" cy="103057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2400" y="29718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Greek writers composed </a:t>
            </a:r>
            <a:r>
              <a:rPr lang="en-US" sz="2200" b="1" dirty="0" smtClean="0"/>
              <a:t>tragedies</a:t>
            </a:r>
            <a:r>
              <a:rPr lang="en-US" sz="2200" dirty="0" smtClean="0"/>
              <a:t> and </a:t>
            </a:r>
            <a:r>
              <a:rPr lang="en-US" sz="2200" b="1" dirty="0" smtClean="0"/>
              <a:t>comedies. </a:t>
            </a:r>
            <a:r>
              <a:rPr lang="en-US" sz="2200" dirty="0" smtClean="0"/>
              <a:t>Actors played the roles wearing masks.  </a:t>
            </a:r>
            <a:endParaRPr lang="en-US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4953000"/>
            <a:ext cx="7924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Comedies</a:t>
            </a:r>
            <a:r>
              <a:rPr lang="en-US" sz="2200" dirty="0" smtClean="0"/>
              <a:t> ~ plays that were humorous and made fun of people and customs.</a:t>
            </a:r>
          </a:p>
          <a:p>
            <a:endParaRPr lang="en-US" sz="800" dirty="0" smtClean="0"/>
          </a:p>
          <a:p>
            <a:r>
              <a:rPr lang="en-US" sz="2200" dirty="0" smtClean="0"/>
              <a:t>The most famous comedian was Aristophanes.</a:t>
            </a:r>
            <a:endParaRPr lang="en-US" sz="2200" dirty="0"/>
          </a:p>
        </p:txBody>
      </p:sp>
      <p:pic>
        <p:nvPicPr>
          <p:cNvPr id="17" name="Picture 16" descr="drama-mask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4953000"/>
            <a:ext cx="950686" cy="1143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391400" y="6427113"/>
            <a:ext cx="144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 smtClean="0"/>
              <a:t>History</a:t>
            </a:r>
            <a:endParaRPr lang="en-US" sz="2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6400800"/>
            <a:ext cx="891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Greek historian, Herodotus, was called the “father of history.” 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2" grpId="0"/>
      <p:bldP spid="16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Philip II Unites Greece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6764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338 B.C., Athens fell to the Macedonian army led by </a:t>
            </a:r>
            <a:r>
              <a:rPr lang="en-US" sz="2200" b="1" dirty="0" smtClean="0"/>
              <a:t>King Philip II – </a:t>
            </a:r>
            <a:r>
              <a:rPr lang="en-US" sz="2200" dirty="0" smtClean="0"/>
              <a:t>this marked the end of Ancient Greece.  </a:t>
            </a:r>
          </a:p>
          <a:p>
            <a:endParaRPr lang="en-US" sz="800" dirty="0" smtClean="0"/>
          </a:p>
          <a:p>
            <a:r>
              <a:rPr lang="en-US" sz="2200" dirty="0" smtClean="0"/>
              <a:t>King Philip united all of the Greek city-states under his rule for the first time in history!!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conflicts among the Greek city-states made them weak and vulnerable to invaders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Trojan War Image 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1295400"/>
            <a:ext cx="2209800" cy="1609608"/>
          </a:xfrm>
          <a:prstGeom prst="rect">
            <a:avLst/>
          </a:prstGeom>
        </p:spPr>
      </p:pic>
      <p:pic>
        <p:nvPicPr>
          <p:cNvPr id="5" name="Picture 4" descr="Philip II of Maced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1295400"/>
            <a:ext cx="2190750" cy="15957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3276600"/>
            <a:ext cx="899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King Philip dreamed of conquering the Persian Empire.  However, he was </a:t>
            </a:r>
            <a:r>
              <a:rPr lang="en-US" sz="2200" b="1" dirty="0" smtClean="0"/>
              <a:t>assassinated </a:t>
            </a:r>
            <a:r>
              <a:rPr lang="en-US" sz="2200" dirty="0" smtClean="0"/>
              <a:t>before he could pursue his dream.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4114800"/>
            <a:ext cx="662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His son, </a:t>
            </a:r>
            <a:r>
              <a:rPr lang="en-US" sz="2200" b="1" dirty="0" smtClean="0"/>
              <a:t>Alexander the Great, </a:t>
            </a:r>
            <a:r>
              <a:rPr lang="en-US" sz="2200" dirty="0" smtClean="0"/>
              <a:t>became King at the 20 years old.  He would pursue and achieve his father’s dream.</a:t>
            </a:r>
          </a:p>
        </p:txBody>
      </p:sp>
      <p:pic>
        <p:nvPicPr>
          <p:cNvPr id="9" name="Picture 8" descr="ALex the Great-Gold Bust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304800" y="4114800"/>
            <a:ext cx="1662072" cy="2438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57400" y="5181600"/>
            <a:ext cx="6858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Alexander was very smart and was tutored by </a:t>
            </a:r>
            <a:r>
              <a:rPr lang="en-US" sz="2200" b="1" dirty="0" smtClean="0"/>
              <a:t>Aristotle</a:t>
            </a:r>
            <a:r>
              <a:rPr lang="en-US" sz="2200" dirty="0" smtClean="0"/>
              <a:t> in Greek literature, math and science.  </a:t>
            </a:r>
          </a:p>
          <a:p>
            <a:endParaRPr lang="en-US" sz="800" dirty="0" smtClean="0"/>
          </a:p>
          <a:p>
            <a:r>
              <a:rPr lang="en-US" sz="2200" dirty="0" smtClean="0"/>
              <a:t>He was also one of the greatest </a:t>
            </a:r>
            <a:r>
              <a:rPr lang="en-US" sz="2200" b="1" dirty="0" smtClean="0"/>
              <a:t>military geniuses</a:t>
            </a:r>
            <a:r>
              <a:rPr lang="en-US" sz="2200" dirty="0" smtClean="0"/>
              <a:t>!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Geography of Greece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752600"/>
            <a:ext cx="5943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Greece is a small country located on a </a:t>
            </a:r>
            <a:r>
              <a:rPr lang="en-US" sz="2200" b="1" dirty="0" smtClean="0"/>
              <a:t>peninsula</a:t>
            </a:r>
            <a:r>
              <a:rPr lang="en-US" sz="2200" b="1" i="1" dirty="0" smtClean="0"/>
              <a:t> </a:t>
            </a:r>
            <a:r>
              <a:rPr lang="en-US" sz="2200" dirty="0" smtClean="0"/>
              <a:t>in Southern Europe with many </a:t>
            </a:r>
            <a:r>
              <a:rPr lang="en-US" sz="2200" b="1" dirty="0" smtClean="0"/>
              <a:t>islands. </a:t>
            </a:r>
          </a:p>
          <a:p>
            <a:endParaRPr lang="en-US" sz="800" dirty="0"/>
          </a:p>
          <a:p>
            <a:r>
              <a:rPr lang="en-US" sz="2200" b="1" dirty="0" smtClean="0"/>
              <a:t>Peninsula</a:t>
            </a:r>
            <a:r>
              <a:rPr lang="en-US" sz="2200" dirty="0" smtClean="0"/>
              <a:t> ~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5146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area of land surrounded by water on three sides (like Florida).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914400"/>
            <a:ext cx="853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While the earliest civilizations developed on fertile river valleys, a very different set of geographic conditions influenced the rise of Greece.  </a:t>
            </a:r>
            <a:endParaRPr lang="en-US" sz="2200" dirty="0"/>
          </a:p>
        </p:txBody>
      </p:sp>
      <p:pic>
        <p:nvPicPr>
          <p:cNvPr id="7" name="Picture 6" descr="Map of Ancient Greec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1676400"/>
            <a:ext cx="2631558" cy="2514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0400" y="42672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Mountains </a:t>
            </a:r>
            <a:r>
              <a:rPr lang="en-US" sz="2200" dirty="0" smtClean="0"/>
              <a:t>divide the peninsula into isolated valleys that separate the Greek city-states.  </a:t>
            </a:r>
            <a:endParaRPr lang="en-US" sz="2200" dirty="0"/>
          </a:p>
        </p:txBody>
      </p:sp>
      <p:pic>
        <p:nvPicPr>
          <p:cNvPr id="10" name="Content Placeholder 5" descr="house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495800"/>
            <a:ext cx="2819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00400" y="5105400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sz="2200" b="1" dirty="0" smtClean="0"/>
              <a:t>Sea </a:t>
            </a:r>
            <a:r>
              <a:rPr lang="en-US" sz="2200" dirty="0" smtClean="0"/>
              <a:t>were very important to Ancient Greeks – most people used the sea to make a living. 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59436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Most Greeks were fisherman and sea-traders who exported olive oil and wine. </a:t>
            </a:r>
            <a:endParaRPr lang="en-US" sz="2200" dirty="0"/>
          </a:p>
        </p:txBody>
      </p:sp>
      <p:pic>
        <p:nvPicPr>
          <p:cNvPr id="14" name="Picture 2" descr="ANTIPAROS-P1010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105400"/>
            <a:ext cx="2895600" cy="160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04800" y="3352800"/>
            <a:ext cx="586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Greece is surrounded by the </a:t>
            </a:r>
            <a:r>
              <a:rPr lang="en-US" sz="2200" b="1" dirty="0" smtClean="0"/>
              <a:t>Ionian sea</a:t>
            </a:r>
            <a:r>
              <a:rPr lang="en-US" sz="2200" dirty="0" smtClean="0"/>
              <a:t>, </a:t>
            </a:r>
            <a:r>
              <a:rPr lang="en-US" sz="2200" b="1" dirty="0" smtClean="0"/>
              <a:t>Mediterranean Sea</a:t>
            </a:r>
            <a:r>
              <a:rPr lang="en-US" sz="2200" dirty="0" smtClean="0"/>
              <a:t>, and </a:t>
            </a:r>
            <a:r>
              <a:rPr lang="en-US" sz="2200" b="1" dirty="0" smtClean="0"/>
              <a:t>Aegean Sea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9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Early People of the Aegean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335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sz="2200" i="1" dirty="0" smtClean="0"/>
              <a:t>earliest civilization </a:t>
            </a:r>
            <a:r>
              <a:rPr lang="en-US" sz="2200" dirty="0" smtClean="0"/>
              <a:t>to</a:t>
            </a:r>
            <a:r>
              <a:rPr lang="en-US" sz="2200" i="1" dirty="0" smtClean="0"/>
              <a:t> </a:t>
            </a:r>
            <a:r>
              <a:rPr lang="en-US" sz="2200" dirty="0" smtClean="0"/>
              <a:t>settle in Greece were the</a:t>
            </a:r>
            <a:r>
              <a:rPr lang="en-US" sz="2200" b="1" dirty="0" smtClean="0"/>
              <a:t> Minoans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6019800" y="990600"/>
            <a:ext cx="297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Minoans were successful sea-traders who lived on the Island of </a:t>
            </a:r>
            <a:r>
              <a:rPr lang="en-US" sz="2200" b="1" dirty="0" smtClean="0"/>
              <a:t>Crete.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3276600"/>
            <a:ext cx="579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rulers of this trading empire built the palace of </a:t>
            </a:r>
            <a:r>
              <a:rPr lang="en-US" sz="2200" b="1" dirty="0" smtClean="0"/>
              <a:t>Knossos </a:t>
            </a:r>
            <a:r>
              <a:rPr lang="en-US" sz="2200" dirty="0" smtClean="0"/>
              <a:t>with elaborate </a:t>
            </a:r>
            <a:r>
              <a:rPr lang="en-US" sz="2200" b="1" dirty="0" smtClean="0"/>
              <a:t>frescoes </a:t>
            </a:r>
            <a:r>
              <a:rPr lang="en-US" sz="2200" dirty="0" smtClean="0"/>
              <a:t>(water color paintings) on the walls.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4958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Minoans suddenly vanished around 1400 B.C. – probably a volcano or earthquake.  </a:t>
            </a:r>
            <a:endParaRPr lang="en-US" sz="2200" dirty="0"/>
          </a:p>
        </p:txBody>
      </p:sp>
      <p:pic>
        <p:nvPicPr>
          <p:cNvPr id="7" name="Picture 6" descr="Map of Ancient Greec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990600"/>
            <a:ext cx="2247789" cy="214788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5410200" y="2438400"/>
            <a:ext cx="1219200" cy="3810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Minoans Knossos R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057400"/>
            <a:ext cx="2571750" cy="1822450"/>
          </a:xfrm>
          <a:prstGeom prst="rect">
            <a:avLst/>
          </a:prstGeom>
        </p:spPr>
      </p:pic>
      <p:pic>
        <p:nvPicPr>
          <p:cNvPr id="18" name="Picture 17" descr="Knossos Lily Prince Fres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2286000"/>
            <a:ext cx="1414921" cy="2114550"/>
          </a:xfrm>
          <a:prstGeom prst="rect">
            <a:avLst/>
          </a:prstGeom>
        </p:spPr>
      </p:pic>
      <p:pic>
        <p:nvPicPr>
          <p:cNvPr id="17" name="Picture 16" descr="Minoans Bull Fresc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38200" y="2743200"/>
            <a:ext cx="2455451" cy="17764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52400" y="5257800"/>
            <a:ext cx="655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Around 1400 B.C., the </a:t>
            </a:r>
            <a:r>
              <a:rPr lang="en-US" sz="2200" b="1" dirty="0" err="1" smtClean="0"/>
              <a:t>Mycenaeans</a:t>
            </a:r>
            <a:r>
              <a:rPr lang="en-US" sz="2200" b="1" dirty="0" smtClean="0"/>
              <a:t> </a:t>
            </a:r>
            <a:r>
              <a:rPr lang="en-US" sz="2200" dirty="0" smtClean="0"/>
              <a:t>conquered mainland Greece and established a sea-trading empire.  </a:t>
            </a:r>
            <a:endParaRPr lang="en-US" sz="2200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" y="6088559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sz="2200" dirty="0" err="1" smtClean="0"/>
              <a:t>Mycenaeans</a:t>
            </a:r>
            <a:r>
              <a:rPr lang="en-US" sz="2200" dirty="0" smtClean="0"/>
              <a:t> lived in separate city-states with a warrior-King.</a:t>
            </a:r>
            <a:endParaRPr lang="en-US" sz="2200" dirty="0"/>
          </a:p>
        </p:txBody>
      </p:sp>
      <p:pic>
        <p:nvPicPr>
          <p:cNvPr id="21" name="Picture 20" descr="Mycenae Hous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81800" y="4953000"/>
            <a:ext cx="2209800" cy="1658714"/>
          </a:xfrm>
          <a:prstGeom prst="rect">
            <a:avLst/>
          </a:prstGeom>
        </p:spPr>
      </p:pic>
      <p:pic>
        <p:nvPicPr>
          <p:cNvPr id="22" name="Picture 21" descr="Mask of Agememn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53200" y="5495925"/>
            <a:ext cx="1386031" cy="136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Trojan War</a:t>
            </a:r>
            <a:endParaRPr lang="en-US" dirty="0"/>
          </a:p>
        </p:txBody>
      </p:sp>
      <p:pic>
        <p:nvPicPr>
          <p:cNvPr id="3" name="Picture 2" descr="hors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990600"/>
            <a:ext cx="2971522" cy="3124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28600" y="990600"/>
            <a:ext cx="556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1250 B.C., the </a:t>
            </a:r>
            <a:r>
              <a:rPr lang="en-US" sz="2200" dirty="0" err="1" smtClean="0"/>
              <a:t>Mycenaeans</a:t>
            </a:r>
            <a:r>
              <a:rPr lang="en-US" sz="2200" dirty="0" smtClean="0"/>
              <a:t> fought the </a:t>
            </a:r>
            <a:r>
              <a:rPr lang="en-US" sz="2200" b="1" dirty="0" smtClean="0"/>
              <a:t>Trojan War</a:t>
            </a:r>
            <a:r>
              <a:rPr lang="en-US" sz="2200" dirty="0" smtClean="0"/>
              <a:t> against the economic rival Troy (in Turkey).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209800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war lasted 10 years, until the Greeks seized Troy and burned the city to the ground.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200400"/>
            <a:ext cx="556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Most of what we know about the Trojan War comes from two great </a:t>
            </a:r>
            <a:r>
              <a:rPr lang="en-US" sz="2200" b="1" dirty="0" smtClean="0"/>
              <a:t>epic poems </a:t>
            </a:r>
            <a:r>
              <a:rPr lang="en-US" sz="2200" dirty="0" smtClean="0"/>
              <a:t>written</a:t>
            </a:r>
            <a:r>
              <a:rPr lang="en-US" sz="2200" b="1" dirty="0" smtClean="0"/>
              <a:t> </a:t>
            </a:r>
            <a:r>
              <a:rPr lang="en-US" sz="2200" dirty="0" smtClean="0"/>
              <a:t>by</a:t>
            </a:r>
            <a:r>
              <a:rPr lang="en-US" sz="2200" b="1" dirty="0" smtClean="0"/>
              <a:t> Homer</a:t>
            </a:r>
            <a:r>
              <a:rPr lang="en-US" sz="2200" dirty="0" smtClean="0"/>
              <a:t>, the </a:t>
            </a:r>
            <a:r>
              <a:rPr lang="en-US" sz="2200" i="1" dirty="0" smtClean="0"/>
              <a:t>Iliad</a:t>
            </a:r>
            <a:r>
              <a:rPr lang="en-US" sz="2200" dirty="0" smtClean="0"/>
              <a:t> and the </a:t>
            </a:r>
            <a:r>
              <a:rPr lang="en-US" sz="2200" i="1" dirty="0" smtClean="0"/>
              <a:t>Odyssey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43434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 smtClean="0"/>
              <a:t>The Iliad </a:t>
            </a:r>
            <a:r>
              <a:rPr lang="en-US" sz="2200" dirty="0" smtClean="0"/>
              <a:t>~ story of the Trojan War with a talking horse.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4191000" y="5181600"/>
            <a:ext cx="48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 smtClean="0"/>
              <a:t>The Odyssey </a:t>
            </a:r>
            <a:r>
              <a:rPr lang="en-US" sz="2200" dirty="0" smtClean="0"/>
              <a:t>~ tells the story of Odysseus on his way home after the Trojan War to his wife.</a:t>
            </a:r>
            <a:endParaRPr lang="en-US" sz="2200" dirty="0"/>
          </a:p>
        </p:txBody>
      </p:sp>
      <p:pic>
        <p:nvPicPr>
          <p:cNvPr id="10" name="Picture 9" descr="Ho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419600"/>
            <a:ext cx="1594744" cy="1981200"/>
          </a:xfrm>
          <a:prstGeom prst="rect">
            <a:avLst/>
          </a:prstGeom>
        </p:spPr>
      </p:pic>
      <p:pic>
        <p:nvPicPr>
          <p:cNvPr id="11" name="Picture 10" descr="Trojan War and Illi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4800600"/>
            <a:ext cx="2190750" cy="15957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Greek City States</a:t>
            </a:r>
            <a:endParaRPr lang="en-US" dirty="0"/>
          </a:p>
        </p:txBody>
      </p:sp>
      <p:pic>
        <p:nvPicPr>
          <p:cNvPr id="4" name="Picture 3" descr="Acropolis in Ath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676400"/>
            <a:ext cx="7016750" cy="4210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Governing the City States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14400"/>
            <a:ext cx="8763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 the Greek world expanded after 750 B.C., the Greeks developed a new version of a city state called a </a:t>
            </a:r>
            <a:r>
              <a:rPr lang="en-US" sz="2200" b="1" dirty="0" smtClean="0"/>
              <a:t>polis </a:t>
            </a:r>
            <a:r>
              <a:rPr lang="en-US" sz="2200" dirty="0" smtClean="0"/>
              <a:t>and new forms of government.  </a:t>
            </a:r>
          </a:p>
          <a:p>
            <a:endParaRPr lang="en-US" sz="800" dirty="0" smtClean="0"/>
          </a:p>
          <a:p>
            <a:r>
              <a:rPr lang="en-US" sz="2200" b="1" dirty="0" smtClean="0"/>
              <a:t>Polis</a:t>
            </a:r>
            <a:r>
              <a:rPr lang="en-US" sz="2200" dirty="0" smtClean="0"/>
              <a:t> ~ a city and its surrounding countryside.  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52400" y="21336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Each polis had an </a:t>
            </a:r>
            <a:r>
              <a:rPr lang="en-US" sz="2200" b="1" dirty="0" smtClean="0"/>
              <a:t>acropolis</a:t>
            </a:r>
            <a:r>
              <a:rPr lang="en-US" sz="2200" dirty="0" smtClean="0"/>
              <a:t>, or high city, with a large marble temple.  </a:t>
            </a:r>
            <a:endParaRPr lang="en-US" sz="2200" dirty="0"/>
          </a:p>
        </p:txBody>
      </p:sp>
      <p:pic>
        <p:nvPicPr>
          <p:cNvPr id="5" name="Picture 4" descr="Acropolis in Ath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1600200"/>
            <a:ext cx="3028950" cy="1817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2895600"/>
            <a:ext cx="3505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New Forms of Government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3429000"/>
            <a:ext cx="7086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earliest form of government in Greece was </a:t>
            </a:r>
            <a:r>
              <a:rPr lang="en-US" sz="2200" b="1" dirty="0" smtClean="0"/>
              <a:t>monarchy</a:t>
            </a:r>
            <a:r>
              <a:rPr lang="en-US" sz="2200" dirty="0" smtClean="0"/>
              <a:t>.  A monarch is a king or queen who has supreme power.  A monarchy is a government that is ruled by a king or queen.  </a:t>
            </a:r>
          </a:p>
          <a:p>
            <a:endParaRPr lang="en-US" sz="800" dirty="0" smtClean="0"/>
          </a:p>
          <a:p>
            <a:r>
              <a:rPr lang="en-US" sz="2200" dirty="0" smtClean="0"/>
              <a:t>Most Greek city-states started out as monarchies but changed over time to other forms of government.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3528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#1 Monarchy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152400" y="5486400"/>
            <a:ext cx="7010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Sparta and other city-states developed a political system called oligarchy.  Oligarchy means “rule by the few”. In an oligarchy, people rule because of wealth or land ownership.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54864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#2 Oligarchy</a:t>
            </a:r>
            <a:endParaRPr lang="en-US" sz="2400" b="1" dirty="0"/>
          </a:p>
        </p:txBody>
      </p:sp>
      <p:pic>
        <p:nvPicPr>
          <p:cNvPr id="12" name="P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91400" y="6019800"/>
            <a:ext cx="1047750" cy="590550"/>
          </a:xfrm>
          <a:prstGeom prst="rect">
            <a:avLst/>
          </a:prstGeom>
        </p:spPr>
      </p:pic>
      <p:pic>
        <p:nvPicPr>
          <p:cNvPr id="5122" name="Picture 2" descr="View Detai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862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6" grpId="1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86600" y="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#3 Tyranny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52400" y="152400"/>
            <a:ext cx="78486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Poor people were not part of government in monarchies or oligarchies. Poor people came to resent this, and began rebellions.  </a:t>
            </a:r>
          </a:p>
          <a:p>
            <a:endParaRPr lang="en-US" sz="800" dirty="0" smtClean="0"/>
          </a:p>
          <a:p>
            <a:r>
              <a:rPr lang="en-US" sz="2200" dirty="0" smtClean="0"/>
              <a:t>A wealthy person who wanted to seize power made use of that anger.  He would ask poor people to support him in becoming a leader.  Such leaders were called </a:t>
            </a:r>
            <a:r>
              <a:rPr lang="en-US" sz="2200" b="1" dirty="0" smtClean="0"/>
              <a:t>tyrants.  </a:t>
            </a:r>
            <a:r>
              <a:rPr lang="en-US" sz="2200" dirty="0" smtClean="0"/>
              <a:t>In Greece, a tyrant was someone who took power in an illegal way. </a:t>
            </a:r>
          </a:p>
          <a:p>
            <a:endParaRPr lang="en-US" sz="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24384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#4 Direct Democracy </a:t>
            </a:r>
            <a:endParaRPr lang="en-US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1600200" y="2438400"/>
            <a:ext cx="7391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Athens and some other city-states began to develop a democratic form of government, in which citizens had a more active role in the government.</a:t>
            </a:r>
          </a:p>
          <a:p>
            <a:endParaRPr lang="en-US" sz="800" dirty="0" smtClean="0"/>
          </a:p>
          <a:p>
            <a:r>
              <a:rPr lang="en-US" sz="2200" b="1" dirty="0" smtClean="0"/>
              <a:t>Direct Democracy </a:t>
            </a:r>
            <a:r>
              <a:rPr lang="en-US" sz="2200" dirty="0" smtClean="0"/>
              <a:t>is a government in which the citizens work together to decide on the laws, vote in elections, and sit on juries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152400" y="4800600"/>
            <a:ext cx="73914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Indirect Democracy is a type of government in which the citizens make political decisions through elected representatives.  </a:t>
            </a:r>
          </a:p>
          <a:p>
            <a:endParaRPr lang="en-US" sz="800" dirty="0" smtClean="0"/>
          </a:p>
          <a:p>
            <a:r>
              <a:rPr lang="en-US" sz="2200" dirty="0" smtClean="0"/>
              <a:t>In an Indirect Democracy, people elect representatives to make laws. The United States is an example of an indirect democracy.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41910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#5</a:t>
            </a:r>
            <a:r>
              <a:rPr lang="en-US" sz="2400" b="1" dirty="0" smtClean="0"/>
              <a:t> Representative  </a:t>
            </a:r>
            <a:r>
              <a:rPr lang="en-US" sz="2400" b="1" dirty="0" smtClean="0"/>
              <a:t>Democracy </a:t>
            </a:r>
            <a:endParaRPr lang="en-US" sz="2400" b="1" dirty="0"/>
          </a:p>
        </p:txBody>
      </p:sp>
      <p:pic>
        <p:nvPicPr>
          <p:cNvPr id="11" name="P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72400" y="838200"/>
            <a:ext cx="1139825" cy="1066800"/>
          </a:xfrm>
          <a:prstGeom prst="rect">
            <a:avLst/>
          </a:prstGeom>
        </p:spPr>
      </p:pic>
      <p:pic>
        <p:nvPicPr>
          <p:cNvPr id="12" name="P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400" y="3276600"/>
            <a:ext cx="1447800" cy="1066800"/>
          </a:xfrm>
          <a:prstGeom prst="rect">
            <a:avLst/>
          </a:prstGeom>
        </p:spPr>
      </p:pic>
      <p:pic>
        <p:nvPicPr>
          <p:cNvPr id="13" name="P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67600" y="4800600"/>
            <a:ext cx="1676400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Athens and Sparta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899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Two very different city-states came to dominate Greece: </a:t>
            </a:r>
            <a:r>
              <a:rPr lang="en-US" sz="2200" b="1" dirty="0" smtClean="0"/>
              <a:t>Athens</a:t>
            </a:r>
            <a:r>
              <a:rPr lang="en-US" sz="2200" dirty="0" smtClean="0"/>
              <a:t> and </a:t>
            </a:r>
            <a:r>
              <a:rPr lang="en-US" sz="2200" b="1" dirty="0" smtClean="0"/>
              <a:t>Sparta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Athens: Birth Place of Democracy</a:t>
            </a:r>
            <a:endParaRPr lang="en-US" sz="2400" b="1" dirty="0"/>
          </a:p>
        </p:txBody>
      </p:sp>
      <p:pic>
        <p:nvPicPr>
          <p:cNvPr id="5" name="Picture 7" descr="MPj0402754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447800"/>
            <a:ext cx="2362200" cy="157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2400" y="18288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Athenian government began as a monarchy and evolved into an aristocracy.  However, people were not happy and Athens moved towards a democracy.  </a:t>
            </a:r>
          </a:p>
          <a:p>
            <a:endParaRPr lang="en-US" sz="800" dirty="0" smtClean="0"/>
          </a:p>
          <a:p>
            <a:r>
              <a:rPr lang="en-US" sz="2200" dirty="0" smtClean="0"/>
              <a:t>The first </a:t>
            </a:r>
            <a:r>
              <a:rPr lang="en-US" sz="2200" b="1" dirty="0" smtClean="0"/>
              <a:t>direct democracy </a:t>
            </a:r>
            <a:r>
              <a:rPr lang="en-US" sz="2200" dirty="0" smtClean="0"/>
              <a:t>was developed in Athens.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4290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507 B.C., Cleisthenes created the </a:t>
            </a:r>
            <a:r>
              <a:rPr lang="en-US" sz="2200" b="1" dirty="0" smtClean="0"/>
              <a:t>Council of 500 </a:t>
            </a:r>
            <a:r>
              <a:rPr lang="en-US" sz="2200" dirty="0" smtClean="0"/>
              <a:t>a </a:t>
            </a:r>
            <a:r>
              <a:rPr lang="en-US" sz="2200" b="1" dirty="0" smtClean="0"/>
              <a:t>legislature</a:t>
            </a:r>
            <a:r>
              <a:rPr lang="en-US" sz="2200" dirty="0" smtClean="0"/>
              <a:t> (law making body) made up of any male citizen over 30 years old. 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42672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allowed citizens to play a role in law-making.  However, women and slaves were not considered citizens and could not vote and had no rights. 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5181600"/>
            <a:ext cx="487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Athenians valued </a:t>
            </a:r>
            <a:r>
              <a:rPr lang="en-US" sz="2200" b="1" dirty="0" smtClean="0"/>
              <a:t>government</a:t>
            </a:r>
            <a:r>
              <a:rPr lang="en-US" sz="2200" dirty="0" smtClean="0"/>
              <a:t>, </a:t>
            </a:r>
            <a:r>
              <a:rPr lang="en-US" sz="2200" b="1" dirty="0" smtClean="0"/>
              <a:t>philosophy, art</a:t>
            </a:r>
            <a:r>
              <a:rPr lang="en-US" sz="2200" dirty="0" smtClean="0"/>
              <a:t>, and </a:t>
            </a:r>
            <a:r>
              <a:rPr lang="en-US" sz="2200" b="1" dirty="0" smtClean="0"/>
              <a:t>education</a:t>
            </a:r>
            <a:r>
              <a:rPr lang="en-US" sz="2200" dirty="0" smtClean="0"/>
              <a:t>.</a:t>
            </a:r>
          </a:p>
          <a:p>
            <a:endParaRPr lang="en-US" sz="800" dirty="0" smtClean="0"/>
          </a:p>
          <a:p>
            <a:r>
              <a:rPr lang="en-US" sz="2200" dirty="0" smtClean="0"/>
              <a:t>In Athens, boys attended school, but girls did not.</a:t>
            </a:r>
            <a:endParaRPr lang="en-US" sz="2200" dirty="0"/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5181600"/>
            <a:ext cx="2590800" cy="152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0024" y="5093860"/>
            <a:ext cx="916776" cy="1764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524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Sparta: The Military Ideal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096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Unlike Athens, Sparta developed a powerful </a:t>
            </a:r>
            <a:r>
              <a:rPr lang="en-US" sz="2200" b="1" dirty="0" smtClean="0"/>
              <a:t>military city-state </a:t>
            </a:r>
            <a:r>
              <a:rPr lang="en-US" sz="2200" dirty="0" smtClean="0"/>
              <a:t>ruled by two kings and a council of elders.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6600" y="13716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government of Sparta was an </a:t>
            </a:r>
            <a:r>
              <a:rPr lang="en-US" sz="2200" b="1" dirty="0" smtClean="0"/>
              <a:t>oligarchy</a:t>
            </a:r>
            <a:r>
              <a:rPr lang="en-US" sz="2200" dirty="0" smtClean="0"/>
              <a:t> ruled by a few elite people.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2133600"/>
            <a:ext cx="594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Spartans had MANY slaves, called </a:t>
            </a:r>
            <a:r>
              <a:rPr lang="en-US" sz="2200" b="1" dirty="0" smtClean="0"/>
              <a:t>Helots</a:t>
            </a:r>
            <a:r>
              <a:rPr lang="en-US" sz="2200" dirty="0" smtClean="0"/>
              <a:t>, who outnumbered the rulers.  Therefore, Sparta set up a brutal system of strict control over the Helots.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429000"/>
            <a:ext cx="73914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 Spartan’s life revolved around the military and discipline.</a:t>
            </a:r>
          </a:p>
          <a:p>
            <a:endParaRPr lang="en-US" sz="800" dirty="0" smtClean="0"/>
          </a:p>
          <a:p>
            <a:r>
              <a:rPr lang="en-US" sz="2200" dirty="0" smtClean="0"/>
              <a:t>Every newborn was “inspected” and sickly children were abandoned to die.</a:t>
            </a:r>
          </a:p>
          <a:p>
            <a:endParaRPr lang="en-US" sz="800" dirty="0" smtClean="0"/>
          </a:p>
          <a:p>
            <a:r>
              <a:rPr lang="en-US" sz="2200" dirty="0" smtClean="0"/>
              <a:t>At the age of 7, boys began very difficult training for the military and continued to serve in the military until they were 60 years old!</a:t>
            </a:r>
          </a:p>
          <a:p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58674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Spartan women could </a:t>
            </a:r>
            <a:r>
              <a:rPr lang="en-US" sz="2200" b="1" dirty="0" smtClean="0"/>
              <a:t>inherit property</a:t>
            </a:r>
            <a:r>
              <a:rPr lang="en-US" sz="2200" dirty="0" smtClean="0"/>
              <a:t>, but had few other rights.  Their main duty was to produce strong warriors.</a:t>
            </a:r>
            <a:endParaRPr lang="en-US" sz="2200" dirty="0"/>
          </a:p>
        </p:txBody>
      </p:sp>
      <p:pic>
        <p:nvPicPr>
          <p:cNvPr id="9" name="Picture 8" descr="Spartan Warri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3585" y="3657600"/>
            <a:ext cx="1490415" cy="2252307"/>
          </a:xfrm>
          <a:prstGeom prst="rect">
            <a:avLst/>
          </a:prstGeom>
        </p:spPr>
      </p:pic>
      <p:pic>
        <p:nvPicPr>
          <p:cNvPr id="10" name="Picture 9" descr="Spartan R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371600"/>
            <a:ext cx="2919412" cy="1946275"/>
          </a:xfrm>
          <a:prstGeom prst="rect">
            <a:avLst/>
          </a:prstGeom>
        </p:spPr>
      </p:pic>
      <p:pic>
        <p:nvPicPr>
          <p:cNvPr id="11" name="Picture 10" descr="Spartan Wom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5260019"/>
            <a:ext cx="1219200" cy="1597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1457</Words>
  <Application>Microsoft Macintosh PowerPoint</Application>
  <PresentationFormat>On-screen Show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Early Greece</vt:lpstr>
      <vt:lpstr>Geography of Greece</vt:lpstr>
      <vt:lpstr>Early People of the Aegean</vt:lpstr>
      <vt:lpstr>The Trojan War</vt:lpstr>
      <vt:lpstr>The Greek City States</vt:lpstr>
      <vt:lpstr>Governing the City States</vt:lpstr>
      <vt:lpstr>Slide 7</vt:lpstr>
      <vt:lpstr>Athens and Sparta</vt:lpstr>
      <vt:lpstr>Slide 9</vt:lpstr>
      <vt:lpstr>The Hellenistic Age</vt:lpstr>
      <vt:lpstr>Conflict in the Greek World</vt:lpstr>
      <vt:lpstr>Greek Achievements</vt:lpstr>
      <vt:lpstr>Slide 13</vt:lpstr>
      <vt:lpstr>Philip II Unites Greece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Greek City States</dc:title>
  <dc:creator>AlyssaMartin</dc:creator>
  <cp:lastModifiedBy>Jessica Taylor</cp:lastModifiedBy>
  <cp:revision>4</cp:revision>
  <dcterms:created xsi:type="dcterms:W3CDTF">2012-09-06T11:13:40Z</dcterms:created>
  <dcterms:modified xsi:type="dcterms:W3CDTF">2012-09-06T12:01:22Z</dcterms:modified>
</cp:coreProperties>
</file>