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048" y="-9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EBB07-B9F0-458A-95D3-E0336D9059C6}" type="datetimeFigureOut">
              <a:rPr lang="en-US" smtClean="0"/>
              <a:pPr/>
              <a:t>8/27/12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51A09-A50F-4BB0-8B5E-1DD6439227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gif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jpeg"/><Relationship Id="rId3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Dark Ages</a:t>
            </a:r>
            <a:endParaRPr lang="en-US" dirty="0"/>
          </a:p>
        </p:txBody>
      </p:sp>
      <p:pic>
        <p:nvPicPr>
          <p:cNvPr id="4" name="Picture 3" descr="Crusaders on Horseba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1143000"/>
            <a:ext cx="6645584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Fall of Rome Recap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9144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The Fall of the Roman Empire was a TURNING POINT in World History!!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371600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Remember the Roman Empire fell due to 4 reasons: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39624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82880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 Military Attacks</a:t>
            </a:r>
          </a:p>
          <a:p>
            <a:r>
              <a:rPr lang="en-US" sz="2200" dirty="0" smtClean="0"/>
              <a:t>Rome could not protect itself from invaders and Rome hired </a:t>
            </a:r>
            <a:r>
              <a:rPr lang="en-US" sz="2200" b="1" dirty="0" smtClean="0"/>
              <a:t>mercenaries</a:t>
            </a:r>
            <a:r>
              <a:rPr lang="en-US" sz="2200" dirty="0" smtClean="0"/>
              <a:t> (foreign soldiers) to defend its borders.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2895600"/>
            <a:ext cx="64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Political Troubles</a:t>
            </a:r>
          </a:p>
          <a:p>
            <a:r>
              <a:rPr lang="en-US" sz="2200" dirty="0" smtClean="0"/>
              <a:t>Government was more oppressive and authoritarian.  Bad Emperors undermined loyalty to Rome.  Dividing Empire also weakened Rome.</a:t>
            </a:r>
            <a:endParaRPr lang="en-US" sz="2200" dirty="0"/>
          </a:p>
        </p:txBody>
      </p:sp>
      <p:sp>
        <p:nvSpPr>
          <p:cNvPr id="10" name="Rectangle 9"/>
          <p:cNvSpPr/>
          <p:nvPr/>
        </p:nvSpPr>
        <p:spPr>
          <a:xfrm>
            <a:off x="228600" y="4495800"/>
            <a:ext cx="6705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#3 Economic Weakness</a:t>
            </a:r>
          </a:p>
          <a:p>
            <a:r>
              <a:rPr lang="en-US" sz="2200" dirty="0" smtClean="0"/>
              <a:t>Heavy taxes, reliance on slave labor, lack of new technology, and poverty led to a bad economy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750004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#4 Social Decay</a:t>
            </a:r>
          </a:p>
          <a:p>
            <a:r>
              <a:rPr lang="en-US" sz="2200" dirty="0" smtClean="0"/>
              <a:t>Decline of patriotism, discipline and devotion to the Roman Empire  led to the collapse.  </a:t>
            </a:r>
            <a:endParaRPr lang="en-US" sz="2200" dirty="0"/>
          </a:p>
        </p:txBody>
      </p:sp>
      <p:pic>
        <p:nvPicPr>
          <p:cNvPr id="12" name="Picture 11" descr="Invasions of the Roman Empi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1600200"/>
            <a:ext cx="2362200" cy="1654263"/>
          </a:xfrm>
          <a:prstGeom prst="rect">
            <a:avLst/>
          </a:prstGeom>
        </p:spPr>
      </p:pic>
      <p:pic>
        <p:nvPicPr>
          <p:cNvPr id="13" name="Picture 12" descr="Caligu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895600"/>
            <a:ext cx="1295400" cy="1554480"/>
          </a:xfrm>
          <a:prstGeom prst="rect">
            <a:avLst/>
          </a:prstGeom>
        </p:spPr>
      </p:pic>
      <p:pic>
        <p:nvPicPr>
          <p:cNvPr id="14" name="Picture 13" descr="Ne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0" y="2895600"/>
            <a:ext cx="1165904" cy="1528762"/>
          </a:xfrm>
          <a:prstGeom prst="rect">
            <a:avLst/>
          </a:prstGeom>
        </p:spPr>
      </p:pic>
      <p:pic>
        <p:nvPicPr>
          <p:cNvPr id="15" name="Picture 14" descr="Roman Labor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4114800"/>
            <a:ext cx="2590800" cy="26231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Dark Ages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14400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Pax Romana, the Roman empire included much of Western Europe.  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152400" y="1676400"/>
            <a:ext cx="4648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 Roman Empire made many lasting contributions to Western Europe: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438400"/>
            <a:ext cx="5105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Spread classical ideas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819400"/>
            <a:ext cx="457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Spread Latin Languages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2004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#3 Spread Christianity</a:t>
            </a:r>
            <a:endParaRPr lang="en-US" sz="2200" b="1" dirty="0"/>
          </a:p>
        </p:txBody>
      </p:sp>
      <p:pic>
        <p:nvPicPr>
          <p:cNvPr id="8" name="Picture 7" descr="Map of Roman Emp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447800"/>
            <a:ext cx="2972661" cy="25640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4600" y="3810000"/>
            <a:ext cx="6629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Fall of Rome in 476, Europe entered a time of political, social, and economic decline – that would be called the </a:t>
            </a:r>
            <a:r>
              <a:rPr lang="en-US" sz="2200" b="1" dirty="0" smtClean="0"/>
              <a:t>“Dark Ages” </a:t>
            </a:r>
            <a:r>
              <a:rPr lang="en-US" sz="2200" dirty="0" smtClean="0"/>
              <a:t>(also</a:t>
            </a:r>
            <a:r>
              <a:rPr lang="en-US" sz="2200" b="1" dirty="0" smtClean="0"/>
              <a:t> Middle Ages</a:t>
            </a:r>
            <a:r>
              <a:rPr lang="en-US" sz="2200" dirty="0" smtClean="0"/>
              <a:t>).</a:t>
            </a:r>
          </a:p>
          <a:p>
            <a:endParaRPr lang="en-US" sz="800" dirty="0"/>
          </a:p>
          <a:p>
            <a:r>
              <a:rPr lang="en-US" sz="2200" dirty="0" smtClean="0"/>
              <a:t>During this time, invaders swept across Europe, trade slowed, towns were abandoned, and learning stopped. 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5750004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This time period was actually not “Dark” but saw a new culture form that blended Greco-Roman, Germanic and Christian ideas. It would be called the </a:t>
            </a:r>
            <a:r>
              <a:rPr lang="en-US" sz="2200" b="1" dirty="0" smtClean="0"/>
              <a:t>Medieval Civilization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13" name="Picture 12" descr="Colosseu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295400"/>
            <a:ext cx="2905678" cy="2102132"/>
          </a:xfrm>
          <a:prstGeom prst="rect">
            <a:avLst/>
          </a:prstGeom>
        </p:spPr>
      </p:pic>
      <p:pic>
        <p:nvPicPr>
          <p:cNvPr id="14" name="Picture 13" descr="Livy Code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447800"/>
            <a:ext cx="1585207" cy="2351680"/>
          </a:xfrm>
          <a:prstGeom prst="rect">
            <a:avLst/>
          </a:prstGeom>
        </p:spPr>
      </p:pic>
      <p:pic>
        <p:nvPicPr>
          <p:cNvPr id="12" name="Picture 11" descr="Roman Mosaic of Jes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8118" y="1905000"/>
            <a:ext cx="2878231" cy="1933034"/>
          </a:xfrm>
          <a:prstGeom prst="rect">
            <a:avLst/>
          </a:prstGeom>
        </p:spPr>
      </p:pic>
      <p:pic>
        <p:nvPicPr>
          <p:cNvPr id="16" name="Picture 15" descr="Capture of COnstantinop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3733800"/>
            <a:ext cx="2299515" cy="1890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Germanic Kingdoms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579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Roman Empire fell, groups of Germanic tribes controlled most of Europe.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752600"/>
            <a:ext cx="579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main groups were the </a:t>
            </a:r>
            <a:r>
              <a:rPr lang="en-US" sz="2200" b="1" dirty="0" smtClean="0"/>
              <a:t>Anglo-Saxons</a:t>
            </a:r>
            <a:r>
              <a:rPr lang="en-US" sz="2200" dirty="0" smtClean="0"/>
              <a:t> (Great Britain), the </a:t>
            </a:r>
            <a:r>
              <a:rPr lang="en-US" sz="2200" b="1" dirty="0" smtClean="0"/>
              <a:t>Visigoths</a:t>
            </a:r>
            <a:r>
              <a:rPr lang="en-US" sz="2200" dirty="0" smtClean="0"/>
              <a:t> (Spain), </a:t>
            </a:r>
            <a:r>
              <a:rPr lang="en-US" sz="2200" b="1" dirty="0" smtClean="0"/>
              <a:t>Ostrogoths </a:t>
            </a:r>
            <a:r>
              <a:rPr lang="en-US" sz="2200" dirty="0" smtClean="0"/>
              <a:t>(Italy), and </a:t>
            </a:r>
            <a:r>
              <a:rPr lang="en-US" sz="2200" b="1" dirty="0" smtClean="0"/>
              <a:t>Franks</a:t>
            </a:r>
            <a:r>
              <a:rPr lang="en-US" sz="2200" dirty="0" smtClean="0"/>
              <a:t> (France and Germany).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3124200"/>
            <a:ext cx="6553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tribes did not govern like empires - they had no kings, no cities, or laws.</a:t>
            </a:r>
          </a:p>
          <a:p>
            <a:endParaRPr lang="en-US" sz="800" dirty="0"/>
          </a:p>
          <a:p>
            <a:r>
              <a:rPr lang="en-US" sz="2200" dirty="0" smtClean="0"/>
              <a:t>This changed when </a:t>
            </a:r>
            <a:r>
              <a:rPr lang="en-US" sz="2200" b="1" dirty="0" smtClean="0"/>
              <a:t>Clovis (who was evil), </a:t>
            </a:r>
            <a:r>
              <a:rPr lang="en-US" sz="2200" dirty="0" smtClean="0"/>
              <a:t>King of the Franks, united Gaul and ruled his new lands according to Frankish customs and preserved much of the Roman legacy.</a:t>
            </a:r>
            <a:endParaRPr lang="en-US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2590800" y="5288340"/>
            <a:ext cx="65532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the 700s, Muslim Empires invaded Europe.  </a:t>
            </a:r>
            <a:r>
              <a:rPr lang="en-US" sz="2200" b="1" dirty="0" smtClean="0"/>
              <a:t>Charles Martel </a:t>
            </a:r>
            <a:r>
              <a:rPr lang="en-US" sz="2200" dirty="0" smtClean="0"/>
              <a:t>rallied Frankish Warriors and defeated the Muslims at the </a:t>
            </a:r>
            <a:r>
              <a:rPr lang="en-US" sz="2200" b="1" dirty="0" smtClean="0"/>
              <a:t>Battle of Tours (732</a:t>
            </a:r>
            <a:r>
              <a:rPr lang="en-US" sz="2200" dirty="0" smtClean="0"/>
              <a:t>).  </a:t>
            </a:r>
          </a:p>
          <a:p>
            <a:endParaRPr lang="en-US" sz="800" dirty="0"/>
          </a:p>
        </p:txBody>
      </p:sp>
      <p:pic>
        <p:nvPicPr>
          <p:cNvPr id="11" name="Picture 10" descr="Germanic Trib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914400"/>
            <a:ext cx="2181225" cy="2181225"/>
          </a:xfrm>
          <a:prstGeom prst="rect">
            <a:avLst/>
          </a:prstGeom>
        </p:spPr>
      </p:pic>
      <p:pic>
        <p:nvPicPr>
          <p:cNvPr id="12" name="Picture 11" descr="Battle of Tou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048000"/>
            <a:ext cx="2286000" cy="313840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667000" y="6427113"/>
            <a:ext cx="4259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 smtClean="0"/>
              <a:t>This led to the rise of </a:t>
            </a:r>
            <a:r>
              <a:rPr lang="en-US" sz="2200" b="1" dirty="0" smtClean="0"/>
              <a:t>Charlemagne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0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Age of Charlemagne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786, Charles Martel’s grandson became King.  He became known as </a:t>
            </a:r>
            <a:r>
              <a:rPr lang="en-US" sz="2200" b="1" dirty="0" smtClean="0"/>
              <a:t>Charlemagne</a:t>
            </a:r>
            <a:r>
              <a:rPr lang="en-US" sz="2200" dirty="0" smtClean="0"/>
              <a:t>, or Charles the Great. 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1676400"/>
            <a:ext cx="525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Charlemagne was a BIG figure (standing at 6’4”) and established the </a:t>
            </a:r>
            <a:r>
              <a:rPr lang="en-US" sz="2200" b="1" dirty="0" smtClean="0"/>
              <a:t>Carolingian Empire </a:t>
            </a:r>
            <a:r>
              <a:rPr lang="en-US" sz="2200" dirty="0" smtClean="0"/>
              <a:t>in Europe.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7432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Most of Charlemagne’s 46 year reign was spent conquering other Germanic tribes and uniting the Old Western Roman Empire.  </a:t>
            </a:r>
            <a:endParaRPr lang="en-US" sz="22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38862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Charlemagne united his empire through </a:t>
            </a:r>
            <a:r>
              <a:rPr lang="en-US" sz="2200" b="1" dirty="0" smtClean="0"/>
              <a:t>Christianity, Justice, and Education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5165229"/>
            <a:ext cx="868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Charlemagne was close with the </a:t>
            </a:r>
            <a:r>
              <a:rPr lang="en-US" sz="2200" b="1" dirty="0" smtClean="0"/>
              <a:t>Pope</a:t>
            </a:r>
            <a:r>
              <a:rPr lang="en-US" sz="2200" dirty="0" smtClean="0"/>
              <a:t>, the leader of the Christian church.</a:t>
            </a:r>
          </a:p>
          <a:p>
            <a:endParaRPr lang="en-US" sz="800" dirty="0" smtClean="0"/>
          </a:p>
          <a:p>
            <a:r>
              <a:rPr lang="en-US" sz="2200" dirty="0" smtClean="0"/>
              <a:t>In 799, Charlemagne was crowned </a:t>
            </a:r>
            <a:r>
              <a:rPr lang="en-US" sz="2200" b="1" dirty="0" smtClean="0"/>
              <a:t>Emperor of the Romans </a:t>
            </a:r>
            <a:r>
              <a:rPr lang="en-US" sz="2200" dirty="0" smtClean="0"/>
              <a:t>by Pope Leo III.  This was very important because it created a united Christian community.</a:t>
            </a:r>
          </a:p>
          <a:p>
            <a:endParaRPr lang="en-US" sz="800" dirty="0"/>
          </a:p>
          <a:p>
            <a:r>
              <a:rPr lang="en-US" sz="2200" dirty="0" smtClean="0"/>
              <a:t>But….  </a:t>
            </a:r>
            <a:endParaRPr lang="en-US" sz="22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46482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Christianity</a:t>
            </a:r>
            <a:endParaRPr lang="en-US" sz="2400" b="1" dirty="0"/>
          </a:p>
        </p:txBody>
      </p:sp>
      <p:pic>
        <p:nvPicPr>
          <p:cNvPr id="10" name="Picture 9" descr="Charlemagne with Wi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295400"/>
            <a:ext cx="2647950" cy="3857625"/>
          </a:xfrm>
          <a:prstGeom prst="rect">
            <a:avLst/>
          </a:prstGeom>
        </p:spPr>
      </p:pic>
      <p:pic>
        <p:nvPicPr>
          <p:cNvPr id="15" name="Picture 14" descr="Luthers bib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295400"/>
            <a:ext cx="2548467" cy="3969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2362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Charlemagne prided himself on being a fair and just ruler and sent out officials called </a:t>
            </a:r>
            <a:r>
              <a:rPr lang="en-US" sz="2200" b="1" i="1" dirty="0" smtClean="0"/>
              <a:t>Missi Dominici </a:t>
            </a:r>
            <a:r>
              <a:rPr lang="en-US" sz="2200" dirty="0" smtClean="0"/>
              <a:t>to make sure justice was done.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3657600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He also believed that education was a way to unite his empire (even though he could not read and write!).  He created the </a:t>
            </a:r>
            <a:r>
              <a:rPr lang="en-US" sz="2200" b="1" dirty="0" smtClean="0"/>
              <a:t>Palace School </a:t>
            </a:r>
            <a:r>
              <a:rPr lang="en-US" sz="2200" dirty="0" smtClean="0"/>
              <a:t>in Aachen.</a:t>
            </a:r>
            <a:endParaRPr lang="en-US" sz="2200" dirty="0"/>
          </a:p>
        </p:txBody>
      </p:sp>
      <p:pic>
        <p:nvPicPr>
          <p:cNvPr id="9" name="Picture 8" descr="Great Schism 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28600"/>
            <a:ext cx="2940000" cy="2218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228600"/>
            <a:ext cx="5867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It angered the REAL Roman Emperor (in Constantinople) and led to the </a:t>
            </a:r>
            <a:r>
              <a:rPr lang="en-US" sz="2200" b="1" dirty="0" smtClean="0"/>
              <a:t>Great Schism </a:t>
            </a:r>
            <a:r>
              <a:rPr lang="en-US" sz="2200" dirty="0" smtClean="0"/>
              <a:t>when the Christian church divided into the Eastern Orthodox and Roman Catholic churches.  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1752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Justice</a:t>
            </a:r>
            <a:endParaRPr lang="en-US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3200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/>
              <a:t>Education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5257800"/>
            <a:ext cx="6629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all good things come to an end.  Charlemagne died in 814 and the Carolingian Empire declined.  Charlemagne’s grandson’s battled over his empire and divided it into 3 areas. </a:t>
            </a:r>
            <a:endParaRPr lang="en-US" sz="2200" dirty="0"/>
          </a:p>
        </p:txBody>
      </p:sp>
      <p:pic>
        <p:nvPicPr>
          <p:cNvPr id="13" name="Picture 12" descr="School of Athe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124200"/>
            <a:ext cx="2767013" cy="2063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  <p:bldP spid="12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Charlemagne’s Legacy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37160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While the Carolingian Empire did not remain in tact, Charlemagne left an important legacy in World History</a:t>
            </a:r>
            <a:r>
              <a:rPr lang="en-US" dirty="0" smtClean="0"/>
              <a:t>.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2209800"/>
            <a:ext cx="6324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#1  </a:t>
            </a:r>
            <a:r>
              <a:rPr lang="en-US" sz="2200" dirty="0" smtClean="0"/>
              <a:t>He extended Christian civilization into Northern Europe.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1242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#2 </a:t>
            </a:r>
            <a:r>
              <a:rPr lang="en-US" sz="2200" dirty="0" smtClean="0"/>
              <a:t>He blended Germanic, Roman, and Christian traditions.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3886200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#3 </a:t>
            </a:r>
            <a:r>
              <a:rPr lang="en-US" sz="2200" dirty="0" smtClean="0"/>
              <a:t>He established a strong and efficient government that would be copied by future kings.  </a:t>
            </a:r>
            <a:endParaRPr lang="en-US" sz="2200" dirty="0"/>
          </a:p>
        </p:txBody>
      </p:sp>
      <p:pic>
        <p:nvPicPr>
          <p:cNvPr id="8" name="Picture 7" descr="Carolingian Soldi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1981200"/>
            <a:ext cx="1685925" cy="4708963"/>
          </a:xfrm>
          <a:prstGeom prst="rect">
            <a:avLst/>
          </a:prstGeom>
        </p:spPr>
      </p:pic>
      <p:pic>
        <p:nvPicPr>
          <p:cNvPr id="10" name="Picture 9" descr="Charlemagne with Wi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3352800"/>
            <a:ext cx="2301428" cy="3352800"/>
          </a:xfrm>
          <a:prstGeom prst="rect">
            <a:avLst/>
          </a:prstGeom>
        </p:spPr>
      </p:pic>
      <p:pic>
        <p:nvPicPr>
          <p:cNvPr id="9" name="Picture 8" descr="Crusaders on Horseba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4724400"/>
            <a:ext cx="2310023" cy="193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New Invaders!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83820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 the late 800s</a:t>
            </a:r>
            <a:r>
              <a:rPr lang="en-US" sz="2200" b="1" dirty="0" smtClean="0"/>
              <a:t>, Muslim </a:t>
            </a:r>
            <a:r>
              <a:rPr lang="en-US" sz="2200" dirty="0" smtClean="0"/>
              <a:t>forces conquered Sicily and made it a center of Islamic civilization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76400"/>
            <a:ext cx="533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Beginning in the 900s, the nomadic </a:t>
            </a:r>
            <a:r>
              <a:rPr lang="en-US" sz="2200" b="1" dirty="0" smtClean="0"/>
              <a:t>Magyars</a:t>
            </a:r>
            <a:r>
              <a:rPr lang="en-US" sz="2200" dirty="0" smtClean="0"/>
              <a:t> settled in Hungary and plundered parts of Germany and France.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7432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the Vikings broke the last threads of Charlemagne’s Empire!  The Vikings were from expert sailors and destructive raiders from Scandinavia.  </a:t>
            </a:r>
          </a:p>
          <a:p>
            <a:endParaRPr lang="en-US" sz="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05200" y="5638800"/>
            <a:ext cx="563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the Vikings also did a few good things.  They were explorers and discovered new lands (Americas) and created new trade routes.  </a:t>
            </a:r>
            <a:endParaRPr lang="en-US" sz="2200" dirty="0"/>
          </a:p>
        </p:txBody>
      </p:sp>
      <p:pic>
        <p:nvPicPr>
          <p:cNvPr id="10" name="Picture 9" descr="Viking Shi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4419600"/>
            <a:ext cx="3266310" cy="2209800"/>
          </a:xfrm>
          <a:prstGeom prst="rect">
            <a:avLst/>
          </a:prstGeom>
        </p:spPr>
      </p:pic>
      <p:pic>
        <p:nvPicPr>
          <p:cNvPr id="9" name="Picture 8" descr="Viking, Magyars, and Muslim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295400"/>
            <a:ext cx="3148013" cy="307805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429000" y="4495800"/>
            <a:ext cx="5562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They would loot and burn communities all over Europe – every European’s nightmare were the Vikings. 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Ages Diary Entry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Pretend you are living during the Middle Ages.  You are going to write a diary entry about your life at this time.  Be sure to answer at least 5 of these questions in your dairy entry: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was life like after the fall of Rome?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Germanic Kingdom do you belong to?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is your Germanic kingdom governed?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Who is Charlemagne?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How has Charlemagne united the Franks?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What are the various classes of people in Feudalism?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Who lives in a castle?  How is it protected?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Who were </a:t>
            </a:r>
            <a:r>
              <a:rPr lang="en-US" sz="2400" smtClean="0"/>
              <a:t>the knights?</a:t>
            </a:r>
            <a:endParaRPr lang="en-US" sz="2400" dirty="0" smtClean="0"/>
          </a:p>
          <a:p>
            <a:pPr marL="457200" indent="-457200"/>
            <a:endParaRPr lang="en-US" sz="2400" dirty="0" smtClean="0"/>
          </a:p>
          <a:p>
            <a:pPr marL="457200" indent="-457200"/>
            <a:r>
              <a:rPr lang="en-US" sz="2400" dirty="0" smtClean="0"/>
              <a:t>Any other information you gathered from notes and the video clip.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917</Words>
  <Application>Microsoft Macintosh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Dark Ages</vt:lpstr>
      <vt:lpstr>Fall of Rome Recap</vt:lpstr>
      <vt:lpstr>Dark Ages</vt:lpstr>
      <vt:lpstr>Germanic Kingdoms</vt:lpstr>
      <vt:lpstr>Age of Charlemagne</vt:lpstr>
      <vt:lpstr>Slide 6</vt:lpstr>
      <vt:lpstr>Charlemagne’s Legacy</vt:lpstr>
      <vt:lpstr>New Invaders!</vt:lpstr>
      <vt:lpstr>Dark Ages Diary Entry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Dark Ages</dc:title>
  <dc:creator>AlyssaMartin</dc:creator>
  <cp:lastModifiedBy>Jessica Taylor</cp:lastModifiedBy>
  <cp:revision>34</cp:revision>
  <dcterms:created xsi:type="dcterms:W3CDTF">2012-08-27T14:31:32Z</dcterms:created>
  <dcterms:modified xsi:type="dcterms:W3CDTF">2012-08-27T14:31:47Z</dcterms:modified>
</cp:coreProperties>
</file>