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5D866-E003-4B6F-A2EF-41D43E741E5D}" type="datetimeFigureOut">
              <a:rPr lang="en-US" smtClean="0"/>
              <a:pPr/>
              <a:t>9/16/13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Greek City States</a:t>
            </a:r>
            <a:endParaRPr lang="en-US" dirty="0"/>
          </a:p>
        </p:txBody>
      </p:sp>
      <p:pic>
        <p:nvPicPr>
          <p:cNvPr id="4" name="Picture 3" descr="Acropolis in Athe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676400"/>
            <a:ext cx="7016750" cy="42100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Governing the City States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914400"/>
            <a:ext cx="8763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As the Greek world expanded after 750 B.C., the Greeks developed a new version of a city state called a </a:t>
            </a:r>
            <a:r>
              <a:rPr lang="en-US" sz="2200" b="1" dirty="0" smtClean="0"/>
              <a:t>polis </a:t>
            </a:r>
            <a:r>
              <a:rPr lang="en-US" sz="2200" dirty="0" smtClean="0"/>
              <a:t>and new forms of government.  </a:t>
            </a:r>
          </a:p>
          <a:p>
            <a:endParaRPr lang="en-US" sz="800" dirty="0" smtClean="0"/>
          </a:p>
          <a:p>
            <a:r>
              <a:rPr lang="en-US" sz="2200" b="1" dirty="0" smtClean="0"/>
              <a:t>Polis</a:t>
            </a:r>
            <a:r>
              <a:rPr lang="en-US" sz="2200" dirty="0" smtClean="0"/>
              <a:t> ~ a city and its surrounding countryside.  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52400" y="2133600"/>
            <a:ext cx="579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Each polis had an </a:t>
            </a:r>
            <a:r>
              <a:rPr lang="en-US" sz="2200" b="1" dirty="0" smtClean="0"/>
              <a:t>acropolis</a:t>
            </a:r>
            <a:r>
              <a:rPr lang="en-US" sz="2200" dirty="0" smtClean="0"/>
              <a:t>, or high city, with a large marble temple.  </a:t>
            </a:r>
            <a:endParaRPr lang="en-US" sz="2200" dirty="0"/>
          </a:p>
        </p:txBody>
      </p:sp>
      <p:pic>
        <p:nvPicPr>
          <p:cNvPr id="5" name="Picture 4" descr="Acropolis in Athe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1600200"/>
            <a:ext cx="3028950" cy="18173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2895600"/>
            <a:ext cx="3505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New Forms of Government</a:t>
            </a:r>
            <a:endParaRPr lang="en-US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3429000"/>
            <a:ext cx="7086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earliest form of government in Greece was </a:t>
            </a:r>
            <a:r>
              <a:rPr lang="en-US" sz="2200" b="1" dirty="0" smtClean="0"/>
              <a:t>monarchy</a:t>
            </a:r>
            <a:r>
              <a:rPr lang="en-US" sz="2200" dirty="0" smtClean="0"/>
              <a:t>.  A monarch is a king or queen who has supreme power.  A monarchy is a government that is ruled by a king or queen.  </a:t>
            </a:r>
          </a:p>
          <a:p>
            <a:endParaRPr lang="en-US" sz="800" dirty="0" smtClean="0"/>
          </a:p>
          <a:p>
            <a:r>
              <a:rPr lang="en-US" sz="2200" dirty="0" smtClean="0"/>
              <a:t>Most Greek city-states started out as monarchies but changed over time to other forms of government.  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33528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#1 Monarchy</a:t>
            </a:r>
            <a:endParaRPr lang="en-US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152400" y="5486400"/>
            <a:ext cx="7010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Sparta and other city-states developed a political system called oligarchy.  Oligarchy means “rule by the few”. In an oligarchy, people rule because of wealth or land ownership. 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6705600" y="5486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#2 Oligarchy</a:t>
            </a:r>
            <a:endParaRPr lang="en-US" sz="2400" b="1" dirty="0"/>
          </a:p>
        </p:txBody>
      </p:sp>
      <p:pic>
        <p:nvPicPr>
          <p:cNvPr id="12" name="P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91400" y="6019800"/>
            <a:ext cx="1047750" cy="590550"/>
          </a:xfrm>
          <a:prstGeom prst="rect">
            <a:avLst/>
          </a:prstGeom>
        </p:spPr>
      </p:pic>
      <p:pic>
        <p:nvPicPr>
          <p:cNvPr id="5122" name="Picture 2" descr="View Detail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862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6" grpId="1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86600" y="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#3 Tyranny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152400" y="152400"/>
            <a:ext cx="78486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Poor people were not part of government in monarchies or oligarchies. Poor people came to resent this, and began rebellions.  </a:t>
            </a:r>
          </a:p>
          <a:p>
            <a:endParaRPr lang="en-US" sz="800" dirty="0" smtClean="0"/>
          </a:p>
          <a:p>
            <a:r>
              <a:rPr lang="en-US" sz="2200" dirty="0" smtClean="0"/>
              <a:t>A wealthy person who wanted to seize power made use of that anger.  He would ask poor people to support him in becoming a leader.  Such leaders were called </a:t>
            </a:r>
            <a:r>
              <a:rPr lang="en-US" sz="2200" b="1" dirty="0" smtClean="0"/>
              <a:t>tyrants.  </a:t>
            </a:r>
            <a:r>
              <a:rPr lang="en-US" sz="2200" dirty="0" smtClean="0"/>
              <a:t>In Greece, a tyrant was someone who took power in an illegal way. </a:t>
            </a:r>
          </a:p>
          <a:p>
            <a:endParaRPr lang="en-US" sz="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24384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#4 Direct Democracy </a:t>
            </a:r>
            <a:endParaRPr lang="en-US" sz="2400" b="1" dirty="0"/>
          </a:p>
        </p:txBody>
      </p:sp>
      <p:sp>
        <p:nvSpPr>
          <p:cNvPr id="8" name="Rectangle 7"/>
          <p:cNvSpPr/>
          <p:nvPr/>
        </p:nvSpPr>
        <p:spPr>
          <a:xfrm>
            <a:off x="1600200" y="2438400"/>
            <a:ext cx="7391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Athens and some other city-states began to develop a democratic form of government, in which citizens had a more active role in the government.</a:t>
            </a:r>
          </a:p>
          <a:p>
            <a:endParaRPr lang="en-US" sz="800" dirty="0" smtClean="0"/>
          </a:p>
          <a:p>
            <a:r>
              <a:rPr lang="en-US" sz="2200" b="1" dirty="0" smtClean="0"/>
              <a:t>Direct Democracy </a:t>
            </a:r>
            <a:r>
              <a:rPr lang="en-US" sz="2200" dirty="0" smtClean="0"/>
              <a:t>is a government in which the citizens work together to decide on the laws, vote in elections, and sit on juries</a:t>
            </a:r>
            <a:endParaRPr lang="en-US" sz="2200" dirty="0"/>
          </a:p>
        </p:txBody>
      </p:sp>
      <p:sp>
        <p:nvSpPr>
          <p:cNvPr id="9" name="Rectangle 8"/>
          <p:cNvSpPr/>
          <p:nvPr/>
        </p:nvSpPr>
        <p:spPr>
          <a:xfrm>
            <a:off x="152400" y="4800600"/>
            <a:ext cx="73914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Indirect Democracy is a type of government in which the citizens make political decisions through elected representatives.  </a:t>
            </a:r>
          </a:p>
          <a:p>
            <a:endParaRPr lang="en-US" sz="800" dirty="0" smtClean="0"/>
          </a:p>
          <a:p>
            <a:r>
              <a:rPr lang="en-US" sz="2200" dirty="0" smtClean="0"/>
              <a:t>In an Indirect Democracy, people elect representatives to make laws. The United States is an example of an indirect democracy.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5562600" y="43434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#5 Indirect Democracy </a:t>
            </a:r>
            <a:endParaRPr lang="en-US" sz="2400" b="1" dirty="0"/>
          </a:p>
        </p:txBody>
      </p:sp>
      <p:pic>
        <p:nvPicPr>
          <p:cNvPr id="11" name="P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72400" y="838200"/>
            <a:ext cx="1139825" cy="1066800"/>
          </a:xfrm>
          <a:prstGeom prst="rect">
            <a:avLst/>
          </a:prstGeom>
        </p:spPr>
      </p:pic>
      <p:pic>
        <p:nvPicPr>
          <p:cNvPr id="12" name="P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400" y="3276600"/>
            <a:ext cx="1447800" cy="1066800"/>
          </a:xfrm>
          <a:prstGeom prst="rect">
            <a:avLst/>
          </a:prstGeom>
        </p:spPr>
      </p:pic>
      <p:pic>
        <p:nvPicPr>
          <p:cNvPr id="13" name="P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67600" y="4800600"/>
            <a:ext cx="1676400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457200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Greek City States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143000"/>
            <a:ext cx="838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Five main City States in Ancient Greece were: </a:t>
            </a:r>
          </a:p>
          <a:p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Athens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Sparta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Corinth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Megara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 Argos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sz="2400" dirty="0" smtClean="0">
              <a:latin typeface="Apple Chancery"/>
              <a:cs typeface="Apple Chancery"/>
            </a:endParaRPr>
          </a:p>
          <a:p>
            <a:endParaRPr lang="en-US" sz="2400" dirty="0" smtClean="0">
              <a:latin typeface="Apple Chancery"/>
              <a:cs typeface="Apple Chancery"/>
            </a:endParaRPr>
          </a:p>
          <a:p>
            <a:endParaRPr lang="en-US" sz="2400" dirty="0" smtClean="0">
              <a:latin typeface="Apple Chancery"/>
              <a:cs typeface="Apple Chancery"/>
            </a:endParaRPr>
          </a:p>
          <a:p>
            <a:endParaRPr lang="en-US" sz="2400" dirty="0" smtClean="0">
              <a:latin typeface="Apple Chancery"/>
              <a:cs typeface="Apple Chancery"/>
            </a:endParaRPr>
          </a:p>
          <a:p>
            <a:endParaRPr lang="en-US" sz="2400" dirty="0" smtClean="0">
              <a:latin typeface="Apple Chancery"/>
              <a:cs typeface="Apple Chancery"/>
            </a:endParaRPr>
          </a:p>
          <a:p>
            <a:r>
              <a:rPr lang="en-US" sz="2400" dirty="0" smtClean="0">
                <a:latin typeface="Apple Chancery"/>
                <a:cs typeface="Apple Chancery"/>
              </a:rPr>
              <a:t>There was actually no central government in ancient Greece. Each city-state had its own form of government.</a:t>
            </a:r>
            <a:endParaRPr lang="en-US" sz="2400" dirty="0">
              <a:latin typeface="Apple Chancery"/>
              <a:cs typeface="Apple Chancery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1600200"/>
            <a:ext cx="4419600" cy="384641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Athens and Sparta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990600"/>
            <a:ext cx="899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Two very different city-states came to dominate Greece: </a:t>
            </a:r>
            <a:r>
              <a:rPr lang="en-US" sz="2200" b="1" dirty="0" smtClean="0"/>
              <a:t>Athens</a:t>
            </a:r>
            <a:r>
              <a:rPr lang="en-US" sz="2200" dirty="0" smtClean="0"/>
              <a:t> and </a:t>
            </a:r>
            <a:r>
              <a:rPr lang="en-US" sz="2200" b="1" dirty="0" smtClean="0"/>
              <a:t>Sparta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447800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Athens: Birth Place of Democracy</a:t>
            </a:r>
            <a:endParaRPr lang="en-US" sz="2400" b="1" dirty="0"/>
          </a:p>
        </p:txBody>
      </p:sp>
      <p:pic>
        <p:nvPicPr>
          <p:cNvPr id="5" name="Picture 7" descr="MPj040275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447800"/>
            <a:ext cx="2362200" cy="157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2400" y="1828800"/>
            <a:ext cx="64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Athenian government began as a monarchy and evolved into an aristocracy.  However, people were not happy and Athens moved towards a democracy.  </a:t>
            </a:r>
          </a:p>
          <a:p>
            <a:endParaRPr lang="en-US" sz="800" dirty="0" smtClean="0"/>
          </a:p>
          <a:p>
            <a:r>
              <a:rPr lang="en-US" sz="2200" dirty="0" smtClean="0"/>
              <a:t>The first </a:t>
            </a:r>
            <a:r>
              <a:rPr lang="en-US" sz="2200" b="1" dirty="0" smtClean="0"/>
              <a:t>direct democracy </a:t>
            </a:r>
            <a:r>
              <a:rPr lang="en-US" sz="2200" dirty="0" smtClean="0"/>
              <a:t>was developed in Athens.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3505200"/>
            <a:ext cx="883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While Athens’s direct democracy allowed citizens to play a role in law-making, it was considered a </a:t>
            </a:r>
            <a:r>
              <a:rPr lang="en-US" sz="2200" b="1" dirty="0" smtClean="0"/>
              <a:t>limited democracy </a:t>
            </a:r>
            <a:r>
              <a:rPr lang="en-US" sz="2200" dirty="0" smtClean="0"/>
              <a:t>because women and slaves were not considered citizens and could not vote and had no rights.  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2819400" y="48768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Athenians valued </a:t>
            </a:r>
            <a:r>
              <a:rPr lang="en-US" sz="2200" b="1" dirty="0" smtClean="0"/>
              <a:t>government</a:t>
            </a:r>
            <a:r>
              <a:rPr lang="en-US" sz="2200" dirty="0" smtClean="0"/>
              <a:t>, </a:t>
            </a:r>
            <a:r>
              <a:rPr lang="en-US" sz="2200" b="1" dirty="0" smtClean="0"/>
              <a:t>philosophy, art</a:t>
            </a:r>
            <a:r>
              <a:rPr lang="en-US" sz="2200" dirty="0" smtClean="0"/>
              <a:t>, and </a:t>
            </a:r>
            <a:r>
              <a:rPr lang="en-US" sz="2200" b="1" dirty="0" smtClean="0"/>
              <a:t>education</a:t>
            </a:r>
            <a:r>
              <a:rPr lang="en-US" sz="2200" dirty="0" smtClean="0"/>
              <a:t>.</a:t>
            </a:r>
          </a:p>
          <a:p>
            <a:endParaRPr lang="en-US" sz="800" dirty="0" smtClean="0"/>
          </a:p>
          <a:p>
            <a:r>
              <a:rPr lang="en-US" sz="2200" dirty="0" smtClean="0"/>
              <a:t>In Athens, boys attended school, but girls did not.</a:t>
            </a:r>
            <a:endParaRPr lang="en-US" sz="2200" dirty="0"/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876800"/>
            <a:ext cx="2590800" cy="1529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4876800"/>
            <a:ext cx="916776" cy="1764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524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Sparta: The Military Ideal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609600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Unlike Athens, Sparta developed a powerful </a:t>
            </a:r>
            <a:r>
              <a:rPr lang="en-US" sz="2200" b="1" dirty="0" smtClean="0"/>
              <a:t>military city-state </a:t>
            </a:r>
            <a:r>
              <a:rPr lang="en-US" sz="2200" dirty="0" smtClean="0"/>
              <a:t>ruled by two kings and a council of elders.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76600" y="13716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government of Sparta was an </a:t>
            </a:r>
            <a:r>
              <a:rPr lang="en-US" sz="2200" b="1" dirty="0" smtClean="0"/>
              <a:t>oligarchy</a:t>
            </a:r>
            <a:r>
              <a:rPr lang="en-US" sz="2200" dirty="0" smtClean="0"/>
              <a:t> ruled by a few elite people.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2133600"/>
            <a:ext cx="5943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Spartans had MANY slaves, called </a:t>
            </a:r>
            <a:r>
              <a:rPr lang="en-US" sz="2200" b="1" dirty="0" smtClean="0"/>
              <a:t>Helots</a:t>
            </a:r>
            <a:r>
              <a:rPr lang="en-US" sz="2200" dirty="0" smtClean="0"/>
              <a:t>, who outnumbered the rulers.  Therefore, Sparta set up a brutal system of strict control over the Helots.  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3429000"/>
            <a:ext cx="73914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 Spartan’s life revolved around the military and discipline.</a:t>
            </a:r>
          </a:p>
          <a:p>
            <a:endParaRPr lang="en-US" sz="800" dirty="0" smtClean="0"/>
          </a:p>
          <a:p>
            <a:r>
              <a:rPr lang="en-US" sz="2200" dirty="0" smtClean="0"/>
              <a:t>Every newborn was “inspected” and sickly children were abandoned to die.</a:t>
            </a:r>
          </a:p>
          <a:p>
            <a:endParaRPr lang="en-US" sz="800" dirty="0" smtClean="0"/>
          </a:p>
          <a:p>
            <a:r>
              <a:rPr lang="en-US" sz="2200" dirty="0" smtClean="0"/>
              <a:t>At the age of 7, boys began very difficult training for the military and continued to serve in the military until they were 60 years old!</a:t>
            </a:r>
          </a:p>
          <a:p>
            <a:r>
              <a:rPr lang="en-US" sz="2200" dirty="0" smtClean="0"/>
              <a:t>  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5867400"/>
            <a:ext cx="723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Spartan women could </a:t>
            </a:r>
            <a:r>
              <a:rPr lang="en-US" sz="2200" b="1" dirty="0" smtClean="0"/>
              <a:t>inherit property</a:t>
            </a:r>
            <a:r>
              <a:rPr lang="en-US" sz="2200" dirty="0" smtClean="0"/>
              <a:t>, but had few other rights.  Their main duty was to produce strong warriors.</a:t>
            </a:r>
            <a:endParaRPr lang="en-US" sz="2200" dirty="0"/>
          </a:p>
        </p:txBody>
      </p:sp>
      <p:pic>
        <p:nvPicPr>
          <p:cNvPr id="9" name="Picture 8" descr="Spartan Warri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53585" y="3657600"/>
            <a:ext cx="1490415" cy="2252307"/>
          </a:xfrm>
          <a:prstGeom prst="rect">
            <a:avLst/>
          </a:prstGeom>
        </p:spPr>
      </p:pic>
      <p:pic>
        <p:nvPicPr>
          <p:cNvPr id="10" name="Picture 9" descr="Spartan Rui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371600"/>
            <a:ext cx="2919412" cy="1946275"/>
          </a:xfrm>
          <a:prstGeom prst="rect">
            <a:avLst/>
          </a:prstGeom>
        </p:spPr>
      </p:pic>
      <p:pic>
        <p:nvPicPr>
          <p:cNvPr id="11" name="Picture 10" descr="Spartan Wom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5200" y="5260019"/>
            <a:ext cx="1219200" cy="15979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Conflict in the Greek World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0668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Persian Wars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38400" y="1143000"/>
            <a:ext cx="6477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499 B.C., the Ionian Greeks rebelled against Persian Rule.  The Greek city-states declared war against Persia - the Greek city-states win!!  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438400" y="2286000"/>
            <a:ext cx="655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After the Persian Wars, Athens formed an </a:t>
            </a:r>
            <a:r>
              <a:rPr lang="en-US" sz="2200" b="1" dirty="0" smtClean="0"/>
              <a:t>alliance </a:t>
            </a:r>
            <a:r>
              <a:rPr lang="en-US" sz="2200" dirty="0" smtClean="0"/>
              <a:t>among the city-states called the </a:t>
            </a:r>
            <a:r>
              <a:rPr lang="en-US" sz="2200" b="1" dirty="0" smtClean="0"/>
              <a:t>Delian League</a:t>
            </a:r>
            <a:r>
              <a:rPr lang="en-US" sz="2200" dirty="0" smtClean="0"/>
              <a:t>.</a:t>
            </a:r>
          </a:p>
          <a:p>
            <a:endParaRPr lang="en-US" sz="800" dirty="0" smtClean="0"/>
          </a:p>
          <a:p>
            <a:r>
              <a:rPr lang="en-US" sz="2200" dirty="0" smtClean="0"/>
              <a:t>The Delian League was meant to unify the city-states, promote peace, and defend Greece from invaders.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4800600" y="3886200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The Peloponnesian Wars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38862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431 B.C., war broke out between Athens and Sparta because many Greeks disliked Athenian control.</a:t>
            </a:r>
          </a:p>
          <a:p>
            <a:endParaRPr lang="en-US" sz="800" dirty="0" smtClean="0"/>
          </a:p>
          <a:p>
            <a:r>
              <a:rPr lang="en-US" sz="2200" dirty="0" smtClean="0"/>
              <a:t>Who do you think will win???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5626894"/>
            <a:ext cx="5257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Sparta wins!! </a:t>
            </a:r>
          </a:p>
          <a:p>
            <a:endParaRPr lang="en-US" sz="800" dirty="0" smtClean="0"/>
          </a:p>
          <a:p>
            <a:r>
              <a:rPr lang="en-US" sz="2200" dirty="0" smtClean="0"/>
              <a:t>Signals the end of Athenian control of the Greek World</a:t>
            </a:r>
            <a:endParaRPr lang="en-US" sz="2200" dirty="0"/>
          </a:p>
        </p:txBody>
      </p:sp>
      <p:pic>
        <p:nvPicPr>
          <p:cNvPr id="11" name="Picture 10" descr="Persian Wa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524000"/>
            <a:ext cx="2081213" cy="1844828"/>
          </a:xfrm>
          <a:prstGeom prst="rect">
            <a:avLst/>
          </a:prstGeom>
        </p:spPr>
      </p:pic>
      <p:pic>
        <p:nvPicPr>
          <p:cNvPr id="12" name="Picture 11" descr="Peloponnesian W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4555819"/>
            <a:ext cx="3505200" cy="2302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1434</TotalTime>
  <Words>764</Words>
  <Application>Microsoft Macintosh PowerPoint</Application>
  <PresentationFormat>On-screen Show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Greek City States</vt:lpstr>
      <vt:lpstr>Governing the City States</vt:lpstr>
      <vt:lpstr>Slide 3</vt:lpstr>
      <vt:lpstr>Slide 4</vt:lpstr>
      <vt:lpstr>Athens and Sparta</vt:lpstr>
      <vt:lpstr>Slide 6</vt:lpstr>
      <vt:lpstr>Conflict in the Greek World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Greek City States</dc:title>
  <dc:creator>AlyssaMartin</dc:creator>
  <cp:lastModifiedBy>Jessica Taylor</cp:lastModifiedBy>
  <cp:revision>6</cp:revision>
  <dcterms:created xsi:type="dcterms:W3CDTF">2013-09-16T14:03:47Z</dcterms:created>
  <dcterms:modified xsi:type="dcterms:W3CDTF">2013-09-17T13:39:09Z</dcterms:modified>
</cp:coreProperties>
</file>