
<file path=[Content_Types].xml><?xml version="1.0" encoding="utf-8"?>
<Types xmlns="http://schemas.openxmlformats.org/package/2006/content-types">
  <Override PartName="/ppt/slides/slide18.xml" ContentType="application/vnd.openxmlformats-officedocument.presentationml.slide+xml"/>
  <Override PartName="/ppt/slideLayouts/slideLayout15.xml" ContentType="application/vnd.openxmlformats-officedocument.presentationml.slideLayout+xml"/>
  <Override PartName="/ppt/slideLayouts/slideLayout23.xml" ContentType="application/vnd.openxmlformats-officedocument.presentationml.slideLayout+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Default Extension="rels" ContentType="application/vnd.openxmlformats-package.relationships+xml"/>
  <Override PartName="/ppt/slides/slide10.xml" ContentType="application/vnd.openxmlformats-officedocument.presentationml.slide+xml"/>
  <Override PartName="/ppt/slideLayouts/slideLayout5.xml" ContentType="application/vnd.openxmlformats-officedocument.presentationml.slideLayout+xml"/>
  <Override PartName="/ppt/notesMasters/notesMaster1.xml" ContentType="application/vnd.openxmlformats-officedocument.presentationml.notesMaster+xml"/>
  <Override PartName="/ppt/slides/slide1.xml" ContentType="application/vnd.openxmlformats-officedocument.presentationml.slide+xml"/>
  <Override PartName="/ppt/handoutMasters/handoutMaster1.xml" ContentType="application/vnd.openxmlformats-officedocument.presentationml.handoutMaster+xml"/>
  <Override PartName="/ppt/slideMasters/slideMaster2.xml" ContentType="application/vnd.openxmlformats-officedocument.presentationml.slideMaster+xml"/>
  <Default Extension="jpeg" ContentType="image/jpeg"/>
  <Override PartName="/ppt/theme/theme2.xml" ContentType="application/vnd.openxmlformats-officedocument.theme+xml"/>
  <Override PartName="/ppt/slideLayouts/slideLayout1.xml" ContentType="application/vnd.openxmlformats-officedocument.presentationml.slideLayout+xml"/>
  <Override PartName="/docProps/app.xml" ContentType="application/vnd.openxmlformats-officedocument.extended-properties+xml"/>
  <Override PartName="/ppt/slides/slide22.xml" ContentType="application/vnd.openxmlformats-officedocument.presentationml.slide+xml"/>
  <Default Extension="xml" ContentType="application/xml"/>
  <Override PartName="/ppt/slides/slide19.xml" ContentType="application/vnd.openxmlformats-officedocument.presentationml.slide+xml"/>
  <Override PartName="/ppt/slideLayouts/slideLayout16.xml" ContentType="application/vnd.openxmlformats-officedocument.presentationml.slideLayout+xml"/>
  <Override PartName="/ppt/tableStyles.xml" ContentType="application/vnd.openxmlformats-officedocument.presentationml.tableStyles+xml"/>
  <Override PartName="/ppt/slideLayouts/slideLayout24.xml" ContentType="application/vnd.openxmlformats-officedocument.presentationml.slideLayout+xml"/>
  <Override PartName="/ppt/slides/slide15.xml" ContentType="application/vnd.openxmlformats-officedocument.presentationml.slide+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s/slide6.xml" ContentType="application/vnd.openxmlformats-officedocument.presentationml.slide+xml"/>
  <Override PartName="/ppt/notesSlides/notesSlide1.xml" ContentType="application/vnd.openxmlformats-officedocument.presentationml.notes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theme/theme3.xml" ContentType="application/vnd.openxmlformats-officedocument.theme+xml"/>
  <Override PartName="/ppt/slideLayouts/slideLayout2.xml" ContentType="application/vnd.openxmlformats-officedocument.presentationml.slideLayout+xml"/>
  <Default Extension="png" ContentType="image/png"/>
  <Override PartName="/ppt/slideLayouts/slideLayout17.xml" ContentType="application/vnd.openxmlformats-officedocument.presentationml.slideLayout+xml"/>
  <Override PartName="/ppt/slideLayouts/slideLayout25.xml" ContentType="application/vnd.openxmlformats-officedocument.presentationml.slideLayout+xml"/>
  <Override PartName="/ppt/slides/slide16.xml" ContentType="application/vnd.openxmlformats-officedocument.presentationml.slide+xml"/>
  <Override PartName="/ppt/slideLayouts/slideLayout13.xml" ContentType="application/vnd.openxmlformats-officedocument.presentationml.slideLayout+xml"/>
  <Override PartName="/ppt/slideLayouts/slideLayout21.xml" ContentType="application/vnd.openxmlformats-officedocument.presentationml.slideLayout+xml"/>
  <Override PartName="/ppt/slides/slide7.xml" ContentType="application/vnd.openxmlformats-officedocument.presentationml.slide+xml"/>
  <Override PartName="/ppt/notesSlides/notesSlide2.xml" ContentType="application/vnd.openxmlformats-officedocument.presentationml.notes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theme/theme4.xml" ContentType="application/vnd.openxmlformats-officedocument.theme+xml"/>
  <Override PartName="/ppt/slideLayouts/slideLayout3.xml" ContentType="application/vnd.openxmlformats-officedocument.presentationml.slideLayout+xml"/>
  <Override PartName="/ppt/slideLayouts/slideLayout18.xml" ContentType="application/vnd.openxmlformats-officedocument.presentationml.slideLayout+xml"/>
  <Override PartName="/ppt/slides/slide20.xml" ContentType="application/vnd.openxmlformats-officedocument.presentationml.slide+xml"/>
  <Override PartName="/ppt/slideLayouts/slideLayout26.xml" ContentType="application/vnd.openxmlformats-officedocument.presentationml.slideLayout+xml"/>
  <Override PartName="/ppt/slides/slide17.xml" ContentType="application/vnd.openxmlformats-officedocument.presentationml.slide+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Override PartName="/ppt/slideLayouts/slideLayout19.xml" ContentType="application/vnd.openxmlformats-officedocument.presentationml.slideLayout+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48" r:id="rId1"/>
    <p:sldMasterId id="2147483660" r:id="rId2"/>
  </p:sldMasterIdLst>
  <p:notesMasterIdLst>
    <p:notesMasterId r:id="rId25"/>
  </p:notesMasterIdLst>
  <p:handoutMasterIdLst>
    <p:handoutMasterId r:id="rId26"/>
  </p:handoutMasterIdLst>
  <p:sldIdLst>
    <p:sldId id="283" r:id="rId3"/>
    <p:sldId id="257" r:id="rId4"/>
    <p:sldId id="262" r:id="rId5"/>
    <p:sldId id="264" r:id="rId6"/>
    <p:sldId id="265" r:id="rId7"/>
    <p:sldId id="266" r:id="rId8"/>
    <p:sldId id="267" r:id="rId9"/>
    <p:sldId id="268" r:id="rId10"/>
    <p:sldId id="261" r:id="rId11"/>
    <p:sldId id="258" r:id="rId12"/>
    <p:sldId id="259" r:id="rId13"/>
    <p:sldId id="260" r:id="rId14"/>
    <p:sldId id="269" r:id="rId15"/>
    <p:sldId id="271" r:id="rId16"/>
    <p:sldId id="273" r:id="rId17"/>
    <p:sldId id="275" r:id="rId18"/>
    <p:sldId id="276" r:id="rId19"/>
    <p:sldId id="277" r:id="rId20"/>
    <p:sldId id="278" r:id="rId21"/>
    <p:sldId id="279" r:id="rId22"/>
    <p:sldId id="280" r:id="rId23"/>
    <p:sldId id="281"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591" autoAdjust="0"/>
    <p:restoredTop sz="94667" autoAdjust="0"/>
  </p:normalViewPr>
  <p:slideViewPr>
    <p:cSldViewPr>
      <p:cViewPr varScale="1">
        <p:scale>
          <a:sx n="110" d="100"/>
          <a:sy n="110" d="100"/>
        </p:scale>
        <p:origin x="-840" y="-96"/>
      </p:cViewPr>
      <p:guideLst>
        <p:guide orient="horz" pos="2160"/>
        <p:guide pos="2880"/>
      </p:guideLst>
    </p:cSldViewPr>
  </p:slideViewPr>
  <p:outlineViewPr>
    <p:cViewPr>
      <p:scale>
        <a:sx n="33" d="100"/>
        <a:sy n="33" d="100"/>
      </p:scale>
      <p:origin x="0" y="12024"/>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notesMaster" Target="notesMasters/notesMaster1.xml"/><Relationship Id="rId26" Type="http://schemas.openxmlformats.org/officeDocument/2006/relationships/handoutMaster" Target="handoutMasters/handoutMaster1.xml"/><Relationship Id="rId27" Type="http://schemas.openxmlformats.org/officeDocument/2006/relationships/printerSettings" Target="printerSettings/printerSettings1.bin"/><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AAE49A8-39E3-4724-B8B8-A924FB6DA86C}" type="datetimeFigureOut">
              <a:rPr lang="en-US" smtClean="0"/>
              <a:pPr/>
              <a:t>11/27/12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4CC6686-7F09-407A-A081-308E1FBAAB5B}"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98769D7-ACBD-480F-ACE1-F9439BEA2226}" type="datetimeFigureOut">
              <a:rPr lang="en-US" smtClean="0"/>
              <a:pPr/>
              <a:t>11/27/12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A60953F-12C0-433F-835C-07640C3043EB}"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p:spPr>
      </p:sp>
      <p:sp>
        <p:nvSpPr>
          <p:cNvPr id="3174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843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274F68D-43A4-47D7-A7F8-A706A79D0B28}" type="slidenum">
              <a:rPr lang="en-US" smtClean="0"/>
              <a:pPr fontAlgn="base">
                <a:spcBef>
                  <a:spcPct val="0"/>
                </a:spcBef>
                <a:spcAft>
                  <a:spcPct val="0"/>
                </a:spcAft>
                <a:defRPr/>
              </a:pPr>
              <a:t>6</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p:spPr>
      </p:sp>
      <p:sp>
        <p:nvSpPr>
          <p:cNvPr id="3277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843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2583D44-C18F-47E7-B7B4-340ED00A21B9}" type="slidenum">
              <a:rPr lang="en-US" smtClean="0"/>
              <a:pPr fontAlgn="base">
                <a:spcBef>
                  <a:spcPct val="0"/>
                </a:spcBef>
                <a:spcAft>
                  <a:spcPct val="0"/>
                </a:spcAft>
                <a:defRPr/>
              </a:pPr>
              <a:t>7</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32E137A-8DA3-4EE1-9A58-E7577F87D5E2}" type="datetimeFigureOut">
              <a:rPr lang="en-US" smtClean="0"/>
              <a:pPr/>
              <a:t>11/27/12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C61C2F-71C3-48D5-990F-B82FE8F1B86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32E137A-8DA3-4EE1-9A58-E7577F87D5E2}" type="datetimeFigureOut">
              <a:rPr lang="en-US" smtClean="0"/>
              <a:pPr/>
              <a:t>11/27/12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C61C2F-71C3-48D5-990F-B82FE8F1B86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32E137A-8DA3-4EE1-9A58-E7577F87D5E2}" type="datetimeFigureOut">
              <a:rPr lang="en-US" smtClean="0"/>
              <a:pPr/>
              <a:t>11/27/12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C61C2F-71C3-48D5-990F-B82FE8F1B86F}"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8229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 y="3938588"/>
            <a:ext cx="8229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US"/>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CDAEA5BD-05FF-477F-BBBB-753576370466}"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US"/>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F0CC3B8F-FD85-43B2-861D-27F8605BF825}" type="slidenum">
              <a:rPr lang="en-US"/>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D41BEF04-E81F-449D-A34F-2CFB8CD33781}"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8259DB4A-9BFB-404A-BEAF-217AFA8B47DE}"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6A74DD41-8839-4BD0-BF86-7D1EF31C8C66}"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372130E7-F932-41BF-8692-FAD6F6C7CE97}"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n-US">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83D54021-B2E4-435A-B629-E23FB7F8C9FE}"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D7CF963D-6B2B-43E9-97A8-4C9EB720A683}"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32E137A-8DA3-4EE1-9A58-E7577F87D5E2}" type="datetimeFigureOut">
              <a:rPr lang="en-US" smtClean="0"/>
              <a:pPr/>
              <a:t>11/27/12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C61C2F-71C3-48D5-990F-B82FE8F1B86F}"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US">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B08C50AA-3445-460C-8DA2-7DB888814A41}"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2326586D-7C8E-4C93-9C52-2F89D9F026BA}"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74DD2FC3-A359-424A-81DF-F6ECEBC2BAAF}"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4D137CB6-4105-4F3B-8A26-366D2E4ABF75}"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4C72C608-791C-45E6-AF24-7527A89BCFE1}"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8229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 y="3938588"/>
            <a:ext cx="8229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CDAEA5BD-05FF-477F-BBBB-753576370466}"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F0CC3B8F-FD85-43B2-861D-27F8605BF825}"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32E137A-8DA3-4EE1-9A58-E7577F87D5E2}" type="datetimeFigureOut">
              <a:rPr lang="en-US" smtClean="0"/>
              <a:pPr/>
              <a:t>11/27/12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C61C2F-71C3-48D5-990F-B82FE8F1B86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32E137A-8DA3-4EE1-9A58-E7577F87D5E2}" type="datetimeFigureOut">
              <a:rPr lang="en-US" smtClean="0"/>
              <a:pPr/>
              <a:t>11/27/12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C61C2F-71C3-48D5-990F-B82FE8F1B86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32E137A-8DA3-4EE1-9A58-E7577F87D5E2}" type="datetimeFigureOut">
              <a:rPr lang="en-US" smtClean="0"/>
              <a:pPr/>
              <a:t>11/27/12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5C61C2F-71C3-48D5-990F-B82FE8F1B86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32E137A-8DA3-4EE1-9A58-E7577F87D5E2}" type="datetimeFigureOut">
              <a:rPr lang="en-US" smtClean="0"/>
              <a:pPr/>
              <a:t>11/27/12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5C61C2F-71C3-48D5-990F-B82FE8F1B86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32E137A-8DA3-4EE1-9A58-E7577F87D5E2}" type="datetimeFigureOut">
              <a:rPr lang="en-US" smtClean="0"/>
              <a:pPr/>
              <a:t>11/27/12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5C61C2F-71C3-48D5-990F-B82FE8F1B86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32E137A-8DA3-4EE1-9A58-E7577F87D5E2}" type="datetimeFigureOut">
              <a:rPr lang="en-US" smtClean="0"/>
              <a:pPr/>
              <a:t>11/27/12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C61C2F-71C3-48D5-990F-B82FE8F1B86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32E137A-8DA3-4EE1-9A58-E7577F87D5E2}" type="datetimeFigureOut">
              <a:rPr lang="en-US" smtClean="0"/>
              <a:pPr/>
              <a:t>11/27/12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C61C2F-71C3-48D5-990F-B82FE8F1B86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4.xml"/><Relationship Id="rId12" Type="http://schemas.openxmlformats.org/officeDocument/2006/relationships/slideLayout" Target="../slideLayouts/slideLayout25.xml"/><Relationship Id="rId13" Type="http://schemas.openxmlformats.org/officeDocument/2006/relationships/slideLayout" Target="../slideLayouts/slideLayout26.xml"/><Relationship Id="rId14" Type="http://schemas.openxmlformats.org/officeDocument/2006/relationships/theme" Target="../theme/theme2.xml"/><Relationship Id="rId1" Type="http://schemas.openxmlformats.org/officeDocument/2006/relationships/slideLayout" Target="../slideLayouts/slideLayout14.xml"/><Relationship Id="rId2" Type="http://schemas.openxmlformats.org/officeDocument/2006/relationships/slideLayout" Target="../slideLayouts/slideLayout15.xml"/><Relationship Id="rId3" Type="http://schemas.openxmlformats.org/officeDocument/2006/relationships/slideLayout" Target="../slideLayouts/slideLayout16.xml"/><Relationship Id="rId4" Type="http://schemas.openxmlformats.org/officeDocument/2006/relationships/slideLayout" Target="../slideLayouts/slideLayout17.xml"/><Relationship Id="rId5" Type="http://schemas.openxmlformats.org/officeDocument/2006/relationships/slideLayout" Target="../slideLayouts/slideLayout18.xml"/><Relationship Id="rId6" Type="http://schemas.openxmlformats.org/officeDocument/2006/relationships/slideLayout" Target="../slideLayouts/slideLayout19.xml"/><Relationship Id="rId7" Type="http://schemas.openxmlformats.org/officeDocument/2006/relationships/slideLayout" Target="../slideLayouts/slideLayout20.xml"/><Relationship Id="rId8" Type="http://schemas.openxmlformats.org/officeDocument/2006/relationships/slideLayout" Target="../slideLayouts/slideLayout21.xml"/><Relationship Id="rId9" Type="http://schemas.openxmlformats.org/officeDocument/2006/relationships/slideLayout" Target="../slideLayouts/slideLayout22.xml"/><Relationship Id="rId10"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32E137A-8DA3-4EE1-9A58-E7577F87D5E2}" type="datetimeFigureOut">
              <a:rPr lang="en-US" smtClean="0"/>
              <a:pPr/>
              <a:t>11/27/12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5C61C2F-71C3-48D5-990F-B82FE8F1B86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74" r:id="rId12"/>
    <p:sldLayoutId id="2147483675"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US">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n-US">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8A426E9B-C47B-4357-89E9-C5EF3EB047FA}" type="slidenum">
              <a:rPr lang="en-US">
                <a:solidFill>
                  <a:srgbClr val="000000"/>
                </a:solidFill>
              </a:rPr>
              <a:pPr fontAlgn="base">
                <a:spcBef>
                  <a:spcPct val="0"/>
                </a:spcBef>
                <a:spcAft>
                  <a:spcPct val="0"/>
                </a:spcAft>
              </a:pPr>
              <a:t>‹#›</a:t>
            </a:fld>
            <a:endParaRPr lang="en-US">
              <a:solidFill>
                <a:srgbClr val="000000"/>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jpeg"/><Relationship Id="rId3" Type="http://schemas.openxmlformats.org/officeDocument/2006/relationships/image" Target="../media/image1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13.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14.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1.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hyperlink" Target="http://upload.wikimedia.org/wikipedia/commons/3/3b/Marie_Antoinette_Adult4.jpg" TargetMode="External"/><Relationship Id="rId4" Type="http://schemas.openxmlformats.org/officeDocument/2006/relationships/image" Target="../media/image4.jpeg"/><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5.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xml"/><Relationship Id="rId3" Type="http://schemas.openxmlformats.org/officeDocument/2006/relationships/image" Target="../media/image6.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xml"/><Relationship Id="rId3" Type="http://schemas.openxmlformats.org/officeDocument/2006/relationships/image" Target="../media/image7.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Glorious and American Revolutions Recap!</a:t>
            </a:r>
            <a:endParaRPr lang="en-US" dirty="0"/>
          </a:p>
        </p:txBody>
      </p:sp>
      <p:sp>
        <p:nvSpPr>
          <p:cNvPr id="3" name="Content Placeholder 2"/>
          <p:cNvSpPr>
            <a:spLocks noGrp="1"/>
          </p:cNvSpPr>
          <p:nvPr>
            <p:ph sz="half" idx="1"/>
          </p:nvPr>
        </p:nvSpPr>
        <p:spPr/>
        <p:txBody>
          <a:bodyPr/>
          <a:lstStyle/>
          <a:p>
            <a:r>
              <a:rPr lang="en-US" dirty="0" smtClean="0"/>
              <a:t>Glorious Revolution</a:t>
            </a:r>
          </a:p>
          <a:p>
            <a:pPr lvl="1"/>
            <a:r>
              <a:rPr lang="en-US" sz="2000" dirty="0" smtClean="0"/>
              <a:t>Causes</a:t>
            </a:r>
          </a:p>
          <a:p>
            <a:pPr lvl="1"/>
            <a:r>
              <a:rPr lang="en-US" sz="2000" dirty="0" smtClean="0"/>
              <a:t>Key Events and People</a:t>
            </a:r>
          </a:p>
          <a:p>
            <a:pPr lvl="1"/>
            <a:r>
              <a:rPr lang="en-US" sz="2000" dirty="0" smtClean="0"/>
              <a:t>Outcome</a:t>
            </a:r>
          </a:p>
          <a:p>
            <a:endParaRPr lang="en-US" sz="2000" dirty="0" smtClean="0"/>
          </a:p>
          <a:p>
            <a:endParaRPr lang="en-US" dirty="0"/>
          </a:p>
        </p:txBody>
      </p:sp>
      <p:sp>
        <p:nvSpPr>
          <p:cNvPr id="4" name="Content Placeholder 3"/>
          <p:cNvSpPr>
            <a:spLocks noGrp="1"/>
          </p:cNvSpPr>
          <p:nvPr>
            <p:ph sz="half" idx="2"/>
          </p:nvPr>
        </p:nvSpPr>
        <p:spPr/>
        <p:txBody>
          <a:bodyPr/>
          <a:lstStyle/>
          <a:p>
            <a:r>
              <a:rPr lang="en-US" dirty="0" smtClean="0"/>
              <a:t>American Revolution</a:t>
            </a:r>
          </a:p>
          <a:p>
            <a:pPr lvl="1"/>
            <a:r>
              <a:rPr lang="en-US" sz="2000" dirty="0" smtClean="0"/>
              <a:t>Causes</a:t>
            </a:r>
          </a:p>
          <a:p>
            <a:pPr lvl="1"/>
            <a:r>
              <a:rPr lang="en-US" sz="2000" dirty="0" smtClean="0"/>
              <a:t>Key Events and People</a:t>
            </a:r>
          </a:p>
          <a:p>
            <a:pPr lvl="1"/>
            <a:r>
              <a:rPr lang="en-US" sz="2000" dirty="0" smtClean="0"/>
              <a:t>Outcome</a:t>
            </a:r>
          </a:p>
          <a:p>
            <a:pPr>
              <a:buNone/>
            </a:pP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533400" y="228600"/>
            <a:ext cx="8229600" cy="1143000"/>
          </a:xfrm>
        </p:spPr>
        <p:txBody>
          <a:bodyPr>
            <a:normAutofit/>
          </a:bodyPr>
          <a:lstStyle/>
          <a:p>
            <a:r>
              <a:rPr lang="en-US" sz="4800" b="1" dirty="0"/>
              <a:t>The </a:t>
            </a:r>
            <a:r>
              <a:rPr lang="en-US" sz="4800" b="1" dirty="0" smtClean="0"/>
              <a:t>First Estate</a:t>
            </a:r>
            <a:endParaRPr lang="en-US" sz="4800" b="1" dirty="0"/>
          </a:p>
        </p:txBody>
      </p:sp>
      <p:sp>
        <p:nvSpPr>
          <p:cNvPr id="14339" name="Rectangle 3"/>
          <p:cNvSpPr>
            <a:spLocks noGrp="1" noChangeArrowheads="1"/>
          </p:cNvSpPr>
          <p:nvPr>
            <p:ph type="body" idx="1"/>
          </p:nvPr>
        </p:nvSpPr>
        <p:spPr>
          <a:xfrm>
            <a:off x="152400" y="1371600"/>
            <a:ext cx="5410200" cy="5486400"/>
          </a:xfrm>
        </p:spPr>
        <p:txBody>
          <a:bodyPr/>
          <a:lstStyle/>
          <a:p>
            <a:r>
              <a:rPr lang="en-US" dirty="0"/>
              <a:t>The first Estate was the </a:t>
            </a:r>
            <a:r>
              <a:rPr lang="en-US" b="1" dirty="0"/>
              <a:t>Clergy</a:t>
            </a:r>
            <a:r>
              <a:rPr lang="en-US" dirty="0"/>
              <a:t>.</a:t>
            </a:r>
          </a:p>
          <a:p>
            <a:r>
              <a:rPr lang="en-US" dirty="0"/>
              <a:t>Members of the Clergy and the churches: </a:t>
            </a:r>
          </a:p>
          <a:p>
            <a:pPr lvl="1"/>
            <a:r>
              <a:rPr lang="en-US" dirty="0"/>
              <a:t>did not pay taxes </a:t>
            </a:r>
          </a:p>
          <a:p>
            <a:pPr lvl="1"/>
            <a:r>
              <a:rPr lang="en-US" dirty="0"/>
              <a:t>collected tithes (taxes) </a:t>
            </a:r>
          </a:p>
          <a:p>
            <a:pPr lvl="1"/>
            <a:r>
              <a:rPr lang="en-US" dirty="0"/>
              <a:t>owned 10% of all lands but only .5% of the population</a:t>
            </a:r>
          </a:p>
        </p:txBody>
      </p:sp>
      <p:pic>
        <p:nvPicPr>
          <p:cNvPr id="4" name="Picture 3" descr="HOmage to King.jpg"/>
          <p:cNvPicPr>
            <a:picLocks noChangeAspect="1"/>
          </p:cNvPicPr>
          <p:nvPr/>
        </p:nvPicPr>
        <p:blipFill>
          <a:blip r:embed="rId2" cstate="print"/>
          <a:stretch>
            <a:fillRect/>
          </a:stretch>
        </p:blipFill>
        <p:spPr>
          <a:xfrm>
            <a:off x="5334000" y="1447800"/>
            <a:ext cx="3518935" cy="4495800"/>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4339">
                                            <p:txEl>
                                              <p:pRg st="0" end="0"/>
                                            </p:txEl>
                                          </p:spTgt>
                                        </p:tgtEl>
                                        <p:attrNameLst>
                                          <p:attrName>style.visibility</p:attrName>
                                        </p:attrNameLst>
                                      </p:cBhvr>
                                      <p:to>
                                        <p:strVal val="visible"/>
                                      </p:to>
                                    </p:set>
                                    <p:animEffect transition="in" filter="blinds(horizontal)">
                                      <p:cBhvr>
                                        <p:cTn id="7" dur="500"/>
                                        <p:tgtEl>
                                          <p:spTgt spid="1433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4339">
                                            <p:txEl>
                                              <p:pRg st="1" end="1"/>
                                            </p:txEl>
                                          </p:spTgt>
                                        </p:tgtEl>
                                        <p:attrNameLst>
                                          <p:attrName>style.visibility</p:attrName>
                                        </p:attrNameLst>
                                      </p:cBhvr>
                                      <p:to>
                                        <p:strVal val="visible"/>
                                      </p:to>
                                    </p:set>
                                    <p:animEffect transition="in" filter="blinds(horizontal)">
                                      <p:cBhvr>
                                        <p:cTn id="12" dur="500"/>
                                        <p:tgtEl>
                                          <p:spTgt spid="1433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4339">
                                            <p:txEl>
                                              <p:pRg st="2" end="2"/>
                                            </p:txEl>
                                          </p:spTgt>
                                        </p:tgtEl>
                                        <p:attrNameLst>
                                          <p:attrName>style.visibility</p:attrName>
                                        </p:attrNameLst>
                                      </p:cBhvr>
                                      <p:to>
                                        <p:strVal val="visible"/>
                                      </p:to>
                                    </p:set>
                                    <p:animEffect transition="in" filter="blinds(horizontal)">
                                      <p:cBhvr>
                                        <p:cTn id="17" dur="500"/>
                                        <p:tgtEl>
                                          <p:spTgt spid="14339">
                                            <p:txEl>
                                              <p:pRg st="2" end="2"/>
                                            </p:txEl>
                                          </p:spTgt>
                                        </p:tgtEl>
                                      </p:cBhvr>
                                    </p:animEffect>
                                  </p:childTnLst>
                                </p:cTn>
                              </p:par>
                              <p:par>
                                <p:cTn id="18" presetID="3" presetClass="entr" presetSubtype="10" fill="hold" nodeType="withEffect">
                                  <p:stCondLst>
                                    <p:cond delay="0"/>
                                  </p:stCondLst>
                                  <p:childTnLst>
                                    <p:set>
                                      <p:cBhvr>
                                        <p:cTn id="19" dur="1" fill="hold">
                                          <p:stCondLst>
                                            <p:cond delay="0"/>
                                          </p:stCondLst>
                                        </p:cTn>
                                        <p:tgtEl>
                                          <p:spTgt spid="14339">
                                            <p:txEl>
                                              <p:pRg st="3" end="3"/>
                                            </p:txEl>
                                          </p:spTgt>
                                        </p:tgtEl>
                                        <p:attrNameLst>
                                          <p:attrName>style.visibility</p:attrName>
                                        </p:attrNameLst>
                                      </p:cBhvr>
                                      <p:to>
                                        <p:strVal val="visible"/>
                                      </p:to>
                                    </p:set>
                                    <p:animEffect transition="in" filter="blinds(horizontal)">
                                      <p:cBhvr>
                                        <p:cTn id="20" dur="500"/>
                                        <p:tgtEl>
                                          <p:spTgt spid="14339">
                                            <p:txEl>
                                              <p:pRg st="3" end="3"/>
                                            </p:txEl>
                                          </p:spTgt>
                                        </p:tgtEl>
                                      </p:cBhvr>
                                    </p:animEffect>
                                  </p:childTnLst>
                                </p:cTn>
                              </p:par>
                              <p:par>
                                <p:cTn id="21" presetID="3" presetClass="entr" presetSubtype="10" fill="hold" nodeType="withEffect">
                                  <p:stCondLst>
                                    <p:cond delay="0"/>
                                  </p:stCondLst>
                                  <p:childTnLst>
                                    <p:set>
                                      <p:cBhvr>
                                        <p:cTn id="22" dur="1" fill="hold">
                                          <p:stCondLst>
                                            <p:cond delay="0"/>
                                          </p:stCondLst>
                                        </p:cTn>
                                        <p:tgtEl>
                                          <p:spTgt spid="14339">
                                            <p:txEl>
                                              <p:pRg st="4" end="4"/>
                                            </p:txEl>
                                          </p:spTgt>
                                        </p:tgtEl>
                                        <p:attrNameLst>
                                          <p:attrName>style.visibility</p:attrName>
                                        </p:attrNameLst>
                                      </p:cBhvr>
                                      <p:to>
                                        <p:strVal val="visible"/>
                                      </p:to>
                                    </p:set>
                                    <p:animEffect transition="in" filter="blinds(horizontal)">
                                      <p:cBhvr>
                                        <p:cTn id="23" dur="500"/>
                                        <p:tgtEl>
                                          <p:spTgt spid="1433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457200" y="228600"/>
            <a:ext cx="8229600" cy="990600"/>
          </a:xfrm>
        </p:spPr>
        <p:txBody>
          <a:bodyPr>
            <a:normAutofit/>
          </a:bodyPr>
          <a:lstStyle/>
          <a:p>
            <a:r>
              <a:rPr lang="en-US" sz="4800" b="1" dirty="0"/>
              <a:t>The </a:t>
            </a:r>
            <a:r>
              <a:rPr lang="en-US" sz="4800" b="1" dirty="0" smtClean="0"/>
              <a:t>Second Estate</a:t>
            </a:r>
            <a:endParaRPr lang="en-US" sz="4800" b="1" dirty="0"/>
          </a:p>
        </p:txBody>
      </p:sp>
      <p:sp>
        <p:nvSpPr>
          <p:cNvPr id="15363" name="Rectangle 3"/>
          <p:cNvSpPr>
            <a:spLocks noGrp="1" noChangeArrowheads="1"/>
          </p:cNvSpPr>
          <p:nvPr>
            <p:ph type="body" idx="1"/>
          </p:nvPr>
        </p:nvSpPr>
        <p:spPr>
          <a:xfrm>
            <a:off x="457200" y="1295400"/>
            <a:ext cx="8229600" cy="3657600"/>
          </a:xfrm>
        </p:spPr>
        <p:txBody>
          <a:bodyPr>
            <a:normAutofit fontScale="92500" lnSpcReduction="10000"/>
          </a:bodyPr>
          <a:lstStyle/>
          <a:p>
            <a:r>
              <a:rPr lang="en-US" dirty="0"/>
              <a:t>The Second Estate consisted of the </a:t>
            </a:r>
            <a:r>
              <a:rPr lang="en-US" b="1" dirty="0"/>
              <a:t>Nobility</a:t>
            </a:r>
            <a:r>
              <a:rPr lang="en-US" dirty="0"/>
              <a:t>. </a:t>
            </a:r>
          </a:p>
          <a:p>
            <a:r>
              <a:rPr lang="en-US" dirty="0"/>
              <a:t>The Nobility were not a cohesive group, but they were allowed certain privileges: </a:t>
            </a:r>
            <a:endParaRPr lang="en-US" dirty="0" smtClean="0"/>
          </a:p>
          <a:p>
            <a:pPr lvl="1"/>
            <a:r>
              <a:rPr lang="en-US" dirty="0" smtClean="0"/>
              <a:t>taxed </a:t>
            </a:r>
            <a:r>
              <a:rPr lang="en-US" dirty="0"/>
              <a:t>to full extent</a:t>
            </a:r>
          </a:p>
          <a:p>
            <a:pPr lvl="1"/>
            <a:r>
              <a:rPr lang="en-US" dirty="0"/>
              <a:t>given the best jobs</a:t>
            </a:r>
          </a:p>
          <a:p>
            <a:pPr lvl="1"/>
            <a:r>
              <a:rPr lang="en-US" dirty="0"/>
              <a:t>hunting privilege</a:t>
            </a:r>
          </a:p>
          <a:p>
            <a:pPr lvl="1"/>
            <a:r>
              <a:rPr lang="en-US" dirty="0"/>
              <a:t>They owned 20% of the land, but they were only 1.5% of the population. </a:t>
            </a:r>
          </a:p>
        </p:txBody>
      </p:sp>
      <p:pic>
        <p:nvPicPr>
          <p:cNvPr id="4" name="Picture 5" descr="1700frenchfas2"/>
          <p:cNvPicPr>
            <a:picLocks noChangeAspect="1" noChangeArrowheads="1"/>
          </p:cNvPicPr>
          <p:nvPr/>
        </p:nvPicPr>
        <p:blipFill>
          <a:blip r:embed="rId2" cstate="print"/>
          <a:srcRect/>
          <a:stretch>
            <a:fillRect/>
          </a:stretch>
        </p:blipFill>
        <p:spPr bwMode="auto">
          <a:xfrm>
            <a:off x="2133600" y="4988193"/>
            <a:ext cx="4953000" cy="1869807"/>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animEffect transition="in" filter="blinds(horizontal)">
                                      <p:cBhvr>
                                        <p:cTn id="7" dur="500"/>
                                        <p:tgtEl>
                                          <p:spTgt spid="1536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5363">
                                            <p:txEl>
                                              <p:pRg st="1" end="1"/>
                                            </p:txEl>
                                          </p:spTgt>
                                        </p:tgtEl>
                                        <p:attrNameLst>
                                          <p:attrName>style.visibility</p:attrName>
                                        </p:attrNameLst>
                                      </p:cBhvr>
                                      <p:to>
                                        <p:strVal val="visible"/>
                                      </p:to>
                                    </p:set>
                                    <p:animEffect transition="in" filter="blinds(horizontal)">
                                      <p:cBhvr>
                                        <p:cTn id="12" dur="500"/>
                                        <p:tgtEl>
                                          <p:spTgt spid="1536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5363">
                                            <p:txEl>
                                              <p:pRg st="2" end="2"/>
                                            </p:txEl>
                                          </p:spTgt>
                                        </p:tgtEl>
                                        <p:attrNameLst>
                                          <p:attrName>style.visibility</p:attrName>
                                        </p:attrNameLst>
                                      </p:cBhvr>
                                      <p:to>
                                        <p:strVal val="visible"/>
                                      </p:to>
                                    </p:set>
                                    <p:animEffect transition="in" filter="blinds(horizontal)">
                                      <p:cBhvr>
                                        <p:cTn id="17" dur="500"/>
                                        <p:tgtEl>
                                          <p:spTgt spid="15363">
                                            <p:txEl>
                                              <p:pRg st="2" end="2"/>
                                            </p:txEl>
                                          </p:spTgt>
                                        </p:tgtEl>
                                      </p:cBhvr>
                                    </p:animEffect>
                                  </p:childTnLst>
                                </p:cTn>
                              </p:par>
                              <p:par>
                                <p:cTn id="18" presetID="3" presetClass="entr" presetSubtype="10" fill="hold" nodeType="withEffect">
                                  <p:stCondLst>
                                    <p:cond delay="0"/>
                                  </p:stCondLst>
                                  <p:childTnLst>
                                    <p:set>
                                      <p:cBhvr>
                                        <p:cTn id="19" dur="1" fill="hold">
                                          <p:stCondLst>
                                            <p:cond delay="0"/>
                                          </p:stCondLst>
                                        </p:cTn>
                                        <p:tgtEl>
                                          <p:spTgt spid="15363">
                                            <p:txEl>
                                              <p:pRg st="3" end="3"/>
                                            </p:txEl>
                                          </p:spTgt>
                                        </p:tgtEl>
                                        <p:attrNameLst>
                                          <p:attrName>style.visibility</p:attrName>
                                        </p:attrNameLst>
                                      </p:cBhvr>
                                      <p:to>
                                        <p:strVal val="visible"/>
                                      </p:to>
                                    </p:set>
                                    <p:animEffect transition="in" filter="blinds(horizontal)">
                                      <p:cBhvr>
                                        <p:cTn id="20" dur="500"/>
                                        <p:tgtEl>
                                          <p:spTgt spid="15363">
                                            <p:txEl>
                                              <p:pRg st="3" end="3"/>
                                            </p:txEl>
                                          </p:spTgt>
                                        </p:tgtEl>
                                      </p:cBhvr>
                                    </p:animEffect>
                                  </p:childTnLst>
                                </p:cTn>
                              </p:par>
                              <p:par>
                                <p:cTn id="21" presetID="3" presetClass="entr" presetSubtype="10" fill="hold" nodeType="withEffect">
                                  <p:stCondLst>
                                    <p:cond delay="0"/>
                                  </p:stCondLst>
                                  <p:childTnLst>
                                    <p:set>
                                      <p:cBhvr>
                                        <p:cTn id="22" dur="1" fill="hold">
                                          <p:stCondLst>
                                            <p:cond delay="0"/>
                                          </p:stCondLst>
                                        </p:cTn>
                                        <p:tgtEl>
                                          <p:spTgt spid="15363">
                                            <p:txEl>
                                              <p:pRg st="4" end="4"/>
                                            </p:txEl>
                                          </p:spTgt>
                                        </p:tgtEl>
                                        <p:attrNameLst>
                                          <p:attrName>style.visibility</p:attrName>
                                        </p:attrNameLst>
                                      </p:cBhvr>
                                      <p:to>
                                        <p:strVal val="visible"/>
                                      </p:to>
                                    </p:set>
                                    <p:animEffect transition="in" filter="blinds(horizontal)">
                                      <p:cBhvr>
                                        <p:cTn id="23" dur="500"/>
                                        <p:tgtEl>
                                          <p:spTgt spid="15363">
                                            <p:txEl>
                                              <p:pRg st="4" end="4"/>
                                            </p:txEl>
                                          </p:spTgt>
                                        </p:tgtEl>
                                      </p:cBhvr>
                                    </p:animEffect>
                                  </p:childTnLst>
                                </p:cTn>
                              </p:par>
                              <p:par>
                                <p:cTn id="24" presetID="3" presetClass="entr" presetSubtype="10" fill="hold" nodeType="withEffect">
                                  <p:stCondLst>
                                    <p:cond delay="0"/>
                                  </p:stCondLst>
                                  <p:childTnLst>
                                    <p:set>
                                      <p:cBhvr>
                                        <p:cTn id="25" dur="1" fill="hold">
                                          <p:stCondLst>
                                            <p:cond delay="0"/>
                                          </p:stCondLst>
                                        </p:cTn>
                                        <p:tgtEl>
                                          <p:spTgt spid="15363">
                                            <p:txEl>
                                              <p:pRg st="5" end="5"/>
                                            </p:txEl>
                                          </p:spTgt>
                                        </p:tgtEl>
                                        <p:attrNameLst>
                                          <p:attrName>style.visibility</p:attrName>
                                        </p:attrNameLst>
                                      </p:cBhvr>
                                      <p:to>
                                        <p:strVal val="visible"/>
                                      </p:to>
                                    </p:set>
                                    <p:animEffect transition="in" filter="blinds(horizontal)">
                                      <p:cBhvr>
                                        <p:cTn id="26" dur="500"/>
                                        <p:tgtEl>
                                          <p:spTgt spid="1536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457200" y="0"/>
            <a:ext cx="8229600" cy="1143000"/>
          </a:xfrm>
        </p:spPr>
        <p:txBody>
          <a:bodyPr>
            <a:normAutofit/>
          </a:bodyPr>
          <a:lstStyle/>
          <a:p>
            <a:r>
              <a:rPr lang="en-US" sz="4800" b="1" dirty="0"/>
              <a:t>The </a:t>
            </a:r>
            <a:r>
              <a:rPr lang="en-US" sz="4800" b="1" dirty="0" smtClean="0"/>
              <a:t>Third Estate</a:t>
            </a:r>
            <a:endParaRPr lang="en-US" sz="4800" b="1" dirty="0"/>
          </a:p>
        </p:txBody>
      </p:sp>
      <p:sp>
        <p:nvSpPr>
          <p:cNvPr id="16387" name="Rectangle 3"/>
          <p:cNvSpPr>
            <a:spLocks noGrp="1" noChangeArrowheads="1"/>
          </p:cNvSpPr>
          <p:nvPr>
            <p:ph type="body" idx="1"/>
          </p:nvPr>
        </p:nvSpPr>
        <p:spPr>
          <a:xfrm>
            <a:off x="457200" y="1219200"/>
            <a:ext cx="8229600" cy="5135563"/>
          </a:xfrm>
        </p:spPr>
        <p:txBody>
          <a:bodyPr>
            <a:normAutofit/>
          </a:bodyPr>
          <a:lstStyle/>
          <a:p>
            <a:r>
              <a:rPr lang="en-US" sz="2800" dirty="0"/>
              <a:t>The third estate represented the </a:t>
            </a:r>
            <a:r>
              <a:rPr lang="en-US" sz="2800" b="1" dirty="0"/>
              <a:t>common people</a:t>
            </a:r>
            <a:r>
              <a:rPr lang="en-US" sz="2800" dirty="0"/>
              <a:t>, or anyone not in the first two groups.</a:t>
            </a:r>
          </a:p>
          <a:p>
            <a:r>
              <a:rPr lang="en-US" sz="2800" dirty="0"/>
              <a:t>It was the largest Estate, but it had the least amount of power.</a:t>
            </a:r>
          </a:p>
          <a:p>
            <a:r>
              <a:rPr lang="en-US" sz="2800" dirty="0"/>
              <a:t>The third estate was also the poorest, but paid heavy taxes. </a:t>
            </a:r>
          </a:p>
          <a:p>
            <a:r>
              <a:rPr lang="en-US" sz="2800" dirty="0"/>
              <a:t>Owned 70% of land, but 98% of population.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6387">
                                            <p:txEl>
                                              <p:pRg st="0" end="0"/>
                                            </p:txEl>
                                          </p:spTgt>
                                        </p:tgtEl>
                                        <p:attrNameLst>
                                          <p:attrName>style.visibility</p:attrName>
                                        </p:attrNameLst>
                                      </p:cBhvr>
                                      <p:to>
                                        <p:strVal val="visible"/>
                                      </p:to>
                                    </p:set>
                                    <p:animEffect transition="in" filter="blinds(horizontal)">
                                      <p:cBhvr>
                                        <p:cTn id="7" dur="500"/>
                                        <p:tgtEl>
                                          <p:spTgt spid="1638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6387">
                                            <p:txEl>
                                              <p:pRg st="1" end="1"/>
                                            </p:txEl>
                                          </p:spTgt>
                                        </p:tgtEl>
                                        <p:attrNameLst>
                                          <p:attrName>style.visibility</p:attrName>
                                        </p:attrNameLst>
                                      </p:cBhvr>
                                      <p:to>
                                        <p:strVal val="visible"/>
                                      </p:to>
                                    </p:set>
                                    <p:animEffect transition="in" filter="blinds(horizontal)">
                                      <p:cBhvr>
                                        <p:cTn id="12" dur="500"/>
                                        <p:tgtEl>
                                          <p:spTgt spid="1638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6387">
                                            <p:txEl>
                                              <p:pRg st="2" end="2"/>
                                            </p:txEl>
                                          </p:spTgt>
                                        </p:tgtEl>
                                        <p:attrNameLst>
                                          <p:attrName>style.visibility</p:attrName>
                                        </p:attrNameLst>
                                      </p:cBhvr>
                                      <p:to>
                                        <p:strVal val="visible"/>
                                      </p:to>
                                    </p:set>
                                    <p:animEffect transition="in" filter="blinds(horizontal)">
                                      <p:cBhvr>
                                        <p:cTn id="17" dur="500"/>
                                        <p:tgtEl>
                                          <p:spTgt spid="1638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16387">
                                            <p:txEl>
                                              <p:pRg st="3" end="3"/>
                                            </p:txEl>
                                          </p:spTgt>
                                        </p:tgtEl>
                                        <p:attrNameLst>
                                          <p:attrName>style.visibility</p:attrName>
                                        </p:attrNameLst>
                                      </p:cBhvr>
                                      <p:to>
                                        <p:strVal val="visible"/>
                                      </p:to>
                                    </p:set>
                                    <p:animEffect transition="in" filter="blinds(horizontal)">
                                      <p:cBhvr>
                                        <p:cTn id="22" dur="500"/>
                                        <p:tgtEl>
                                          <p:spTgt spid="1638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290" name="Rectangle 2"/>
          <p:cNvSpPr>
            <a:spLocks noGrp="1" noRot="1" noChangeArrowheads="1"/>
          </p:cNvSpPr>
          <p:nvPr>
            <p:ph type="title"/>
          </p:nvPr>
        </p:nvSpPr>
        <p:spPr/>
        <p:txBody>
          <a:bodyPr>
            <a:normAutofit/>
          </a:bodyPr>
          <a:lstStyle/>
          <a:p>
            <a:r>
              <a:rPr lang="en-US" dirty="0" smtClean="0"/>
              <a:t>Cause #3: Economic </a:t>
            </a:r>
            <a:r>
              <a:rPr lang="en-US" dirty="0"/>
              <a:t>Problems</a:t>
            </a:r>
          </a:p>
        </p:txBody>
      </p:sp>
      <p:sp>
        <p:nvSpPr>
          <p:cNvPr id="12291" name="Rectangle 3"/>
          <p:cNvSpPr>
            <a:spLocks noGrp="1" noChangeArrowheads="1"/>
          </p:cNvSpPr>
          <p:nvPr>
            <p:ph type="body" idx="1"/>
          </p:nvPr>
        </p:nvSpPr>
        <p:spPr>
          <a:xfrm>
            <a:off x="228600" y="1447800"/>
            <a:ext cx="8686800" cy="4830763"/>
          </a:xfrm>
        </p:spPr>
        <p:txBody>
          <a:bodyPr>
            <a:normAutofit/>
          </a:bodyPr>
          <a:lstStyle/>
          <a:p>
            <a:pPr>
              <a:lnSpc>
                <a:spcPct val="90000"/>
              </a:lnSpc>
            </a:pPr>
            <a:r>
              <a:rPr lang="en-US" dirty="0"/>
              <a:t>The biggest problem:  Debt!</a:t>
            </a:r>
          </a:p>
          <a:p>
            <a:pPr>
              <a:lnSpc>
                <a:spcPct val="90000"/>
              </a:lnSpc>
            </a:pPr>
            <a:r>
              <a:rPr lang="en-US" dirty="0" smtClean="0"/>
              <a:t>The French debt was due to: </a:t>
            </a:r>
          </a:p>
          <a:p>
            <a:pPr lvl="1">
              <a:lnSpc>
                <a:spcPct val="90000"/>
              </a:lnSpc>
            </a:pPr>
            <a:r>
              <a:rPr lang="en-US" dirty="0" smtClean="0"/>
              <a:t>The French and Indian War</a:t>
            </a:r>
          </a:p>
          <a:p>
            <a:pPr lvl="1">
              <a:lnSpc>
                <a:spcPct val="90000"/>
              </a:lnSpc>
            </a:pPr>
            <a:r>
              <a:rPr lang="en-US" dirty="0" smtClean="0"/>
              <a:t>The </a:t>
            </a:r>
            <a:r>
              <a:rPr lang="en-US" dirty="0"/>
              <a:t>American </a:t>
            </a:r>
            <a:r>
              <a:rPr lang="en-US" dirty="0" smtClean="0"/>
              <a:t>Revolution</a:t>
            </a:r>
          </a:p>
          <a:p>
            <a:pPr lvl="1">
              <a:lnSpc>
                <a:spcPct val="90000"/>
              </a:lnSpc>
            </a:pPr>
            <a:r>
              <a:rPr lang="en-US" dirty="0" smtClean="0"/>
              <a:t> The </a:t>
            </a:r>
            <a:r>
              <a:rPr lang="en-US" dirty="0"/>
              <a:t>tax </a:t>
            </a:r>
            <a:r>
              <a:rPr lang="en-US" dirty="0" smtClean="0"/>
              <a:t>system</a:t>
            </a:r>
          </a:p>
          <a:p>
            <a:pPr lvl="1">
              <a:lnSpc>
                <a:spcPct val="90000"/>
              </a:lnSpc>
            </a:pPr>
            <a:r>
              <a:rPr lang="en-US" dirty="0" smtClean="0"/>
              <a:t>Economic decline </a:t>
            </a:r>
          </a:p>
          <a:p>
            <a:pPr lvl="1">
              <a:lnSpc>
                <a:spcPct val="90000"/>
              </a:lnSpc>
            </a:pPr>
            <a:r>
              <a:rPr lang="en-US" dirty="0" smtClean="0"/>
              <a:t>And </a:t>
            </a:r>
            <a:r>
              <a:rPr lang="en-US" dirty="0"/>
              <a:t>poor </a:t>
            </a:r>
            <a:r>
              <a:rPr lang="en-US" dirty="0" smtClean="0"/>
              <a:t>harvests</a:t>
            </a:r>
            <a:endParaRPr lang="en-US" dirty="0"/>
          </a:p>
          <a:p>
            <a:pPr>
              <a:lnSpc>
                <a:spcPct val="90000"/>
              </a:lnSpc>
            </a:pPr>
            <a:r>
              <a:rPr lang="en-US" b="1" dirty="0"/>
              <a:t>The results were high bread prices and high unemployment. </a:t>
            </a:r>
          </a:p>
          <a:p>
            <a:pPr>
              <a:lnSpc>
                <a:spcPct val="90000"/>
              </a:lnSpc>
              <a:buFont typeface="Wingdings" pitchFamily="2" charset="2"/>
              <a:buNone/>
            </a:pP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2291">
                                            <p:txEl>
                                              <p:pRg st="0" end="0"/>
                                            </p:txEl>
                                          </p:spTgt>
                                        </p:tgtEl>
                                        <p:attrNameLst>
                                          <p:attrName>style.visibility</p:attrName>
                                        </p:attrNameLst>
                                      </p:cBhvr>
                                      <p:to>
                                        <p:strVal val="visible"/>
                                      </p:to>
                                    </p:set>
                                    <p:animEffect transition="in" filter="blinds(horizontal)">
                                      <p:cBhvr>
                                        <p:cTn id="7" dur="500"/>
                                        <p:tgtEl>
                                          <p:spTgt spid="1229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2291">
                                            <p:txEl>
                                              <p:pRg st="1" end="1"/>
                                            </p:txEl>
                                          </p:spTgt>
                                        </p:tgtEl>
                                        <p:attrNameLst>
                                          <p:attrName>style.visibility</p:attrName>
                                        </p:attrNameLst>
                                      </p:cBhvr>
                                      <p:to>
                                        <p:strVal val="visible"/>
                                      </p:to>
                                    </p:set>
                                    <p:animEffect transition="in" filter="blinds(horizontal)">
                                      <p:cBhvr>
                                        <p:cTn id="12" dur="500"/>
                                        <p:tgtEl>
                                          <p:spTgt spid="12291">
                                            <p:txEl>
                                              <p:pRg st="1" end="1"/>
                                            </p:txEl>
                                          </p:spTgt>
                                        </p:tgtEl>
                                      </p:cBhvr>
                                    </p:animEffect>
                                  </p:childTnLst>
                                </p:cTn>
                              </p:par>
                              <p:par>
                                <p:cTn id="13" presetID="3" presetClass="entr" presetSubtype="10" fill="hold" nodeType="withEffect">
                                  <p:stCondLst>
                                    <p:cond delay="0"/>
                                  </p:stCondLst>
                                  <p:childTnLst>
                                    <p:set>
                                      <p:cBhvr>
                                        <p:cTn id="14" dur="1" fill="hold">
                                          <p:stCondLst>
                                            <p:cond delay="0"/>
                                          </p:stCondLst>
                                        </p:cTn>
                                        <p:tgtEl>
                                          <p:spTgt spid="12291">
                                            <p:txEl>
                                              <p:pRg st="2" end="2"/>
                                            </p:txEl>
                                          </p:spTgt>
                                        </p:tgtEl>
                                        <p:attrNameLst>
                                          <p:attrName>style.visibility</p:attrName>
                                        </p:attrNameLst>
                                      </p:cBhvr>
                                      <p:to>
                                        <p:strVal val="visible"/>
                                      </p:to>
                                    </p:set>
                                    <p:animEffect transition="in" filter="blinds(horizontal)">
                                      <p:cBhvr>
                                        <p:cTn id="15" dur="500"/>
                                        <p:tgtEl>
                                          <p:spTgt spid="12291">
                                            <p:txEl>
                                              <p:pRg st="2" end="2"/>
                                            </p:txEl>
                                          </p:spTgt>
                                        </p:tgtEl>
                                      </p:cBhvr>
                                    </p:animEffect>
                                  </p:childTnLst>
                                </p:cTn>
                              </p:par>
                              <p:par>
                                <p:cTn id="16" presetID="3" presetClass="entr" presetSubtype="10" fill="hold" nodeType="withEffect">
                                  <p:stCondLst>
                                    <p:cond delay="0"/>
                                  </p:stCondLst>
                                  <p:childTnLst>
                                    <p:set>
                                      <p:cBhvr>
                                        <p:cTn id="17" dur="1" fill="hold">
                                          <p:stCondLst>
                                            <p:cond delay="0"/>
                                          </p:stCondLst>
                                        </p:cTn>
                                        <p:tgtEl>
                                          <p:spTgt spid="12291">
                                            <p:txEl>
                                              <p:pRg st="3" end="3"/>
                                            </p:txEl>
                                          </p:spTgt>
                                        </p:tgtEl>
                                        <p:attrNameLst>
                                          <p:attrName>style.visibility</p:attrName>
                                        </p:attrNameLst>
                                      </p:cBhvr>
                                      <p:to>
                                        <p:strVal val="visible"/>
                                      </p:to>
                                    </p:set>
                                    <p:animEffect transition="in" filter="blinds(horizontal)">
                                      <p:cBhvr>
                                        <p:cTn id="18" dur="500"/>
                                        <p:tgtEl>
                                          <p:spTgt spid="12291">
                                            <p:txEl>
                                              <p:pRg st="3" end="3"/>
                                            </p:txEl>
                                          </p:spTgt>
                                        </p:tgtEl>
                                      </p:cBhvr>
                                    </p:animEffect>
                                  </p:childTnLst>
                                </p:cTn>
                              </p:par>
                              <p:par>
                                <p:cTn id="19" presetID="3" presetClass="entr" presetSubtype="10" fill="hold" nodeType="withEffect">
                                  <p:stCondLst>
                                    <p:cond delay="0"/>
                                  </p:stCondLst>
                                  <p:childTnLst>
                                    <p:set>
                                      <p:cBhvr>
                                        <p:cTn id="20" dur="1" fill="hold">
                                          <p:stCondLst>
                                            <p:cond delay="0"/>
                                          </p:stCondLst>
                                        </p:cTn>
                                        <p:tgtEl>
                                          <p:spTgt spid="12291">
                                            <p:txEl>
                                              <p:pRg st="4" end="4"/>
                                            </p:txEl>
                                          </p:spTgt>
                                        </p:tgtEl>
                                        <p:attrNameLst>
                                          <p:attrName>style.visibility</p:attrName>
                                        </p:attrNameLst>
                                      </p:cBhvr>
                                      <p:to>
                                        <p:strVal val="visible"/>
                                      </p:to>
                                    </p:set>
                                    <p:animEffect transition="in" filter="blinds(horizontal)">
                                      <p:cBhvr>
                                        <p:cTn id="21" dur="500"/>
                                        <p:tgtEl>
                                          <p:spTgt spid="12291">
                                            <p:txEl>
                                              <p:pRg st="4" end="4"/>
                                            </p:txEl>
                                          </p:spTgt>
                                        </p:tgtEl>
                                      </p:cBhvr>
                                    </p:animEffect>
                                  </p:childTnLst>
                                </p:cTn>
                              </p:par>
                              <p:par>
                                <p:cTn id="22" presetID="3" presetClass="entr" presetSubtype="10" fill="hold" nodeType="withEffect">
                                  <p:stCondLst>
                                    <p:cond delay="0"/>
                                  </p:stCondLst>
                                  <p:childTnLst>
                                    <p:set>
                                      <p:cBhvr>
                                        <p:cTn id="23" dur="1" fill="hold">
                                          <p:stCondLst>
                                            <p:cond delay="0"/>
                                          </p:stCondLst>
                                        </p:cTn>
                                        <p:tgtEl>
                                          <p:spTgt spid="12291">
                                            <p:txEl>
                                              <p:pRg st="5" end="5"/>
                                            </p:txEl>
                                          </p:spTgt>
                                        </p:tgtEl>
                                        <p:attrNameLst>
                                          <p:attrName>style.visibility</p:attrName>
                                        </p:attrNameLst>
                                      </p:cBhvr>
                                      <p:to>
                                        <p:strVal val="visible"/>
                                      </p:to>
                                    </p:set>
                                    <p:animEffect transition="in" filter="blinds(horizontal)">
                                      <p:cBhvr>
                                        <p:cTn id="24" dur="500"/>
                                        <p:tgtEl>
                                          <p:spTgt spid="12291">
                                            <p:txEl>
                                              <p:pRg st="5" end="5"/>
                                            </p:txEl>
                                          </p:spTgt>
                                        </p:tgtEl>
                                      </p:cBhvr>
                                    </p:animEffect>
                                  </p:childTnLst>
                                </p:cTn>
                              </p:par>
                              <p:par>
                                <p:cTn id="25" presetID="3" presetClass="entr" presetSubtype="10" fill="hold" nodeType="withEffect">
                                  <p:stCondLst>
                                    <p:cond delay="0"/>
                                  </p:stCondLst>
                                  <p:childTnLst>
                                    <p:set>
                                      <p:cBhvr>
                                        <p:cTn id="26" dur="1" fill="hold">
                                          <p:stCondLst>
                                            <p:cond delay="0"/>
                                          </p:stCondLst>
                                        </p:cTn>
                                        <p:tgtEl>
                                          <p:spTgt spid="12291">
                                            <p:txEl>
                                              <p:pRg st="6" end="6"/>
                                            </p:txEl>
                                          </p:spTgt>
                                        </p:tgtEl>
                                        <p:attrNameLst>
                                          <p:attrName>style.visibility</p:attrName>
                                        </p:attrNameLst>
                                      </p:cBhvr>
                                      <p:to>
                                        <p:strVal val="visible"/>
                                      </p:to>
                                    </p:set>
                                    <p:animEffect transition="in" filter="blinds(horizontal)">
                                      <p:cBhvr>
                                        <p:cTn id="27" dur="500"/>
                                        <p:tgtEl>
                                          <p:spTgt spid="12291">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12291">
                                            <p:txEl>
                                              <p:pRg st="7" end="7"/>
                                            </p:txEl>
                                          </p:spTgt>
                                        </p:tgtEl>
                                        <p:attrNameLst>
                                          <p:attrName>style.visibility</p:attrName>
                                        </p:attrNameLst>
                                      </p:cBhvr>
                                      <p:to>
                                        <p:strVal val="visible"/>
                                      </p:to>
                                    </p:set>
                                    <p:animEffect transition="in" filter="blinds(horizontal)">
                                      <p:cBhvr>
                                        <p:cTn id="32" dur="500"/>
                                        <p:tgtEl>
                                          <p:spTgt spid="12291">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4" name="Rectangle 2"/>
          <p:cNvSpPr>
            <a:spLocks noGrp="1" noRot="1" noChangeArrowheads="1"/>
          </p:cNvSpPr>
          <p:nvPr>
            <p:ph type="title"/>
          </p:nvPr>
        </p:nvSpPr>
        <p:spPr/>
        <p:txBody>
          <a:bodyPr/>
          <a:lstStyle/>
          <a:p>
            <a:r>
              <a:rPr lang="en-US" dirty="0"/>
              <a:t>Reform?</a:t>
            </a:r>
          </a:p>
        </p:txBody>
      </p:sp>
      <p:sp>
        <p:nvSpPr>
          <p:cNvPr id="13315" name="Rectangle 3"/>
          <p:cNvSpPr>
            <a:spLocks noGrp="1" noChangeArrowheads="1"/>
          </p:cNvSpPr>
          <p:nvPr>
            <p:ph type="body" idx="1"/>
          </p:nvPr>
        </p:nvSpPr>
        <p:spPr>
          <a:xfrm>
            <a:off x="152400" y="1447800"/>
            <a:ext cx="5562600" cy="5181600"/>
          </a:xfrm>
        </p:spPr>
        <p:txBody>
          <a:bodyPr>
            <a:normAutofit fontScale="92500"/>
          </a:bodyPr>
          <a:lstStyle/>
          <a:p>
            <a:r>
              <a:rPr lang="en-US" b="1" dirty="0" smtClean="0"/>
              <a:t>Jacques Necker </a:t>
            </a:r>
            <a:r>
              <a:rPr lang="en-US" dirty="0" smtClean="0"/>
              <a:t>~ He </a:t>
            </a:r>
            <a:r>
              <a:rPr lang="en-US" dirty="0"/>
              <a:t>proposed cutting Royal spending, reforming the government, and abolishing tariffs. </a:t>
            </a:r>
            <a:endParaRPr lang="en-US" dirty="0" smtClean="0"/>
          </a:p>
          <a:p>
            <a:r>
              <a:rPr lang="en-US" dirty="0" smtClean="0"/>
              <a:t>But just as Necker was about to make changes…</a:t>
            </a:r>
          </a:p>
          <a:p>
            <a:r>
              <a:rPr lang="en-US" dirty="0" smtClean="0"/>
              <a:t>YOU’RE FIRED!!!</a:t>
            </a:r>
          </a:p>
          <a:p>
            <a:pPr lvl="1"/>
            <a:r>
              <a:rPr lang="en-US" dirty="0" smtClean="0"/>
              <a:t>Necker was </a:t>
            </a:r>
            <a:r>
              <a:rPr lang="en-US" dirty="0"/>
              <a:t>fired when he proposed that the land held by the Church and the Nobility should be taxed.</a:t>
            </a:r>
          </a:p>
          <a:p>
            <a:pPr>
              <a:buFont typeface="Wingdings" pitchFamily="2" charset="2"/>
              <a:buNone/>
            </a:pPr>
            <a:endParaRPr lang="en-US" dirty="0"/>
          </a:p>
        </p:txBody>
      </p:sp>
      <p:pic>
        <p:nvPicPr>
          <p:cNvPr id="4" name="Picture 5" descr="necker"/>
          <p:cNvPicPr>
            <a:picLocks noChangeAspect="1" noChangeArrowheads="1"/>
          </p:cNvPicPr>
          <p:nvPr/>
        </p:nvPicPr>
        <p:blipFill>
          <a:blip r:embed="rId2" cstate="print"/>
          <a:srcRect/>
          <a:stretch>
            <a:fillRect/>
          </a:stretch>
        </p:blipFill>
        <p:spPr bwMode="auto">
          <a:xfrm>
            <a:off x="5943600" y="1447800"/>
            <a:ext cx="2679700" cy="2782090"/>
          </a:xfrm>
          <a:prstGeom prst="rect">
            <a:avLst/>
          </a:prstGeom>
          <a:noFill/>
        </p:spPr>
      </p:pic>
      <p:pic>
        <p:nvPicPr>
          <p:cNvPr id="5" name="Picture 8" descr="you're fired"/>
          <p:cNvPicPr>
            <a:picLocks noChangeAspect="1" noChangeArrowheads="1"/>
          </p:cNvPicPr>
          <p:nvPr/>
        </p:nvPicPr>
        <p:blipFill>
          <a:blip r:embed="rId3" cstate="print"/>
          <a:srcRect/>
          <a:stretch>
            <a:fillRect/>
          </a:stretch>
        </p:blipFill>
        <p:spPr bwMode="auto">
          <a:xfrm>
            <a:off x="5638800" y="4267200"/>
            <a:ext cx="3124199" cy="2339533"/>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3315">
                                            <p:txEl>
                                              <p:pRg st="0" end="0"/>
                                            </p:txEl>
                                          </p:spTgt>
                                        </p:tgtEl>
                                        <p:attrNameLst>
                                          <p:attrName>style.visibility</p:attrName>
                                        </p:attrNameLst>
                                      </p:cBhvr>
                                      <p:to>
                                        <p:strVal val="visible"/>
                                      </p:to>
                                    </p:set>
                                    <p:animEffect transition="in" filter="blinds(horizontal)">
                                      <p:cBhvr>
                                        <p:cTn id="12" dur="500"/>
                                        <p:tgtEl>
                                          <p:spTgt spid="1331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3315">
                                            <p:txEl>
                                              <p:pRg st="1" end="1"/>
                                            </p:txEl>
                                          </p:spTgt>
                                        </p:tgtEl>
                                        <p:attrNameLst>
                                          <p:attrName>style.visibility</p:attrName>
                                        </p:attrNameLst>
                                      </p:cBhvr>
                                      <p:to>
                                        <p:strVal val="visible"/>
                                      </p:to>
                                    </p:set>
                                    <p:animEffect transition="in" filter="blinds(horizontal)">
                                      <p:cBhvr>
                                        <p:cTn id="17" dur="500"/>
                                        <p:tgtEl>
                                          <p:spTgt spid="13315">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13315">
                                            <p:txEl>
                                              <p:pRg st="2" end="2"/>
                                            </p:txEl>
                                          </p:spTgt>
                                        </p:tgtEl>
                                        <p:attrNameLst>
                                          <p:attrName>style.visibility</p:attrName>
                                        </p:attrNameLst>
                                      </p:cBhvr>
                                      <p:to>
                                        <p:strVal val="visible"/>
                                      </p:to>
                                    </p:set>
                                    <p:animEffect transition="in" filter="blinds(horizontal)">
                                      <p:cBhvr>
                                        <p:cTn id="22" dur="500"/>
                                        <p:tgtEl>
                                          <p:spTgt spid="13315">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blinds(horizontal)">
                                      <p:cBhvr>
                                        <p:cTn id="27" dur="500"/>
                                        <p:tgtEl>
                                          <p:spTgt spid="5"/>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13315">
                                            <p:txEl>
                                              <p:pRg st="3" end="3"/>
                                            </p:txEl>
                                          </p:spTgt>
                                        </p:tgtEl>
                                        <p:attrNameLst>
                                          <p:attrName>style.visibility</p:attrName>
                                        </p:attrNameLst>
                                      </p:cBhvr>
                                      <p:to>
                                        <p:strVal val="visible"/>
                                      </p:to>
                                    </p:set>
                                    <p:animEffect transition="in" filter="blinds(horizontal)">
                                      <p:cBhvr>
                                        <p:cTn id="32" dur="500"/>
                                        <p:tgtEl>
                                          <p:spTgt spid="1331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457200" y="304800"/>
            <a:ext cx="8229600" cy="1143000"/>
          </a:xfrm>
        </p:spPr>
        <p:txBody>
          <a:bodyPr>
            <a:normAutofit/>
          </a:bodyPr>
          <a:lstStyle/>
          <a:p>
            <a:r>
              <a:rPr lang="en-US" sz="4800" dirty="0"/>
              <a:t>What should the King do?</a:t>
            </a:r>
          </a:p>
        </p:txBody>
      </p:sp>
      <p:sp>
        <p:nvSpPr>
          <p:cNvPr id="13315" name="Rectangle 3"/>
          <p:cNvSpPr>
            <a:spLocks noGrp="1" noChangeArrowheads="1"/>
          </p:cNvSpPr>
          <p:nvPr>
            <p:ph type="body" idx="1"/>
          </p:nvPr>
        </p:nvSpPr>
        <p:spPr>
          <a:xfrm>
            <a:off x="457200" y="1981200"/>
            <a:ext cx="8229600" cy="4297363"/>
          </a:xfrm>
        </p:spPr>
        <p:txBody>
          <a:bodyPr/>
          <a:lstStyle/>
          <a:p>
            <a:pPr algn="ctr">
              <a:buFontTx/>
              <a:buNone/>
            </a:pPr>
            <a:r>
              <a:rPr lang="en-US" dirty="0">
                <a:latin typeface="+mj-lt"/>
              </a:rPr>
              <a:t>All classes are upset over the economic situation, but they each want very different solutions. The third estate is starting to get overtly angry, which in the future will lead to riots and a very violent future. </a:t>
            </a:r>
            <a:r>
              <a:rPr lang="en-US" b="1" dirty="0">
                <a:latin typeface="+mj-lt"/>
              </a:rPr>
              <a:t>So what should the king do???</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animEffect transition="in" filter="blinds(horizontal)">
                                      <p:cBhvr>
                                        <p:cTn id="7" dur="500"/>
                                        <p:tgtEl>
                                          <p:spTgt spid="133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457200" y="0"/>
            <a:ext cx="8229600" cy="1143000"/>
          </a:xfrm>
        </p:spPr>
        <p:txBody>
          <a:bodyPr>
            <a:normAutofit/>
          </a:bodyPr>
          <a:lstStyle/>
          <a:p>
            <a:r>
              <a:rPr lang="en-US" sz="4800" dirty="0"/>
              <a:t>The King’s Decision</a:t>
            </a:r>
          </a:p>
        </p:txBody>
      </p:sp>
      <p:sp>
        <p:nvSpPr>
          <p:cNvPr id="17411" name="Rectangle 3"/>
          <p:cNvSpPr>
            <a:spLocks noGrp="1" noChangeArrowheads="1"/>
          </p:cNvSpPr>
          <p:nvPr>
            <p:ph type="body" sz="half" idx="1"/>
          </p:nvPr>
        </p:nvSpPr>
        <p:spPr>
          <a:xfrm>
            <a:off x="304800" y="1066800"/>
            <a:ext cx="8534400" cy="1524000"/>
          </a:xfrm>
        </p:spPr>
        <p:txBody>
          <a:bodyPr>
            <a:normAutofit/>
          </a:bodyPr>
          <a:lstStyle/>
          <a:p>
            <a:r>
              <a:rPr lang="en-US" sz="2800" dirty="0"/>
              <a:t>After many urges the King finally summoned the </a:t>
            </a:r>
            <a:r>
              <a:rPr lang="en-US" sz="2800" b="1" dirty="0"/>
              <a:t>Estates General </a:t>
            </a:r>
            <a:r>
              <a:rPr lang="en-US" sz="2800" dirty="0"/>
              <a:t>to solve the nation’s problems, the Estates General met May 1789.</a:t>
            </a:r>
          </a:p>
        </p:txBody>
      </p:sp>
      <p:sp>
        <p:nvSpPr>
          <p:cNvPr id="17412" name="Rectangle 4"/>
          <p:cNvSpPr>
            <a:spLocks noGrp="1" noChangeArrowheads="1"/>
          </p:cNvSpPr>
          <p:nvPr>
            <p:ph sz="half" idx="2"/>
          </p:nvPr>
        </p:nvSpPr>
        <p:spPr/>
        <p:txBody>
          <a:bodyPr/>
          <a:lstStyle/>
          <a:p>
            <a:endParaRPr lang="en-US" sz="2800"/>
          </a:p>
        </p:txBody>
      </p:sp>
      <p:pic>
        <p:nvPicPr>
          <p:cNvPr id="17413" name="Picture 5" descr="00012C27"/>
          <p:cNvPicPr>
            <a:picLocks noChangeAspect="1" noChangeArrowheads="1"/>
          </p:cNvPicPr>
          <p:nvPr/>
        </p:nvPicPr>
        <p:blipFill>
          <a:blip r:embed="rId2" cstate="print"/>
          <a:srcRect/>
          <a:stretch>
            <a:fillRect/>
          </a:stretch>
        </p:blipFill>
        <p:spPr bwMode="auto">
          <a:xfrm>
            <a:off x="457200" y="2667000"/>
            <a:ext cx="8305800" cy="4191000"/>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7411">
                                            <p:txEl>
                                              <p:pRg st="0" end="0"/>
                                            </p:txEl>
                                          </p:spTgt>
                                        </p:tgtEl>
                                        <p:attrNameLst>
                                          <p:attrName>style.visibility</p:attrName>
                                        </p:attrNameLst>
                                      </p:cBhvr>
                                      <p:to>
                                        <p:strVal val="visible"/>
                                      </p:to>
                                    </p:set>
                                    <p:animEffect transition="in" filter="blinds(horizontal)">
                                      <p:cBhvr>
                                        <p:cTn id="7" dur="500"/>
                                        <p:tgtEl>
                                          <p:spTgt spid="1741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7413"/>
                                        </p:tgtEl>
                                        <p:attrNameLst>
                                          <p:attrName>style.visibility</p:attrName>
                                        </p:attrNameLst>
                                      </p:cBhvr>
                                      <p:to>
                                        <p:strVal val="visible"/>
                                      </p:to>
                                    </p:set>
                                    <p:animEffect transition="in" filter="blinds(horizontal)">
                                      <p:cBhvr>
                                        <p:cTn id="12" dur="500"/>
                                        <p:tgtEl>
                                          <p:spTgt spid="174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Rectangle 2"/>
          <p:cNvSpPr>
            <a:spLocks noGrp="1" noRot="1" noChangeArrowheads="1"/>
          </p:cNvSpPr>
          <p:nvPr>
            <p:ph type="title"/>
          </p:nvPr>
        </p:nvSpPr>
        <p:spPr/>
        <p:txBody>
          <a:bodyPr/>
          <a:lstStyle/>
          <a:p>
            <a:r>
              <a:rPr lang="en-US" dirty="0"/>
              <a:t>May-July 1789</a:t>
            </a:r>
          </a:p>
        </p:txBody>
      </p:sp>
      <p:sp>
        <p:nvSpPr>
          <p:cNvPr id="19459" name="Rectangle 3"/>
          <p:cNvSpPr>
            <a:spLocks noGrp="1" noChangeArrowheads="1"/>
          </p:cNvSpPr>
          <p:nvPr>
            <p:ph type="body" idx="1"/>
          </p:nvPr>
        </p:nvSpPr>
        <p:spPr/>
        <p:txBody>
          <a:bodyPr>
            <a:normAutofit fontScale="92500"/>
          </a:bodyPr>
          <a:lstStyle/>
          <a:p>
            <a:r>
              <a:rPr lang="en-US" dirty="0"/>
              <a:t>The </a:t>
            </a:r>
            <a:r>
              <a:rPr lang="en-US" b="1" dirty="0"/>
              <a:t>Estates General </a:t>
            </a:r>
            <a:r>
              <a:rPr lang="en-US" dirty="0"/>
              <a:t>had not been called in 175 </a:t>
            </a:r>
            <a:r>
              <a:rPr lang="en-US" dirty="0" smtClean="0"/>
              <a:t>years (not since Louis XIV!). </a:t>
            </a:r>
          </a:p>
          <a:p>
            <a:r>
              <a:rPr lang="en-US" dirty="0" smtClean="0"/>
              <a:t>As </a:t>
            </a:r>
            <a:r>
              <a:rPr lang="en-US" dirty="0"/>
              <a:t>an Absolute Monarch the King was the government, but Louis XVI gave in when the atmosphere was becoming more dangerous.</a:t>
            </a:r>
          </a:p>
          <a:p>
            <a:r>
              <a:rPr lang="en-US" dirty="0"/>
              <a:t>The third Estate wanted the votes to be counted by head, or individually, as opposed to by body.</a:t>
            </a:r>
          </a:p>
          <a:p>
            <a:r>
              <a:rPr lang="en-US" dirty="0"/>
              <a:t>When they voted by body the first two estates always won 2-1.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9459">
                                            <p:txEl>
                                              <p:pRg st="0" end="0"/>
                                            </p:txEl>
                                          </p:spTgt>
                                        </p:tgtEl>
                                        <p:attrNameLst>
                                          <p:attrName>style.visibility</p:attrName>
                                        </p:attrNameLst>
                                      </p:cBhvr>
                                      <p:to>
                                        <p:strVal val="visible"/>
                                      </p:to>
                                    </p:set>
                                    <p:animEffect transition="in" filter="blinds(horizontal)">
                                      <p:cBhvr>
                                        <p:cTn id="7" dur="500"/>
                                        <p:tgtEl>
                                          <p:spTgt spid="1945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9459">
                                            <p:txEl>
                                              <p:pRg st="1" end="1"/>
                                            </p:txEl>
                                          </p:spTgt>
                                        </p:tgtEl>
                                        <p:attrNameLst>
                                          <p:attrName>style.visibility</p:attrName>
                                        </p:attrNameLst>
                                      </p:cBhvr>
                                      <p:to>
                                        <p:strVal val="visible"/>
                                      </p:to>
                                    </p:set>
                                    <p:animEffect transition="in" filter="blinds(horizontal)">
                                      <p:cBhvr>
                                        <p:cTn id="12" dur="500"/>
                                        <p:tgtEl>
                                          <p:spTgt spid="1945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9459">
                                            <p:txEl>
                                              <p:pRg st="2" end="2"/>
                                            </p:txEl>
                                          </p:spTgt>
                                        </p:tgtEl>
                                        <p:attrNameLst>
                                          <p:attrName>style.visibility</p:attrName>
                                        </p:attrNameLst>
                                      </p:cBhvr>
                                      <p:to>
                                        <p:strVal val="visible"/>
                                      </p:to>
                                    </p:set>
                                    <p:animEffect transition="in" filter="blinds(horizontal)">
                                      <p:cBhvr>
                                        <p:cTn id="17" dur="500"/>
                                        <p:tgtEl>
                                          <p:spTgt spid="1945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19459">
                                            <p:txEl>
                                              <p:pRg st="3" end="3"/>
                                            </p:txEl>
                                          </p:spTgt>
                                        </p:tgtEl>
                                        <p:attrNameLst>
                                          <p:attrName>style.visibility</p:attrName>
                                        </p:attrNameLst>
                                      </p:cBhvr>
                                      <p:to>
                                        <p:strVal val="visible"/>
                                      </p:to>
                                    </p:set>
                                    <p:animEffect transition="in" filter="blinds(horizontal)">
                                      <p:cBhvr>
                                        <p:cTn id="22" dur="500"/>
                                        <p:tgtEl>
                                          <p:spTgt spid="1945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533400" y="152400"/>
            <a:ext cx="8229600" cy="1143000"/>
          </a:xfrm>
        </p:spPr>
        <p:txBody>
          <a:bodyPr>
            <a:normAutofit/>
          </a:bodyPr>
          <a:lstStyle/>
          <a:p>
            <a:r>
              <a:rPr lang="en-US" sz="4800" dirty="0"/>
              <a:t>Tennis Court Oath</a:t>
            </a:r>
          </a:p>
        </p:txBody>
      </p:sp>
      <p:sp>
        <p:nvSpPr>
          <p:cNvPr id="20483" name="Rectangle 3"/>
          <p:cNvSpPr>
            <a:spLocks noGrp="1" noChangeArrowheads="1"/>
          </p:cNvSpPr>
          <p:nvPr>
            <p:ph type="body" sz="half" idx="1"/>
          </p:nvPr>
        </p:nvSpPr>
        <p:spPr>
          <a:xfrm>
            <a:off x="228600" y="1371600"/>
            <a:ext cx="4572000" cy="4754563"/>
          </a:xfrm>
        </p:spPr>
        <p:txBody>
          <a:bodyPr/>
          <a:lstStyle/>
          <a:p>
            <a:r>
              <a:rPr lang="en-US" sz="2800" dirty="0"/>
              <a:t>The King agreed to </a:t>
            </a:r>
            <a:r>
              <a:rPr lang="en-US" sz="2800" b="1" dirty="0"/>
              <a:t>double</a:t>
            </a:r>
            <a:r>
              <a:rPr lang="en-US" sz="2800" dirty="0"/>
              <a:t> the Third Estate, but would </a:t>
            </a:r>
            <a:r>
              <a:rPr lang="en-US" sz="2800" b="1" dirty="0"/>
              <a:t>not</a:t>
            </a:r>
            <a:r>
              <a:rPr lang="en-US" sz="2800" dirty="0"/>
              <a:t> change the voting system.</a:t>
            </a:r>
          </a:p>
          <a:p>
            <a:r>
              <a:rPr lang="en-US" sz="2800" dirty="0"/>
              <a:t>In response the delegates of the Third Estate walked out declaring themselves to be the </a:t>
            </a:r>
            <a:r>
              <a:rPr lang="en-US" sz="2800" b="1" dirty="0"/>
              <a:t>National Assembly</a:t>
            </a:r>
            <a:r>
              <a:rPr lang="en-US" sz="2800" dirty="0"/>
              <a:t>.</a:t>
            </a:r>
          </a:p>
        </p:txBody>
      </p:sp>
      <p:pic>
        <p:nvPicPr>
          <p:cNvPr id="20484" name="Picture 4" descr="tenniscourtoath"/>
          <p:cNvPicPr>
            <a:picLocks noGrp="1" noChangeAspect="1" noChangeArrowheads="1"/>
          </p:cNvPicPr>
          <p:nvPr>
            <p:ph sz="half" idx="2"/>
          </p:nvPr>
        </p:nvPicPr>
        <p:blipFill>
          <a:blip r:embed="rId2" cstate="print"/>
          <a:srcRect/>
          <a:stretch>
            <a:fillRect/>
          </a:stretch>
        </p:blipFill>
        <p:spPr>
          <a:xfrm>
            <a:off x="4876800" y="1447800"/>
            <a:ext cx="4038600" cy="3733800"/>
          </a:xfrm>
          <a:noFill/>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0483">
                                            <p:txEl>
                                              <p:pRg st="0" end="0"/>
                                            </p:txEl>
                                          </p:spTgt>
                                        </p:tgtEl>
                                        <p:attrNameLst>
                                          <p:attrName>style.visibility</p:attrName>
                                        </p:attrNameLst>
                                      </p:cBhvr>
                                      <p:to>
                                        <p:strVal val="visible"/>
                                      </p:to>
                                    </p:set>
                                    <p:animEffect transition="in" filter="blinds(horizontal)">
                                      <p:cBhvr>
                                        <p:cTn id="7" dur="500"/>
                                        <p:tgtEl>
                                          <p:spTgt spid="2048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0483">
                                            <p:txEl>
                                              <p:pRg st="1" end="1"/>
                                            </p:txEl>
                                          </p:spTgt>
                                        </p:tgtEl>
                                        <p:attrNameLst>
                                          <p:attrName>style.visibility</p:attrName>
                                        </p:attrNameLst>
                                      </p:cBhvr>
                                      <p:to>
                                        <p:strVal val="visible"/>
                                      </p:to>
                                    </p:set>
                                    <p:animEffect transition="in" filter="blinds(horizontal)">
                                      <p:cBhvr>
                                        <p:cTn id="12" dur="500"/>
                                        <p:tgtEl>
                                          <p:spTgt spid="2048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457200" y="228600"/>
            <a:ext cx="8229600" cy="1143000"/>
          </a:xfrm>
        </p:spPr>
        <p:txBody>
          <a:bodyPr>
            <a:normAutofit/>
          </a:bodyPr>
          <a:lstStyle/>
          <a:p>
            <a:r>
              <a:rPr lang="en-US" sz="4800" dirty="0"/>
              <a:t>Tennis Court Oath</a:t>
            </a:r>
          </a:p>
        </p:txBody>
      </p:sp>
      <p:sp>
        <p:nvSpPr>
          <p:cNvPr id="21507" name="Rectangle 3"/>
          <p:cNvSpPr>
            <a:spLocks noGrp="1" noChangeArrowheads="1"/>
          </p:cNvSpPr>
          <p:nvPr>
            <p:ph type="body" idx="1"/>
          </p:nvPr>
        </p:nvSpPr>
        <p:spPr>
          <a:xfrm>
            <a:off x="457200" y="1524000"/>
            <a:ext cx="8229600" cy="5059363"/>
          </a:xfrm>
        </p:spPr>
        <p:txBody>
          <a:bodyPr/>
          <a:lstStyle/>
          <a:p>
            <a:r>
              <a:rPr lang="en-US" sz="2800" dirty="0"/>
              <a:t>A few days later they found their meeting place locked and guarded.</a:t>
            </a:r>
          </a:p>
          <a:p>
            <a:r>
              <a:rPr lang="en-US" sz="2800" dirty="0"/>
              <a:t>So they went to a near-by tennis court and there they pledged to each other never to separate until they established a just constitution. </a:t>
            </a:r>
          </a:p>
          <a:p>
            <a:r>
              <a:rPr lang="en-US" sz="2800" dirty="0"/>
              <a:t>The King had to accept the Assembly when members of the first two Estates joined.</a:t>
            </a:r>
          </a:p>
          <a:p>
            <a:r>
              <a:rPr lang="en-US" sz="2800" dirty="0"/>
              <a:t>However as the Estates General could not solve the problem, uprisings in Paris were occurring and the King placed troops in Paris. As it turned into July the city was in turmoil.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1507">
                                            <p:txEl>
                                              <p:pRg st="0" end="0"/>
                                            </p:txEl>
                                          </p:spTgt>
                                        </p:tgtEl>
                                        <p:attrNameLst>
                                          <p:attrName>style.visibility</p:attrName>
                                        </p:attrNameLst>
                                      </p:cBhvr>
                                      <p:to>
                                        <p:strVal val="visible"/>
                                      </p:to>
                                    </p:set>
                                    <p:animEffect transition="in" filter="blinds(horizontal)">
                                      <p:cBhvr>
                                        <p:cTn id="7" dur="500"/>
                                        <p:tgtEl>
                                          <p:spTgt spid="2150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1507">
                                            <p:txEl>
                                              <p:pRg st="1" end="1"/>
                                            </p:txEl>
                                          </p:spTgt>
                                        </p:tgtEl>
                                        <p:attrNameLst>
                                          <p:attrName>style.visibility</p:attrName>
                                        </p:attrNameLst>
                                      </p:cBhvr>
                                      <p:to>
                                        <p:strVal val="visible"/>
                                      </p:to>
                                    </p:set>
                                    <p:animEffect transition="in" filter="blinds(horizontal)">
                                      <p:cBhvr>
                                        <p:cTn id="12" dur="500"/>
                                        <p:tgtEl>
                                          <p:spTgt spid="2150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21507">
                                            <p:txEl>
                                              <p:pRg st="2" end="2"/>
                                            </p:txEl>
                                          </p:spTgt>
                                        </p:tgtEl>
                                        <p:attrNameLst>
                                          <p:attrName>style.visibility</p:attrName>
                                        </p:attrNameLst>
                                      </p:cBhvr>
                                      <p:to>
                                        <p:strVal val="visible"/>
                                      </p:to>
                                    </p:set>
                                    <p:animEffect transition="in" filter="blinds(horizontal)">
                                      <p:cBhvr>
                                        <p:cTn id="17" dur="500"/>
                                        <p:tgtEl>
                                          <p:spTgt spid="2150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21507">
                                            <p:txEl>
                                              <p:pRg st="3" end="3"/>
                                            </p:txEl>
                                          </p:spTgt>
                                        </p:tgtEl>
                                        <p:attrNameLst>
                                          <p:attrName>style.visibility</p:attrName>
                                        </p:attrNameLst>
                                      </p:cBhvr>
                                      <p:to>
                                        <p:strVal val="visible"/>
                                      </p:to>
                                    </p:set>
                                    <p:animEffect transition="in" filter="blinds(horizontal)">
                                      <p:cBhvr>
                                        <p:cTn id="22" dur="500"/>
                                        <p:tgtEl>
                                          <p:spTgt spid="2150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762000" y="2667000"/>
            <a:ext cx="7772400" cy="3429000"/>
          </a:xfrm>
        </p:spPr>
        <p:txBody>
          <a:bodyPr/>
          <a:lstStyle/>
          <a:p>
            <a:r>
              <a:rPr lang="en-US" sz="7200" b="1" dirty="0" smtClean="0">
                <a:solidFill>
                  <a:schemeClr val="bg1"/>
                </a:solidFill>
                <a:effectLst>
                  <a:outerShdw blurRad="38100" dist="38100" dir="2700000" algn="tl">
                    <a:srgbClr val="C0C0C0"/>
                  </a:outerShdw>
                </a:effectLst>
                <a:latin typeface="Edwardian Script ITC" pitchFamily="66" charset="0"/>
              </a:rPr>
              <a:t>The French Revolution Begins</a:t>
            </a:r>
            <a:r>
              <a:rPr lang="en-US" sz="7200" b="1" dirty="0">
                <a:solidFill>
                  <a:schemeClr val="bg1"/>
                </a:solidFill>
                <a:effectLst>
                  <a:outerShdw blurRad="38100" dist="38100" dir="2700000" algn="tl">
                    <a:srgbClr val="C0C0C0"/>
                  </a:outerShdw>
                </a:effectLst>
                <a:latin typeface="Edwardian Script ITC" pitchFamily="66" charset="0"/>
              </a:rPr>
              <a:t/>
            </a:r>
            <a:br>
              <a:rPr lang="en-US" sz="7200" b="1" dirty="0">
                <a:solidFill>
                  <a:schemeClr val="bg1"/>
                </a:solidFill>
                <a:effectLst>
                  <a:outerShdw blurRad="38100" dist="38100" dir="2700000" algn="tl">
                    <a:srgbClr val="C0C0C0"/>
                  </a:outerShdw>
                </a:effectLst>
                <a:latin typeface="Edwardian Script ITC" pitchFamily="66" charset="0"/>
              </a:rPr>
            </a:br>
            <a:r>
              <a:rPr lang="en-US" sz="7200" b="1" dirty="0">
                <a:solidFill>
                  <a:schemeClr val="bg1"/>
                </a:solidFill>
                <a:effectLst>
                  <a:outerShdw blurRad="38100" dist="38100" dir="2700000" algn="tl">
                    <a:srgbClr val="C0C0C0"/>
                  </a:outerShdw>
                </a:effectLst>
                <a:latin typeface="Edwardian Script ITC" pitchFamily="66" charset="0"/>
              </a:rPr>
              <a:t> 1788-1799</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457200" y="0"/>
            <a:ext cx="8229600" cy="1143000"/>
          </a:xfrm>
        </p:spPr>
        <p:txBody>
          <a:bodyPr>
            <a:normAutofit/>
          </a:bodyPr>
          <a:lstStyle/>
          <a:p>
            <a:r>
              <a:rPr lang="en-US" sz="4800" dirty="0" smtClean="0"/>
              <a:t>Cause #4 Enlightenment Ideas</a:t>
            </a:r>
            <a:endParaRPr lang="en-US" sz="4800" dirty="0"/>
          </a:p>
        </p:txBody>
      </p:sp>
      <p:sp>
        <p:nvSpPr>
          <p:cNvPr id="19459" name="Rectangle 3"/>
          <p:cNvSpPr>
            <a:spLocks noGrp="1" noChangeArrowheads="1"/>
          </p:cNvSpPr>
          <p:nvPr>
            <p:ph type="body" idx="1"/>
          </p:nvPr>
        </p:nvSpPr>
        <p:spPr>
          <a:xfrm>
            <a:off x="4572000" y="1066800"/>
            <a:ext cx="4343400" cy="5562600"/>
          </a:xfrm>
        </p:spPr>
        <p:txBody>
          <a:bodyPr>
            <a:normAutofit/>
          </a:bodyPr>
          <a:lstStyle/>
          <a:p>
            <a:pPr>
              <a:lnSpc>
                <a:spcPct val="90000"/>
              </a:lnSpc>
            </a:pPr>
            <a:r>
              <a:rPr lang="en-US" b="1" dirty="0">
                <a:latin typeface="+mj-lt"/>
              </a:rPr>
              <a:t>Enlightenment</a:t>
            </a:r>
            <a:r>
              <a:rPr lang="en-US" dirty="0">
                <a:latin typeface="+mj-lt"/>
              </a:rPr>
              <a:t> ideas that influenced the American Revolution have spread to French newspapers</a:t>
            </a:r>
          </a:p>
          <a:p>
            <a:pPr lvl="1">
              <a:lnSpc>
                <a:spcPct val="90000"/>
              </a:lnSpc>
            </a:pPr>
            <a:r>
              <a:rPr lang="en-US" dirty="0" smtClean="0">
                <a:latin typeface="+mj-lt"/>
              </a:rPr>
              <a:t>Jean-Paul Marat</a:t>
            </a:r>
            <a:endParaRPr lang="en-US" dirty="0">
              <a:latin typeface="+mj-lt"/>
            </a:endParaRPr>
          </a:p>
          <a:p>
            <a:pPr>
              <a:lnSpc>
                <a:spcPct val="90000"/>
              </a:lnSpc>
            </a:pPr>
            <a:r>
              <a:rPr lang="en-US" dirty="0" smtClean="0">
                <a:latin typeface="+mj-lt"/>
              </a:rPr>
              <a:t>Peasants </a:t>
            </a:r>
            <a:r>
              <a:rPr lang="en-US" dirty="0">
                <a:latin typeface="+mj-lt"/>
              </a:rPr>
              <a:t>were starving, and they remember they had paid for the American Revolution…ideas were planted</a:t>
            </a:r>
          </a:p>
        </p:txBody>
      </p:sp>
      <p:pic>
        <p:nvPicPr>
          <p:cNvPr id="19461" name="Picture 5" descr="marat"/>
          <p:cNvPicPr>
            <a:picLocks noChangeAspect="1" noChangeArrowheads="1"/>
          </p:cNvPicPr>
          <p:nvPr/>
        </p:nvPicPr>
        <p:blipFill>
          <a:blip r:embed="rId2" cstate="print"/>
          <a:srcRect/>
          <a:stretch>
            <a:fillRect/>
          </a:stretch>
        </p:blipFill>
        <p:spPr bwMode="auto">
          <a:xfrm>
            <a:off x="304800" y="990600"/>
            <a:ext cx="4110038" cy="54864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9459">
                                            <p:txEl>
                                              <p:pRg st="0" end="0"/>
                                            </p:txEl>
                                          </p:spTgt>
                                        </p:tgtEl>
                                        <p:attrNameLst>
                                          <p:attrName>style.visibility</p:attrName>
                                        </p:attrNameLst>
                                      </p:cBhvr>
                                      <p:to>
                                        <p:strVal val="visible"/>
                                      </p:to>
                                    </p:set>
                                    <p:animEffect transition="in" filter="blinds(horizontal)">
                                      <p:cBhvr>
                                        <p:cTn id="7" dur="500"/>
                                        <p:tgtEl>
                                          <p:spTgt spid="1945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9459">
                                            <p:txEl>
                                              <p:pRg st="1" end="1"/>
                                            </p:txEl>
                                          </p:spTgt>
                                        </p:tgtEl>
                                        <p:attrNameLst>
                                          <p:attrName>style.visibility</p:attrName>
                                        </p:attrNameLst>
                                      </p:cBhvr>
                                      <p:to>
                                        <p:strVal val="visible"/>
                                      </p:to>
                                    </p:set>
                                    <p:animEffect transition="in" filter="blinds(horizontal)">
                                      <p:cBhvr>
                                        <p:cTn id="12" dur="500"/>
                                        <p:tgtEl>
                                          <p:spTgt spid="1945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9459">
                                            <p:txEl>
                                              <p:pRg st="2" end="2"/>
                                            </p:txEl>
                                          </p:spTgt>
                                        </p:tgtEl>
                                        <p:attrNameLst>
                                          <p:attrName>style.visibility</p:attrName>
                                        </p:attrNameLst>
                                      </p:cBhvr>
                                      <p:to>
                                        <p:strVal val="visible"/>
                                      </p:to>
                                    </p:set>
                                    <p:animEffect transition="in" filter="blinds(horizontal)">
                                      <p:cBhvr>
                                        <p:cTn id="17" dur="500"/>
                                        <p:tgtEl>
                                          <p:spTgt spid="1945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0" y="0"/>
            <a:ext cx="9144000" cy="1600200"/>
          </a:xfrm>
        </p:spPr>
        <p:txBody>
          <a:bodyPr>
            <a:normAutofit/>
          </a:bodyPr>
          <a:lstStyle/>
          <a:p>
            <a:r>
              <a:rPr lang="en-US" sz="4800" dirty="0" smtClean="0"/>
              <a:t>Influence from American revolution:</a:t>
            </a:r>
            <a:endParaRPr lang="en-US" sz="4800" dirty="0"/>
          </a:p>
        </p:txBody>
      </p:sp>
      <p:sp>
        <p:nvSpPr>
          <p:cNvPr id="22531" name="Rectangle 3"/>
          <p:cNvSpPr>
            <a:spLocks noGrp="1" noChangeArrowheads="1"/>
          </p:cNvSpPr>
          <p:nvPr>
            <p:ph type="body" idx="1"/>
          </p:nvPr>
        </p:nvSpPr>
        <p:spPr>
          <a:xfrm>
            <a:off x="152400" y="1600200"/>
            <a:ext cx="5029200" cy="5105400"/>
          </a:xfrm>
        </p:spPr>
        <p:txBody>
          <a:bodyPr/>
          <a:lstStyle/>
          <a:p>
            <a:pPr marL="609600" indent="-609600">
              <a:lnSpc>
                <a:spcPct val="90000"/>
              </a:lnSpc>
              <a:buFontTx/>
              <a:buAutoNum type="arabicPeriod"/>
            </a:pPr>
            <a:r>
              <a:rPr lang="en-US" dirty="0"/>
              <a:t>Peasants were starving and thought Louis XVI had thrown away money helping colonists when he should have helped them</a:t>
            </a:r>
          </a:p>
          <a:p>
            <a:pPr marL="609600" indent="-609600">
              <a:lnSpc>
                <a:spcPct val="90000"/>
              </a:lnSpc>
              <a:buFontTx/>
              <a:buAutoNum type="arabicPeriod"/>
            </a:pPr>
            <a:r>
              <a:rPr lang="en-US" dirty="0" smtClean="0"/>
              <a:t>Revolution was possible after </a:t>
            </a:r>
            <a:r>
              <a:rPr lang="en-US" dirty="0"/>
              <a:t>the Americans pulled it off</a:t>
            </a:r>
          </a:p>
          <a:p>
            <a:pPr marL="609600" indent="-609600">
              <a:lnSpc>
                <a:spcPct val="90000"/>
              </a:lnSpc>
              <a:buFontTx/>
              <a:buAutoNum type="arabicPeriod"/>
            </a:pPr>
            <a:endParaRPr lang="en-US" dirty="0">
              <a:latin typeface="Footlight MT Light" pitchFamily="18" charset="0"/>
            </a:endParaRPr>
          </a:p>
        </p:txBody>
      </p:sp>
      <p:pic>
        <p:nvPicPr>
          <p:cNvPr id="22533" name="Picture 5" descr="image"/>
          <p:cNvPicPr>
            <a:picLocks noChangeAspect="1" noChangeArrowheads="1"/>
          </p:cNvPicPr>
          <p:nvPr/>
        </p:nvPicPr>
        <p:blipFill>
          <a:blip r:embed="rId2" cstate="print"/>
          <a:srcRect/>
          <a:stretch>
            <a:fillRect/>
          </a:stretch>
        </p:blipFill>
        <p:spPr bwMode="auto">
          <a:xfrm>
            <a:off x="5441950" y="1524000"/>
            <a:ext cx="3530600" cy="512445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animEffect transition="in" filter="blinds(horizontal)">
                                      <p:cBhvr>
                                        <p:cTn id="7" dur="500"/>
                                        <p:tgtEl>
                                          <p:spTgt spid="2253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2531">
                                            <p:txEl>
                                              <p:pRg st="1" end="1"/>
                                            </p:txEl>
                                          </p:spTgt>
                                        </p:tgtEl>
                                        <p:attrNameLst>
                                          <p:attrName>style.visibility</p:attrName>
                                        </p:attrNameLst>
                                      </p:cBhvr>
                                      <p:to>
                                        <p:strVal val="visible"/>
                                      </p:to>
                                    </p:set>
                                    <p:animEffect transition="in" filter="blinds(horizontal)">
                                      <p:cBhvr>
                                        <p:cTn id="12" dur="500"/>
                                        <p:tgtEl>
                                          <p:spTgt spid="2253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fontScale="90000"/>
          </a:bodyPr>
          <a:lstStyle/>
          <a:p>
            <a:r>
              <a:rPr lang="en-US" dirty="0" smtClean="0"/>
              <a:t>Four Causes of the French Revolution</a:t>
            </a:r>
            <a:endParaRPr lang="en-US" dirty="0"/>
          </a:p>
        </p:txBody>
      </p:sp>
      <p:sp>
        <p:nvSpPr>
          <p:cNvPr id="5" name="TextBox 4"/>
          <p:cNvSpPr txBox="1"/>
          <p:nvPr/>
        </p:nvSpPr>
        <p:spPr>
          <a:xfrm>
            <a:off x="152400" y="914400"/>
            <a:ext cx="8763000" cy="1200329"/>
          </a:xfrm>
          <a:prstGeom prst="rect">
            <a:avLst/>
          </a:prstGeom>
          <a:noFill/>
        </p:spPr>
        <p:txBody>
          <a:bodyPr wrap="square" rtlCol="0">
            <a:spAutoFit/>
          </a:bodyPr>
          <a:lstStyle/>
          <a:p>
            <a:r>
              <a:rPr lang="en-US" sz="2400" dirty="0" smtClean="0"/>
              <a:t>You </a:t>
            </a:r>
            <a:r>
              <a:rPr lang="en-US" sz="2400" dirty="0" smtClean="0"/>
              <a:t>will create an illustration representing the 4 causes of the French revolution.  Be sure your illustrations are detailed and thoroughly explain each cause of the French Revolution!!</a:t>
            </a:r>
            <a:endParaRPr lang="en-US" sz="2400" dirty="0"/>
          </a:p>
        </p:txBody>
      </p:sp>
      <p:graphicFrame>
        <p:nvGraphicFramePr>
          <p:cNvPr id="7" name="Content Placeholder 6"/>
          <p:cNvGraphicFramePr>
            <a:graphicFrameLocks noGrp="1"/>
          </p:cNvGraphicFramePr>
          <p:nvPr>
            <p:ph idx="1"/>
          </p:nvPr>
        </p:nvGraphicFramePr>
        <p:xfrm>
          <a:off x="457200" y="2362200"/>
          <a:ext cx="8229600" cy="2918145"/>
        </p:xfrm>
        <a:graphic>
          <a:graphicData uri="http://schemas.openxmlformats.org/drawingml/2006/table">
            <a:tbl>
              <a:tblPr firstRow="1" bandRow="1">
                <a:tableStyleId>{5940675A-B579-460E-94D1-54222C63F5DA}</a:tableStyleId>
              </a:tblPr>
              <a:tblGrid>
                <a:gridCol w="4114800"/>
                <a:gridCol w="4114800"/>
              </a:tblGrid>
              <a:tr h="1455106">
                <a:tc>
                  <a:txBody>
                    <a:bodyPr/>
                    <a:lstStyle/>
                    <a:p>
                      <a:r>
                        <a:rPr lang="en-US" dirty="0" smtClean="0"/>
                        <a:t>Cause #1</a:t>
                      </a:r>
                    </a:p>
                    <a:p>
                      <a:endParaRPr lang="en-US" dirty="0" smtClean="0"/>
                    </a:p>
                    <a:p>
                      <a:endParaRPr lang="en-US" dirty="0" smtClean="0"/>
                    </a:p>
                    <a:p>
                      <a:endParaRPr lang="en-US" dirty="0"/>
                    </a:p>
                  </a:txBody>
                  <a:tcPr/>
                </a:tc>
                <a:tc>
                  <a:txBody>
                    <a:bodyPr/>
                    <a:lstStyle/>
                    <a:p>
                      <a:r>
                        <a:rPr lang="en-US" dirty="0" smtClean="0"/>
                        <a:t>Cause #2</a:t>
                      </a:r>
                      <a:endParaRPr lang="en-US" dirty="0"/>
                    </a:p>
                  </a:txBody>
                  <a:tcPr/>
                </a:tc>
              </a:tr>
              <a:tr h="1135693">
                <a:tc>
                  <a:txBody>
                    <a:bodyPr/>
                    <a:lstStyle/>
                    <a:p>
                      <a:r>
                        <a:rPr lang="en-US" dirty="0" smtClean="0"/>
                        <a:t>Cause #3</a:t>
                      </a:r>
                    </a:p>
                    <a:p>
                      <a:endParaRPr lang="en-US" dirty="0" smtClean="0"/>
                    </a:p>
                    <a:p>
                      <a:endParaRPr lang="en-US" dirty="0" smtClean="0"/>
                    </a:p>
                    <a:p>
                      <a:endParaRPr lang="en-US" dirty="0" smtClean="0"/>
                    </a:p>
                    <a:p>
                      <a:endParaRPr lang="en-US" dirty="0"/>
                    </a:p>
                  </a:txBody>
                  <a:tcPr/>
                </a:tc>
                <a:tc>
                  <a:txBody>
                    <a:bodyPr/>
                    <a:lstStyle/>
                    <a:p>
                      <a:r>
                        <a:rPr lang="en-US" dirty="0" smtClean="0"/>
                        <a:t>Cause #4</a:t>
                      </a:r>
                      <a:endParaRPr lang="en-US" dirty="0"/>
                    </a:p>
                  </a:txBody>
                  <a:tcPr/>
                </a:tc>
              </a:tr>
            </a:tbl>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4" name="Title 6"/>
          <p:cNvSpPr>
            <a:spLocks noGrp="1"/>
          </p:cNvSpPr>
          <p:nvPr>
            <p:ph type="title"/>
          </p:nvPr>
        </p:nvSpPr>
        <p:spPr/>
        <p:txBody>
          <a:bodyPr>
            <a:normAutofit/>
          </a:bodyPr>
          <a:lstStyle/>
          <a:p>
            <a:pPr eaLnBrk="1" hangingPunct="1"/>
            <a:r>
              <a:rPr lang="en-US" sz="4800" dirty="0" smtClean="0"/>
              <a:t>France Before the Revolution</a:t>
            </a:r>
          </a:p>
        </p:txBody>
      </p:sp>
      <p:sp>
        <p:nvSpPr>
          <p:cNvPr id="3076" name="Content Placeholder 12"/>
          <p:cNvSpPr>
            <a:spLocks noGrp="1"/>
          </p:cNvSpPr>
          <p:nvPr>
            <p:ph idx="1"/>
          </p:nvPr>
        </p:nvSpPr>
        <p:spPr>
          <a:xfrm>
            <a:off x="304800" y="1371600"/>
            <a:ext cx="5029200" cy="5257800"/>
          </a:xfrm>
        </p:spPr>
        <p:txBody>
          <a:bodyPr>
            <a:normAutofit fontScale="92500" lnSpcReduction="20000"/>
          </a:bodyPr>
          <a:lstStyle/>
          <a:p>
            <a:pPr marL="228600" indent="-228600">
              <a:spcBef>
                <a:spcPct val="0"/>
              </a:spcBef>
              <a:spcAft>
                <a:spcPct val="50000"/>
              </a:spcAft>
              <a:buFontTx/>
              <a:buChar char="•"/>
            </a:pPr>
            <a:r>
              <a:rPr lang="en-US" b="1" dirty="0" smtClean="0"/>
              <a:t>Absolute monarch</a:t>
            </a:r>
            <a:r>
              <a:rPr lang="en-US" dirty="0" smtClean="0"/>
              <a:t> = ruler whose power not limited by having to consult with nobles, common people or their representatives</a:t>
            </a:r>
          </a:p>
          <a:p>
            <a:pPr marL="628650" lvl="1" indent="-228600">
              <a:spcBef>
                <a:spcPct val="0"/>
              </a:spcBef>
              <a:spcAft>
                <a:spcPct val="50000"/>
              </a:spcAft>
              <a:buFontTx/>
              <a:buChar char="•"/>
            </a:pPr>
            <a:r>
              <a:rPr lang="en-US" dirty="0" smtClean="0"/>
              <a:t>Absolute monarchs believed they ruled by </a:t>
            </a:r>
            <a:r>
              <a:rPr lang="en-US" b="1" dirty="0" smtClean="0"/>
              <a:t>divine right</a:t>
            </a:r>
            <a:endParaRPr lang="en-US" dirty="0" smtClean="0"/>
          </a:p>
          <a:p>
            <a:pPr marL="628650" lvl="1" indent="-228600">
              <a:spcBef>
                <a:spcPct val="0"/>
              </a:spcBef>
              <a:spcAft>
                <a:spcPct val="50000"/>
              </a:spcAft>
              <a:buFontTx/>
              <a:buChar char="•"/>
            </a:pPr>
            <a:r>
              <a:rPr lang="en-US" b="1" dirty="0" smtClean="0"/>
              <a:t>Divine Right </a:t>
            </a:r>
            <a:r>
              <a:rPr lang="en-US" dirty="0" smtClean="0"/>
              <a:t>= Monarchs received power from God, must not be challenged</a:t>
            </a:r>
          </a:p>
          <a:p>
            <a:r>
              <a:rPr lang="en-US" sz="2800" dirty="0" smtClean="0">
                <a:cs typeface="FrankRuehl" pitchFamily="34" charset="-79"/>
              </a:rPr>
              <a:t>Remember Louis XIV – the ultimate absolute monarch???</a:t>
            </a:r>
          </a:p>
          <a:p>
            <a:pPr eaLnBrk="1" hangingPunct="1">
              <a:buFont typeface="Arial" charset="0"/>
              <a:buNone/>
            </a:pPr>
            <a:endParaRPr lang="en-US" sz="2800" b="1" dirty="0" smtClean="0">
              <a:solidFill>
                <a:srgbClr val="2006BA"/>
              </a:solidFill>
            </a:endParaRPr>
          </a:p>
          <a:p>
            <a:pPr eaLnBrk="1" hangingPunct="1">
              <a:buFont typeface="Arial" charset="0"/>
              <a:buNone/>
            </a:pPr>
            <a:endParaRPr lang="en-US" dirty="0" smtClean="0"/>
          </a:p>
          <a:p>
            <a:pPr eaLnBrk="1" hangingPunct="1"/>
            <a:endParaRPr lang="en-US" dirty="0" smtClean="0"/>
          </a:p>
        </p:txBody>
      </p:sp>
      <p:pic>
        <p:nvPicPr>
          <p:cNvPr id="6" name="Picture 5" descr="Louis XIV 2.jpg"/>
          <p:cNvPicPr>
            <a:picLocks noChangeAspect="1"/>
          </p:cNvPicPr>
          <p:nvPr/>
        </p:nvPicPr>
        <p:blipFill>
          <a:blip r:embed="rId2" cstate="print"/>
          <a:stretch>
            <a:fillRect/>
          </a:stretch>
        </p:blipFill>
        <p:spPr>
          <a:xfrm>
            <a:off x="5567680" y="1295400"/>
            <a:ext cx="3265311" cy="4953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076">
                                            <p:txEl>
                                              <p:pRg st="0" end="0"/>
                                            </p:txEl>
                                          </p:spTgt>
                                        </p:tgtEl>
                                        <p:attrNameLst>
                                          <p:attrName>style.visibility</p:attrName>
                                        </p:attrNameLst>
                                      </p:cBhvr>
                                      <p:to>
                                        <p:strVal val="visible"/>
                                      </p:to>
                                    </p:set>
                                    <p:animEffect transition="in" filter="blinds(horizontal)">
                                      <p:cBhvr>
                                        <p:cTn id="7" dur="500"/>
                                        <p:tgtEl>
                                          <p:spTgt spid="307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076">
                                            <p:txEl>
                                              <p:pRg st="1" end="1"/>
                                            </p:txEl>
                                          </p:spTgt>
                                        </p:tgtEl>
                                        <p:attrNameLst>
                                          <p:attrName>style.visibility</p:attrName>
                                        </p:attrNameLst>
                                      </p:cBhvr>
                                      <p:to>
                                        <p:strVal val="visible"/>
                                      </p:to>
                                    </p:set>
                                    <p:animEffect transition="in" filter="blinds(horizontal)">
                                      <p:cBhvr>
                                        <p:cTn id="12" dur="500"/>
                                        <p:tgtEl>
                                          <p:spTgt spid="3076">
                                            <p:txEl>
                                              <p:pRg st="1" end="1"/>
                                            </p:txEl>
                                          </p:spTgt>
                                        </p:tgtEl>
                                      </p:cBhvr>
                                    </p:animEffect>
                                  </p:childTnLst>
                                </p:cTn>
                              </p:par>
                              <p:par>
                                <p:cTn id="13" presetID="3" presetClass="entr" presetSubtype="10" fill="hold" nodeType="withEffect">
                                  <p:stCondLst>
                                    <p:cond delay="0"/>
                                  </p:stCondLst>
                                  <p:childTnLst>
                                    <p:set>
                                      <p:cBhvr>
                                        <p:cTn id="14" dur="1" fill="hold">
                                          <p:stCondLst>
                                            <p:cond delay="0"/>
                                          </p:stCondLst>
                                        </p:cTn>
                                        <p:tgtEl>
                                          <p:spTgt spid="3076">
                                            <p:txEl>
                                              <p:pRg st="2" end="2"/>
                                            </p:txEl>
                                          </p:spTgt>
                                        </p:tgtEl>
                                        <p:attrNameLst>
                                          <p:attrName>style.visibility</p:attrName>
                                        </p:attrNameLst>
                                      </p:cBhvr>
                                      <p:to>
                                        <p:strVal val="visible"/>
                                      </p:to>
                                    </p:set>
                                    <p:animEffect transition="in" filter="blinds(horizontal)">
                                      <p:cBhvr>
                                        <p:cTn id="15" dur="500"/>
                                        <p:tgtEl>
                                          <p:spTgt spid="3076">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nodeType="clickEffect">
                                  <p:stCondLst>
                                    <p:cond delay="0"/>
                                  </p:stCondLst>
                                  <p:childTnLst>
                                    <p:set>
                                      <p:cBhvr>
                                        <p:cTn id="19" dur="1" fill="hold">
                                          <p:stCondLst>
                                            <p:cond delay="0"/>
                                          </p:stCondLst>
                                        </p:cTn>
                                        <p:tgtEl>
                                          <p:spTgt spid="3076">
                                            <p:txEl>
                                              <p:pRg st="3" end="3"/>
                                            </p:txEl>
                                          </p:spTgt>
                                        </p:tgtEl>
                                        <p:attrNameLst>
                                          <p:attrName>style.visibility</p:attrName>
                                        </p:attrNameLst>
                                      </p:cBhvr>
                                      <p:to>
                                        <p:strVal val="visible"/>
                                      </p:to>
                                    </p:set>
                                    <p:animEffect transition="in" filter="blinds(horizontal)">
                                      <p:cBhvr>
                                        <p:cTn id="20" dur="500"/>
                                        <p:tgtEl>
                                          <p:spTgt spid="307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itle 6"/>
          <p:cNvSpPr>
            <a:spLocks noGrp="1"/>
          </p:cNvSpPr>
          <p:nvPr>
            <p:ph type="title"/>
          </p:nvPr>
        </p:nvSpPr>
        <p:spPr/>
        <p:txBody>
          <a:bodyPr rtlCol="0">
            <a:normAutofit fontScale="90000"/>
          </a:bodyPr>
          <a:lstStyle/>
          <a:p>
            <a:pPr eaLnBrk="1" fontAlgn="auto" hangingPunct="1">
              <a:spcAft>
                <a:spcPts val="0"/>
              </a:spcAft>
              <a:defRPr/>
            </a:pPr>
            <a:r>
              <a:rPr lang="en-US" sz="4800" dirty="0" smtClean="0"/>
              <a:t>Cause #1:  The French Monarchy</a:t>
            </a:r>
            <a:r>
              <a:rPr lang="en-US" sz="4800" b="1" dirty="0" smtClean="0"/>
              <a:t/>
            </a:r>
            <a:br>
              <a:rPr lang="en-US" sz="4800" b="1" dirty="0" smtClean="0"/>
            </a:br>
            <a:r>
              <a:rPr lang="en-US" sz="4800" dirty="0" smtClean="0"/>
              <a:t>(1775-1793)</a:t>
            </a:r>
          </a:p>
        </p:txBody>
      </p:sp>
      <p:sp>
        <p:nvSpPr>
          <p:cNvPr id="4101" name="TextBox 7"/>
          <p:cNvSpPr txBox="1">
            <a:spLocks noChangeArrowheads="1"/>
          </p:cNvSpPr>
          <p:nvPr/>
        </p:nvSpPr>
        <p:spPr bwMode="auto">
          <a:xfrm>
            <a:off x="1066800" y="1524000"/>
            <a:ext cx="3733800" cy="400110"/>
          </a:xfrm>
          <a:prstGeom prst="rect">
            <a:avLst/>
          </a:prstGeom>
          <a:noFill/>
          <a:ln w="9525">
            <a:noFill/>
            <a:miter lim="800000"/>
            <a:headEnd/>
            <a:tailEnd/>
          </a:ln>
        </p:spPr>
        <p:txBody>
          <a:bodyPr>
            <a:spAutoFit/>
          </a:bodyPr>
          <a:lstStyle/>
          <a:p>
            <a:pPr algn="ctr"/>
            <a:r>
              <a:rPr lang="en-US" sz="2000" b="1" dirty="0"/>
              <a:t>King Louis </a:t>
            </a:r>
            <a:r>
              <a:rPr lang="en-US" sz="2000" b="1" dirty="0" smtClean="0"/>
              <a:t>XVI</a:t>
            </a:r>
            <a:endParaRPr lang="en-US" sz="2000" b="1" dirty="0"/>
          </a:p>
        </p:txBody>
      </p:sp>
      <p:pic>
        <p:nvPicPr>
          <p:cNvPr id="4102" name="Picture 10" descr="Louis XVI.jpg"/>
          <p:cNvPicPr>
            <a:picLocks noChangeAspect="1"/>
          </p:cNvPicPr>
          <p:nvPr/>
        </p:nvPicPr>
        <p:blipFill>
          <a:blip r:embed="rId2" cstate="print"/>
          <a:srcRect/>
          <a:stretch>
            <a:fillRect/>
          </a:stretch>
        </p:blipFill>
        <p:spPr bwMode="auto">
          <a:xfrm>
            <a:off x="914400" y="1957356"/>
            <a:ext cx="3574880" cy="4748244"/>
          </a:xfrm>
          <a:prstGeom prst="rect">
            <a:avLst/>
          </a:prstGeom>
          <a:noFill/>
          <a:ln w="9525">
            <a:noFill/>
            <a:miter lim="800000"/>
            <a:headEnd/>
            <a:tailEnd/>
          </a:ln>
        </p:spPr>
      </p:pic>
      <p:pic>
        <p:nvPicPr>
          <p:cNvPr id="4103" name="Picture 2" descr="File:Marie Antoinette Adult4.jpg">
            <a:hlinkClick r:id="rId3"/>
          </p:cNvPr>
          <p:cNvPicPr>
            <a:picLocks noGrp="1" noChangeAspect="1" noChangeArrowheads="1"/>
          </p:cNvPicPr>
          <p:nvPr>
            <p:ph idx="1"/>
          </p:nvPr>
        </p:nvPicPr>
        <p:blipFill>
          <a:blip r:embed="rId4" cstate="print"/>
          <a:srcRect/>
          <a:stretch>
            <a:fillRect/>
          </a:stretch>
        </p:blipFill>
        <p:spPr>
          <a:xfrm>
            <a:off x="4953000" y="1931829"/>
            <a:ext cx="3352800" cy="4734084"/>
          </a:xfrm>
        </p:spPr>
      </p:pic>
      <p:sp>
        <p:nvSpPr>
          <p:cNvPr id="8" name="Rectangle 7"/>
          <p:cNvSpPr/>
          <p:nvPr/>
        </p:nvSpPr>
        <p:spPr>
          <a:xfrm>
            <a:off x="5029200" y="1524000"/>
            <a:ext cx="3048000" cy="369332"/>
          </a:xfrm>
          <a:prstGeom prst="rect">
            <a:avLst/>
          </a:prstGeom>
        </p:spPr>
        <p:txBody>
          <a:bodyPr wrap="square">
            <a:spAutoFit/>
          </a:bodyPr>
          <a:lstStyle/>
          <a:p>
            <a:pPr algn="ctr"/>
            <a:r>
              <a:rPr lang="en-US" b="1" dirty="0" smtClean="0">
                <a:solidFill>
                  <a:srgbClr val="2006BA"/>
                </a:solidFill>
                <a:latin typeface="Lucida Handwriting" pitchFamily="66" charset="0"/>
              </a:rPr>
              <a:t> </a:t>
            </a:r>
            <a:r>
              <a:rPr lang="en-US" b="1" dirty="0" smtClean="0"/>
              <a:t>Queen Marie Antoinette</a:t>
            </a:r>
            <a:endParaRPr lang="en-US"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102"/>
                                        </p:tgtEl>
                                        <p:attrNameLst>
                                          <p:attrName>style.visibility</p:attrName>
                                        </p:attrNameLst>
                                      </p:cBhvr>
                                      <p:to>
                                        <p:strVal val="visible"/>
                                      </p:to>
                                    </p:set>
                                    <p:anim calcmode="lin" valueType="num">
                                      <p:cBhvr additive="base">
                                        <p:cTn id="7" dur="500" fill="hold"/>
                                        <p:tgtEl>
                                          <p:spTgt spid="4102"/>
                                        </p:tgtEl>
                                        <p:attrNameLst>
                                          <p:attrName>ppt_x</p:attrName>
                                        </p:attrNameLst>
                                      </p:cBhvr>
                                      <p:tavLst>
                                        <p:tav tm="0">
                                          <p:val>
                                            <p:strVal val="#ppt_x"/>
                                          </p:val>
                                        </p:tav>
                                        <p:tav tm="100000">
                                          <p:val>
                                            <p:strVal val="#ppt_x"/>
                                          </p:val>
                                        </p:tav>
                                      </p:tavLst>
                                    </p:anim>
                                    <p:anim calcmode="lin" valueType="num">
                                      <p:cBhvr additive="base">
                                        <p:cTn id="8" dur="500" fill="hold"/>
                                        <p:tgtEl>
                                          <p:spTgt spid="410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101"/>
                                        </p:tgtEl>
                                        <p:attrNameLst>
                                          <p:attrName>style.visibility</p:attrName>
                                        </p:attrNameLst>
                                      </p:cBhvr>
                                      <p:to>
                                        <p:strVal val="visible"/>
                                      </p:to>
                                    </p:set>
                                    <p:anim calcmode="lin" valueType="num">
                                      <p:cBhvr additive="base">
                                        <p:cTn id="13" dur="500" fill="hold"/>
                                        <p:tgtEl>
                                          <p:spTgt spid="4101"/>
                                        </p:tgtEl>
                                        <p:attrNameLst>
                                          <p:attrName>ppt_x</p:attrName>
                                        </p:attrNameLst>
                                      </p:cBhvr>
                                      <p:tavLst>
                                        <p:tav tm="0">
                                          <p:val>
                                            <p:strVal val="#ppt_x"/>
                                          </p:val>
                                        </p:tav>
                                        <p:tav tm="100000">
                                          <p:val>
                                            <p:strVal val="#ppt_x"/>
                                          </p:val>
                                        </p:tav>
                                      </p:tavLst>
                                    </p:anim>
                                    <p:anim calcmode="lin" valueType="num">
                                      <p:cBhvr additive="base">
                                        <p:cTn id="14" dur="500" fill="hold"/>
                                        <p:tgtEl>
                                          <p:spTgt spid="410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103"/>
                                        </p:tgtEl>
                                        <p:attrNameLst>
                                          <p:attrName>style.visibility</p:attrName>
                                        </p:attrNameLst>
                                      </p:cBhvr>
                                      <p:to>
                                        <p:strVal val="visible"/>
                                      </p:to>
                                    </p:set>
                                    <p:anim calcmode="lin" valueType="num">
                                      <p:cBhvr additive="base">
                                        <p:cTn id="19" dur="500" fill="hold"/>
                                        <p:tgtEl>
                                          <p:spTgt spid="4103"/>
                                        </p:tgtEl>
                                        <p:attrNameLst>
                                          <p:attrName>ppt_x</p:attrName>
                                        </p:attrNameLst>
                                      </p:cBhvr>
                                      <p:tavLst>
                                        <p:tav tm="0">
                                          <p:val>
                                            <p:strVal val="#ppt_x"/>
                                          </p:val>
                                        </p:tav>
                                        <p:tav tm="100000">
                                          <p:val>
                                            <p:strVal val="#ppt_x"/>
                                          </p:val>
                                        </p:tav>
                                      </p:tavLst>
                                    </p:anim>
                                    <p:anim calcmode="lin" valueType="num">
                                      <p:cBhvr additive="base">
                                        <p:cTn id="20" dur="500" fill="hold"/>
                                        <p:tgtEl>
                                          <p:spTgt spid="410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1" grpId="0"/>
      <p:bldP spid="8" grpId="0"/>
    </p:bld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2" name="Title 6"/>
          <p:cNvSpPr>
            <a:spLocks noGrp="1"/>
          </p:cNvSpPr>
          <p:nvPr>
            <p:ph type="title"/>
          </p:nvPr>
        </p:nvSpPr>
        <p:spPr/>
        <p:txBody>
          <a:bodyPr/>
          <a:lstStyle/>
          <a:p>
            <a:pPr eaLnBrk="1" hangingPunct="1"/>
            <a:r>
              <a:rPr lang="en-US" sz="4800" dirty="0" smtClean="0"/>
              <a:t>King Louis XVI</a:t>
            </a:r>
          </a:p>
        </p:txBody>
      </p:sp>
      <p:pic>
        <p:nvPicPr>
          <p:cNvPr id="5126" name="Content Placeholder 10" descr="240px-Louis16-1775.jpg"/>
          <p:cNvPicPr>
            <a:picLocks noGrp="1" noChangeAspect="1"/>
          </p:cNvPicPr>
          <p:nvPr>
            <p:ph sz="half" idx="1"/>
          </p:nvPr>
        </p:nvPicPr>
        <p:blipFill>
          <a:blip r:embed="rId2" cstate="print"/>
          <a:stretch>
            <a:fillRect/>
          </a:stretch>
        </p:blipFill>
        <p:spPr>
          <a:xfrm>
            <a:off x="533400" y="1447800"/>
            <a:ext cx="3886200" cy="4938713"/>
          </a:xfrm>
        </p:spPr>
      </p:pic>
      <p:sp>
        <p:nvSpPr>
          <p:cNvPr id="7" name="Content Placeholder 6"/>
          <p:cNvSpPr>
            <a:spLocks noGrp="1"/>
          </p:cNvSpPr>
          <p:nvPr>
            <p:ph sz="half" idx="2"/>
          </p:nvPr>
        </p:nvSpPr>
        <p:spPr/>
        <p:txBody>
          <a:bodyPr>
            <a:normAutofit/>
          </a:bodyPr>
          <a:lstStyle/>
          <a:p>
            <a:pPr>
              <a:buFont typeface="Arial" charset="0"/>
              <a:buChar char="•"/>
            </a:pPr>
            <a:r>
              <a:rPr lang="en-US" dirty="0">
                <a:latin typeface="Calibri" pitchFamily="34" charset="0"/>
              </a:rPr>
              <a:t>Became King of France at age </a:t>
            </a:r>
            <a:r>
              <a:rPr lang="en-US" dirty="0" smtClean="0">
                <a:latin typeface="Calibri" pitchFamily="34" charset="0"/>
              </a:rPr>
              <a:t>20.</a:t>
            </a:r>
          </a:p>
          <a:p>
            <a:pPr>
              <a:buFont typeface="Arial" charset="0"/>
              <a:buChar char="•"/>
            </a:pPr>
            <a:r>
              <a:rPr lang="en-US" dirty="0" smtClean="0">
                <a:latin typeface="Calibri" pitchFamily="34" charset="0"/>
              </a:rPr>
              <a:t>Married </a:t>
            </a:r>
            <a:r>
              <a:rPr lang="en-US" dirty="0">
                <a:latin typeface="Calibri" pitchFamily="34" charset="0"/>
              </a:rPr>
              <a:t>to Marie Antoinette (of Austria</a:t>
            </a:r>
            <a:r>
              <a:rPr lang="en-US" dirty="0" smtClean="0">
                <a:latin typeface="Calibri" pitchFamily="34" charset="0"/>
              </a:rPr>
              <a:t>).</a:t>
            </a:r>
          </a:p>
          <a:p>
            <a:pPr>
              <a:buFont typeface="Arial" charset="0"/>
              <a:buChar char="•"/>
            </a:pPr>
            <a:r>
              <a:rPr lang="en-US" b="1" dirty="0" smtClean="0">
                <a:latin typeface="Calibri" pitchFamily="34" charset="0"/>
              </a:rPr>
              <a:t>Weak</a:t>
            </a:r>
            <a:r>
              <a:rPr lang="en-US" dirty="0" smtClean="0">
                <a:latin typeface="Calibri" pitchFamily="34" charset="0"/>
              </a:rPr>
              <a:t> </a:t>
            </a:r>
            <a:r>
              <a:rPr lang="en-US" dirty="0">
                <a:latin typeface="Calibri" pitchFamily="34" charset="0"/>
              </a:rPr>
              <a:t>and </a:t>
            </a:r>
            <a:r>
              <a:rPr lang="en-US" b="1" dirty="0">
                <a:latin typeface="Calibri" pitchFamily="34" charset="0"/>
              </a:rPr>
              <a:t>indecisive </a:t>
            </a:r>
            <a:r>
              <a:rPr lang="en-US" dirty="0" smtClean="0">
                <a:latin typeface="Calibri" pitchFamily="34" charset="0"/>
              </a:rPr>
              <a:t>ruler.</a:t>
            </a:r>
          </a:p>
          <a:p>
            <a:pPr>
              <a:buFont typeface="Arial" charset="0"/>
              <a:buChar char="•"/>
            </a:pPr>
            <a:r>
              <a:rPr lang="en-US" dirty="0" smtClean="0">
                <a:latin typeface="Calibri" pitchFamily="34" charset="0"/>
              </a:rPr>
              <a:t>Easily </a:t>
            </a:r>
            <a:r>
              <a:rPr lang="en-US" dirty="0">
                <a:latin typeface="Calibri" pitchFamily="34" charset="0"/>
              </a:rPr>
              <a:t>influenced by his </a:t>
            </a:r>
            <a:r>
              <a:rPr lang="en-US" dirty="0" smtClean="0">
                <a:latin typeface="Calibri" pitchFamily="34" charset="0"/>
              </a:rPr>
              <a:t>wife.</a:t>
            </a:r>
          </a:p>
          <a:p>
            <a:pPr>
              <a:buFont typeface="Arial" charset="0"/>
              <a:buChar char="•"/>
            </a:pPr>
            <a:r>
              <a:rPr lang="en-US" dirty="0" smtClean="0">
                <a:latin typeface="Calibri" pitchFamily="34" charset="0"/>
              </a:rPr>
              <a:t>No </a:t>
            </a:r>
            <a:r>
              <a:rPr lang="en-US" dirty="0">
                <a:latin typeface="Calibri" pitchFamily="34" charset="0"/>
              </a:rPr>
              <a:t>leadership skills.</a:t>
            </a:r>
          </a:p>
          <a:p>
            <a:pPr>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blinds(horizontal)">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Effect transition="in" filter="blinds(horizontal)">
                                      <p:cBhvr>
                                        <p:cTn id="12" dur="500"/>
                                        <p:tgtEl>
                                          <p:spTgt spid="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animEffect transition="in" filter="blinds(horizontal)">
                                      <p:cBhvr>
                                        <p:cTn id="17" dur="500"/>
                                        <p:tgtEl>
                                          <p:spTgt spid="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7">
                                            <p:txEl>
                                              <p:pRg st="3" end="3"/>
                                            </p:txEl>
                                          </p:spTgt>
                                        </p:tgtEl>
                                        <p:attrNameLst>
                                          <p:attrName>style.visibility</p:attrName>
                                        </p:attrNameLst>
                                      </p:cBhvr>
                                      <p:to>
                                        <p:strVal val="visible"/>
                                      </p:to>
                                    </p:set>
                                    <p:animEffect transition="in" filter="blinds(horizontal)">
                                      <p:cBhvr>
                                        <p:cTn id="22" dur="500"/>
                                        <p:tgtEl>
                                          <p:spTgt spid="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7">
                                            <p:txEl>
                                              <p:pRg st="4" end="4"/>
                                            </p:txEl>
                                          </p:spTgt>
                                        </p:tgtEl>
                                        <p:attrNameLst>
                                          <p:attrName>style.visibility</p:attrName>
                                        </p:attrNameLst>
                                      </p:cBhvr>
                                      <p:to>
                                        <p:strVal val="visible"/>
                                      </p:to>
                                    </p:set>
                                    <p:animEffect transition="in" filter="blinds(horizontal)">
                                      <p:cBhvr>
                                        <p:cTn id="27" dur="500"/>
                                        <p:tgtEl>
                                          <p:spTgt spid="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itle 6"/>
          <p:cNvSpPr>
            <a:spLocks noGrp="1"/>
          </p:cNvSpPr>
          <p:nvPr>
            <p:ph type="title"/>
          </p:nvPr>
        </p:nvSpPr>
        <p:spPr/>
        <p:txBody>
          <a:bodyPr rtlCol="0">
            <a:normAutofit/>
          </a:bodyPr>
          <a:lstStyle/>
          <a:p>
            <a:pPr eaLnBrk="1" fontAlgn="auto" hangingPunct="1">
              <a:spcAft>
                <a:spcPts val="0"/>
              </a:spcAft>
              <a:defRPr/>
            </a:pPr>
            <a:r>
              <a:rPr lang="en-US" sz="4800" dirty="0" smtClean="0"/>
              <a:t>Queen Marie Antoinette</a:t>
            </a:r>
          </a:p>
        </p:txBody>
      </p:sp>
      <p:sp>
        <p:nvSpPr>
          <p:cNvPr id="8" name="Content Placeholder 7"/>
          <p:cNvSpPr>
            <a:spLocks noGrp="1"/>
          </p:cNvSpPr>
          <p:nvPr>
            <p:ph sz="half" idx="1"/>
          </p:nvPr>
        </p:nvSpPr>
        <p:spPr/>
        <p:txBody>
          <a:bodyPr>
            <a:normAutofit lnSpcReduction="10000"/>
          </a:bodyPr>
          <a:lstStyle/>
          <a:p>
            <a:r>
              <a:rPr lang="en-US" dirty="0" smtClean="0">
                <a:latin typeface="Calibri" pitchFamily="34" charset="0"/>
              </a:rPr>
              <a:t>Married Louis XVI at age 14.</a:t>
            </a:r>
          </a:p>
          <a:p>
            <a:r>
              <a:rPr lang="en-US" dirty="0" smtClean="0">
                <a:latin typeface="Calibri" pitchFamily="34" charset="0"/>
              </a:rPr>
              <a:t>Daughter of Austrian Emperor Francis I and </a:t>
            </a:r>
            <a:r>
              <a:rPr lang="en-US" b="1" dirty="0" smtClean="0">
                <a:latin typeface="Calibri" pitchFamily="34" charset="0"/>
              </a:rPr>
              <a:t>Maria Theresa</a:t>
            </a:r>
            <a:r>
              <a:rPr lang="en-US" dirty="0" smtClean="0">
                <a:latin typeface="Calibri" pitchFamily="34" charset="0"/>
              </a:rPr>
              <a:t>.</a:t>
            </a:r>
          </a:p>
          <a:p>
            <a:r>
              <a:rPr lang="en-US" dirty="0" smtClean="0">
                <a:latin typeface="Calibri" pitchFamily="34" charset="0"/>
              </a:rPr>
              <a:t>Marriage was an </a:t>
            </a:r>
            <a:r>
              <a:rPr lang="en-US" u="sng" dirty="0" smtClean="0">
                <a:latin typeface="Calibri" pitchFamily="34" charset="0"/>
              </a:rPr>
              <a:t>alliance</a:t>
            </a:r>
            <a:r>
              <a:rPr lang="en-US" dirty="0" smtClean="0">
                <a:latin typeface="Calibri" pitchFamily="34" charset="0"/>
              </a:rPr>
              <a:t> between France and Austria.</a:t>
            </a:r>
          </a:p>
          <a:p>
            <a:r>
              <a:rPr lang="en-US" dirty="0" smtClean="0">
                <a:latin typeface="Calibri" pitchFamily="34" charset="0"/>
              </a:rPr>
              <a:t>Big spender and spoiled brat.</a:t>
            </a:r>
          </a:p>
          <a:p>
            <a:endParaRPr lang="en-US" dirty="0"/>
          </a:p>
        </p:txBody>
      </p:sp>
      <p:sp>
        <p:nvSpPr>
          <p:cNvPr id="10" name="Content Placeholder 9"/>
          <p:cNvSpPr>
            <a:spLocks noGrp="1"/>
          </p:cNvSpPr>
          <p:nvPr>
            <p:ph sz="half" idx="2"/>
          </p:nvPr>
        </p:nvSpPr>
        <p:spPr/>
        <p:txBody>
          <a:bodyPr>
            <a:normAutofit lnSpcReduction="10000"/>
          </a:bodyPr>
          <a:lstStyle/>
          <a:p>
            <a:endParaRPr lang="en-US"/>
          </a:p>
        </p:txBody>
      </p:sp>
      <p:pic>
        <p:nvPicPr>
          <p:cNvPr id="6150" name="Picture 7" descr="180px-Marie_Antoinette_by_Joseph_Ducreux.jpg"/>
          <p:cNvPicPr>
            <a:picLocks noChangeAspect="1"/>
          </p:cNvPicPr>
          <p:nvPr/>
        </p:nvPicPr>
        <p:blipFill>
          <a:blip r:embed="rId3" cstate="print"/>
          <a:srcRect/>
          <a:stretch>
            <a:fillRect/>
          </a:stretch>
        </p:blipFill>
        <p:spPr bwMode="auto">
          <a:xfrm>
            <a:off x="4800600" y="1371600"/>
            <a:ext cx="3798888" cy="521176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blinds(horizontal)">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8">
                                            <p:txEl>
                                              <p:pRg st="1" end="1"/>
                                            </p:txEl>
                                          </p:spTgt>
                                        </p:tgtEl>
                                        <p:attrNameLst>
                                          <p:attrName>style.visibility</p:attrName>
                                        </p:attrNameLst>
                                      </p:cBhvr>
                                      <p:to>
                                        <p:strVal val="visible"/>
                                      </p:to>
                                    </p:set>
                                    <p:animEffect transition="in" filter="blinds(horizontal)">
                                      <p:cBhvr>
                                        <p:cTn id="12" dur="500"/>
                                        <p:tgtEl>
                                          <p:spTgt spid="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8">
                                            <p:txEl>
                                              <p:pRg st="2" end="2"/>
                                            </p:txEl>
                                          </p:spTgt>
                                        </p:tgtEl>
                                        <p:attrNameLst>
                                          <p:attrName>style.visibility</p:attrName>
                                        </p:attrNameLst>
                                      </p:cBhvr>
                                      <p:to>
                                        <p:strVal val="visible"/>
                                      </p:to>
                                    </p:set>
                                    <p:animEffect transition="in" filter="blinds(horizontal)">
                                      <p:cBhvr>
                                        <p:cTn id="17" dur="500"/>
                                        <p:tgtEl>
                                          <p:spTgt spid="8">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8">
                                            <p:txEl>
                                              <p:pRg st="3" end="3"/>
                                            </p:txEl>
                                          </p:spTgt>
                                        </p:tgtEl>
                                        <p:attrNameLst>
                                          <p:attrName>style.visibility</p:attrName>
                                        </p:attrNameLst>
                                      </p:cBhvr>
                                      <p:to>
                                        <p:strVal val="visible"/>
                                      </p:to>
                                    </p:set>
                                    <p:animEffect transition="in" filter="blinds(horizontal)">
                                      <p:cBhvr>
                                        <p:cTn id="22" dur="500"/>
                                        <p:tgtEl>
                                          <p:spTgt spid="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itle 6"/>
          <p:cNvSpPr>
            <a:spLocks noGrp="1"/>
          </p:cNvSpPr>
          <p:nvPr>
            <p:ph type="title"/>
          </p:nvPr>
        </p:nvSpPr>
        <p:spPr/>
        <p:txBody>
          <a:bodyPr rtlCol="0">
            <a:normAutofit/>
          </a:bodyPr>
          <a:lstStyle/>
          <a:p>
            <a:pPr eaLnBrk="1" fontAlgn="auto" hangingPunct="1">
              <a:spcAft>
                <a:spcPts val="0"/>
              </a:spcAft>
              <a:defRPr/>
            </a:pPr>
            <a:r>
              <a:rPr lang="en-US" sz="4800" dirty="0" smtClean="0"/>
              <a:t>Queen Marie Antoinette</a:t>
            </a:r>
          </a:p>
        </p:txBody>
      </p:sp>
      <p:sp>
        <p:nvSpPr>
          <p:cNvPr id="8" name="Content Placeholder 7"/>
          <p:cNvSpPr>
            <a:spLocks noGrp="1"/>
          </p:cNvSpPr>
          <p:nvPr>
            <p:ph sz="half" idx="1"/>
          </p:nvPr>
        </p:nvSpPr>
        <p:spPr>
          <a:xfrm>
            <a:off x="228600" y="1600200"/>
            <a:ext cx="4114800" cy="4724400"/>
          </a:xfrm>
        </p:spPr>
        <p:txBody>
          <a:bodyPr>
            <a:normAutofit/>
          </a:bodyPr>
          <a:lstStyle/>
          <a:p>
            <a:pPr>
              <a:buFont typeface="Arial" charset="0"/>
              <a:buChar char="•"/>
            </a:pPr>
            <a:r>
              <a:rPr lang="en-US" dirty="0" smtClean="0">
                <a:latin typeface="Calibri" pitchFamily="34" charset="0"/>
              </a:rPr>
              <a:t>Hated to be bored.</a:t>
            </a:r>
          </a:p>
          <a:p>
            <a:pPr>
              <a:buFont typeface="Arial" charset="0"/>
              <a:buChar char="•"/>
            </a:pPr>
            <a:r>
              <a:rPr lang="en-US" dirty="0" smtClean="0">
                <a:latin typeface="Calibri" pitchFamily="34" charset="0"/>
              </a:rPr>
              <a:t>Loved fashion (clothing and tall hair-dos).</a:t>
            </a:r>
          </a:p>
          <a:p>
            <a:pPr>
              <a:buFont typeface="Arial" charset="0"/>
              <a:buChar char="•"/>
            </a:pPr>
            <a:r>
              <a:rPr lang="en-US" dirty="0" smtClean="0">
                <a:latin typeface="Calibri" pitchFamily="34" charset="0"/>
              </a:rPr>
              <a:t>Gambler.</a:t>
            </a:r>
          </a:p>
          <a:p>
            <a:pPr>
              <a:buFont typeface="Arial" charset="0"/>
              <a:buChar char="•"/>
            </a:pPr>
            <a:r>
              <a:rPr lang="en-US" dirty="0" smtClean="0">
                <a:latin typeface="Calibri" pitchFamily="34" charset="0"/>
              </a:rPr>
              <a:t>Loved pleasure and extravagance.</a:t>
            </a:r>
          </a:p>
          <a:p>
            <a:pPr>
              <a:buFont typeface="Arial" charset="0"/>
              <a:buChar char="•"/>
            </a:pPr>
            <a:r>
              <a:rPr lang="en-US" dirty="0" smtClean="0">
                <a:latin typeface="Calibri" pitchFamily="34" charset="0"/>
              </a:rPr>
              <a:t>Like to play peasant in her “peasant village”.</a:t>
            </a:r>
          </a:p>
          <a:p>
            <a:endParaRPr lang="en-US" dirty="0"/>
          </a:p>
        </p:txBody>
      </p:sp>
      <p:sp>
        <p:nvSpPr>
          <p:cNvPr id="10" name="Content Placeholder 9"/>
          <p:cNvSpPr>
            <a:spLocks noGrp="1"/>
          </p:cNvSpPr>
          <p:nvPr>
            <p:ph sz="half" idx="2"/>
          </p:nvPr>
        </p:nvSpPr>
        <p:spPr/>
        <p:txBody>
          <a:bodyPr>
            <a:normAutofit/>
          </a:bodyPr>
          <a:lstStyle/>
          <a:p>
            <a:endParaRPr lang="en-US"/>
          </a:p>
        </p:txBody>
      </p:sp>
      <p:pic>
        <p:nvPicPr>
          <p:cNvPr id="7174" name="Picture 14" descr="Marie Antoinette with children.jpg"/>
          <p:cNvPicPr>
            <a:picLocks noChangeAspect="1"/>
          </p:cNvPicPr>
          <p:nvPr/>
        </p:nvPicPr>
        <p:blipFill>
          <a:blip r:embed="rId3" cstate="print"/>
          <a:srcRect/>
          <a:stretch>
            <a:fillRect/>
          </a:stretch>
        </p:blipFill>
        <p:spPr bwMode="auto">
          <a:xfrm>
            <a:off x="4343400" y="1447800"/>
            <a:ext cx="4564063" cy="51054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blinds(horizontal)">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8">
                                            <p:txEl>
                                              <p:pRg st="1" end="1"/>
                                            </p:txEl>
                                          </p:spTgt>
                                        </p:tgtEl>
                                        <p:attrNameLst>
                                          <p:attrName>style.visibility</p:attrName>
                                        </p:attrNameLst>
                                      </p:cBhvr>
                                      <p:to>
                                        <p:strVal val="visible"/>
                                      </p:to>
                                    </p:set>
                                    <p:animEffect transition="in" filter="blinds(horizontal)">
                                      <p:cBhvr>
                                        <p:cTn id="12" dur="500"/>
                                        <p:tgtEl>
                                          <p:spTgt spid="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8">
                                            <p:txEl>
                                              <p:pRg st="2" end="2"/>
                                            </p:txEl>
                                          </p:spTgt>
                                        </p:tgtEl>
                                        <p:attrNameLst>
                                          <p:attrName>style.visibility</p:attrName>
                                        </p:attrNameLst>
                                      </p:cBhvr>
                                      <p:to>
                                        <p:strVal val="visible"/>
                                      </p:to>
                                    </p:set>
                                    <p:animEffect transition="in" filter="blinds(horizontal)">
                                      <p:cBhvr>
                                        <p:cTn id="17" dur="500"/>
                                        <p:tgtEl>
                                          <p:spTgt spid="8">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8">
                                            <p:txEl>
                                              <p:pRg st="3" end="3"/>
                                            </p:txEl>
                                          </p:spTgt>
                                        </p:tgtEl>
                                        <p:attrNameLst>
                                          <p:attrName>style.visibility</p:attrName>
                                        </p:attrNameLst>
                                      </p:cBhvr>
                                      <p:to>
                                        <p:strVal val="visible"/>
                                      </p:to>
                                    </p:set>
                                    <p:animEffect transition="in" filter="blinds(horizontal)">
                                      <p:cBhvr>
                                        <p:cTn id="22" dur="500"/>
                                        <p:tgtEl>
                                          <p:spTgt spid="8">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8">
                                            <p:txEl>
                                              <p:pRg st="4" end="4"/>
                                            </p:txEl>
                                          </p:spTgt>
                                        </p:tgtEl>
                                        <p:attrNameLst>
                                          <p:attrName>style.visibility</p:attrName>
                                        </p:attrNameLst>
                                      </p:cBhvr>
                                      <p:to>
                                        <p:strVal val="visible"/>
                                      </p:to>
                                    </p:set>
                                    <p:animEffect transition="in" filter="blinds(horizontal)">
                                      <p:cBhvr>
                                        <p:cTn id="27" dur="500"/>
                                        <p:tgtEl>
                                          <p:spTgt spid="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itle 6"/>
          <p:cNvSpPr>
            <a:spLocks noGrp="1"/>
          </p:cNvSpPr>
          <p:nvPr>
            <p:ph type="title"/>
          </p:nvPr>
        </p:nvSpPr>
        <p:spPr/>
        <p:txBody>
          <a:bodyPr rtlCol="0">
            <a:normAutofit fontScale="90000"/>
          </a:bodyPr>
          <a:lstStyle/>
          <a:p>
            <a:pPr eaLnBrk="1" fontAlgn="auto" hangingPunct="1">
              <a:spcAft>
                <a:spcPts val="0"/>
              </a:spcAft>
              <a:defRPr/>
            </a:pPr>
            <a:r>
              <a:rPr lang="en-US" b="1" dirty="0" smtClean="0"/>
              <a:t>Life at the </a:t>
            </a:r>
            <a:br>
              <a:rPr lang="en-US" b="1" dirty="0" smtClean="0"/>
            </a:br>
            <a:r>
              <a:rPr lang="en-US" b="1" dirty="0" smtClean="0"/>
              <a:t>Palace of Versailles</a:t>
            </a:r>
          </a:p>
        </p:txBody>
      </p:sp>
      <p:pic>
        <p:nvPicPr>
          <p:cNvPr id="8197" name="Picture 11" descr="versailles.jpg"/>
          <p:cNvPicPr>
            <a:picLocks noChangeAspect="1"/>
          </p:cNvPicPr>
          <p:nvPr/>
        </p:nvPicPr>
        <p:blipFill>
          <a:blip r:embed="rId2" cstate="print"/>
          <a:srcRect/>
          <a:stretch>
            <a:fillRect/>
          </a:stretch>
        </p:blipFill>
        <p:spPr bwMode="auto">
          <a:xfrm>
            <a:off x="1219200" y="1752600"/>
            <a:ext cx="6629400" cy="43418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242" name="Title 6"/>
          <p:cNvSpPr>
            <a:spLocks noGrp="1"/>
          </p:cNvSpPr>
          <p:nvPr>
            <p:ph type="title"/>
          </p:nvPr>
        </p:nvSpPr>
        <p:spPr/>
        <p:txBody>
          <a:bodyPr>
            <a:normAutofit fontScale="90000"/>
          </a:bodyPr>
          <a:lstStyle/>
          <a:p>
            <a:pPr eaLnBrk="1" hangingPunct="1"/>
            <a:r>
              <a:rPr lang="en-US" dirty="0" smtClean="0"/>
              <a:t>Cause #2: French Society and the Three Estates</a:t>
            </a:r>
          </a:p>
        </p:txBody>
      </p:sp>
      <p:sp>
        <p:nvSpPr>
          <p:cNvPr id="14340" name="Content Placeholder 12"/>
          <p:cNvSpPr>
            <a:spLocks noGrp="1"/>
          </p:cNvSpPr>
          <p:nvPr>
            <p:ph idx="1"/>
          </p:nvPr>
        </p:nvSpPr>
        <p:spPr>
          <a:xfrm>
            <a:off x="609600" y="1524000"/>
            <a:ext cx="7924800" cy="5105400"/>
          </a:xfrm>
        </p:spPr>
        <p:txBody>
          <a:bodyPr/>
          <a:lstStyle/>
          <a:p>
            <a:pPr eaLnBrk="1" hangingPunct="1">
              <a:buFont typeface="Arial" charset="0"/>
              <a:buNone/>
            </a:pPr>
            <a:r>
              <a:rPr lang="en-US" sz="3600" b="1" dirty="0" smtClean="0"/>
              <a:t>Three Estates</a:t>
            </a:r>
          </a:p>
          <a:p>
            <a:pPr eaLnBrk="1" hangingPunct="1"/>
            <a:r>
              <a:rPr lang="en-US" sz="2800" dirty="0" smtClean="0"/>
              <a:t>France’s social system, called the </a:t>
            </a:r>
            <a:r>
              <a:rPr lang="en-US" sz="2800" b="1" dirty="0" smtClean="0"/>
              <a:t>Old Regime</a:t>
            </a:r>
            <a:r>
              <a:rPr lang="en-US" sz="2800" dirty="0" smtClean="0"/>
              <a:t>, had its roots in the Middle Ages (feudalism).</a:t>
            </a:r>
          </a:p>
          <a:p>
            <a:pPr eaLnBrk="1" hangingPunct="1"/>
            <a:r>
              <a:rPr lang="en-US" sz="2800" dirty="0" smtClean="0"/>
              <a:t>France was divided up into 3 social classes called the “estates”:</a:t>
            </a:r>
          </a:p>
          <a:p>
            <a:pPr lvl="1" eaLnBrk="1" hangingPunct="1">
              <a:buFont typeface="Arial" charset="0"/>
              <a:buAutoNum type="arabicPeriod"/>
            </a:pPr>
            <a:r>
              <a:rPr lang="en-US" sz="2400" dirty="0" smtClean="0"/>
              <a:t>The </a:t>
            </a:r>
            <a:r>
              <a:rPr lang="en-US" sz="2400" b="1" dirty="0" smtClean="0"/>
              <a:t>First Estate </a:t>
            </a:r>
            <a:r>
              <a:rPr lang="en-US" sz="2400" dirty="0" smtClean="0"/>
              <a:t>(Clergy)</a:t>
            </a:r>
          </a:p>
          <a:p>
            <a:pPr lvl="1" eaLnBrk="1" hangingPunct="1">
              <a:buFont typeface="Arial" charset="0"/>
              <a:buAutoNum type="arabicPeriod"/>
            </a:pPr>
            <a:r>
              <a:rPr lang="en-US" sz="2400" dirty="0" smtClean="0"/>
              <a:t>The </a:t>
            </a:r>
            <a:r>
              <a:rPr lang="en-US" sz="2400" b="1" dirty="0" smtClean="0"/>
              <a:t>Second Estate </a:t>
            </a:r>
            <a:r>
              <a:rPr lang="en-US" sz="2400" dirty="0" smtClean="0"/>
              <a:t>(Nobility)</a:t>
            </a:r>
          </a:p>
          <a:p>
            <a:pPr lvl="1" eaLnBrk="1" hangingPunct="1">
              <a:buFont typeface="Arial" charset="0"/>
              <a:buAutoNum type="arabicPeriod"/>
            </a:pPr>
            <a:r>
              <a:rPr lang="en-US" sz="2400" dirty="0" smtClean="0"/>
              <a:t>The </a:t>
            </a:r>
            <a:r>
              <a:rPr lang="en-US" sz="2400" b="1" dirty="0" smtClean="0"/>
              <a:t>Third Estate </a:t>
            </a:r>
            <a:r>
              <a:rPr lang="en-US" sz="2400" dirty="0" smtClean="0"/>
              <a:t>(Peasants, Bourgeoisie, and the Working Class)</a:t>
            </a:r>
          </a:p>
          <a:p>
            <a:pPr lvl="1" eaLnBrk="1" hangingPunct="1">
              <a:buFont typeface="Arial" charset="0"/>
              <a:buAutoNum type="arabicPeriod"/>
            </a:pPr>
            <a:endParaRPr lang="en-US" sz="2400" b="1" dirty="0" smtClean="0">
              <a:solidFill>
                <a:srgbClr val="2006BA"/>
              </a:solidFill>
            </a:endParaRPr>
          </a:p>
          <a:p>
            <a:pPr eaLnBrk="1" hangingPunct="1"/>
            <a:endParaRPr lang="en-US" sz="14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4340">
                                            <p:txEl>
                                              <p:pRg st="1" end="1"/>
                                            </p:txEl>
                                          </p:spTgt>
                                        </p:tgtEl>
                                        <p:attrNameLst>
                                          <p:attrName>style.visibility</p:attrName>
                                        </p:attrNameLst>
                                      </p:cBhvr>
                                      <p:to>
                                        <p:strVal val="visible"/>
                                      </p:to>
                                    </p:set>
                                    <p:anim calcmode="lin" valueType="num">
                                      <p:cBhvr additive="base">
                                        <p:cTn id="7" dur="500" fill="hold"/>
                                        <p:tgtEl>
                                          <p:spTgt spid="14340">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4340">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4340">
                                            <p:txEl>
                                              <p:pRg st="2" end="2"/>
                                            </p:txEl>
                                          </p:spTgt>
                                        </p:tgtEl>
                                        <p:attrNameLst>
                                          <p:attrName>style.visibility</p:attrName>
                                        </p:attrNameLst>
                                      </p:cBhvr>
                                      <p:to>
                                        <p:strVal val="visible"/>
                                      </p:to>
                                    </p:set>
                                    <p:anim calcmode="lin" valueType="num">
                                      <p:cBhvr additive="base">
                                        <p:cTn id="13" dur="500" fill="hold"/>
                                        <p:tgtEl>
                                          <p:spTgt spid="14340">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4340">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4340">
                                            <p:txEl>
                                              <p:pRg st="3" end="3"/>
                                            </p:txEl>
                                          </p:spTgt>
                                        </p:tgtEl>
                                        <p:attrNameLst>
                                          <p:attrName>style.visibility</p:attrName>
                                        </p:attrNameLst>
                                      </p:cBhvr>
                                      <p:to>
                                        <p:strVal val="visible"/>
                                      </p:to>
                                    </p:set>
                                    <p:anim calcmode="lin" valueType="num">
                                      <p:cBhvr additive="base">
                                        <p:cTn id="19" dur="500" fill="hold"/>
                                        <p:tgtEl>
                                          <p:spTgt spid="14340">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4340">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4340">
                                            <p:txEl>
                                              <p:pRg st="4" end="4"/>
                                            </p:txEl>
                                          </p:spTgt>
                                        </p:tgtEl>
                                        <p:attrNameLst>
                                          <p:attrName>style.visibility</p:attrName>
                                        </p:attrNameLst>
                                      </p:cBhvr>
                                      <p:to>
                                        <p:strVal val="visible"/>
                                      </p:to>
                                    </p:set>
                                    <p:anim calcmode="lin" valueType="num">
                                      <p:cBhvr additive="base">
                                        <p:cTn id="25" dur="500" fill="hold"/>
                                        <p:tgtEl>
                                          <p:spTgt spid="14340">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4340">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4340">
                                            <p:txEl>
                                              <p:pRg st="5" end="5"/>
                                            </p:txEl>
                                          </p:spTgt>
                                        </p:tgtEl>
                                        <p:attrNameLst>
                                          <p:attrName>style.visibility</p:attrName>
                                        </p:attrNameLst>
                                      </p:cBhvr>
                                      <p:to>
                                        <p:strVal val="visible"/>
                                      </p:to>
                                    </p:set>
                                    <p:anim calcmode="lin" valueType="num">
                                      <p:cBhvr additive="base">
                                        <p:cTn id="31" dur="500" fill="hold"/>
                                        <p:tgtEl>
                                          <p:spTgt spid="14340">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4340">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367</TotalTime>
  <Words>965</Words>
  <Application>Microsoft Macintosh PowerPoint</Application>
  <PresentationFormat>On-screen Show (4:3)</PresentationFormat>
  <Paragraphs>111</Paragraphs>
  <Slides>22</Slides>
  <Notes>2</Notes>
  <HiddenSlides>0</HiddenSlides>
  <MMClips>0</MMClips>
  <ScaleCrop>false</ScaleCrop>
  <HeadingPairs>
    <vt:vector size="4" baseType="variant">
      <vt:variant>
        <vt:lpstr>Design Template</vt:lpstr>
      </vt:variant>
      <vt:variant>
        <vt:i4>2</vt:i4>
      </vt:variant>
      <vt:variant>
        <vt:lpstr>Slide Titles</vt:lpstr>
      </vt:variant>
      <vt:variant>
        <vt:i4>22</vt:i4>
      </vt:variant>
    </vt:vector>
  </HeadingPairs>
  <TitlesOfParts>
    <vt:vector size="24" baseType="lpstr">
      <vt:lpstr>Office Theme</vt:lpstr>
      <vt:lpstr>Default Design</vt:lpstr>
      <vt:lpstr>Glorious and American Revolutions Recap!</vt:lpstr>
      <vt:lpstr>The French Revolution Begins  1788-1799</vt:lpstr>
      <vt:lpstr>France Before the Revolution</vt:lpstr>
      <vt:lpstr>Cause #1:  The French Monarchy (1775-1793)</vt:lpstr>
      <vt:lpstr>King Louis XVI</vt:lpstr>
      <vt:lpstr>Queen Marie Antoinette</vt:lpstr>
      <vt:lpstr>Queen Marie Antoinette</vt:lpstr>
      <vt:lpstr>Life at the  Palace of Versailles</vt:lpstr>
      <vt:lpstr>Cause #2: French Society and the Three Estates</vt:lpstr>
      <vt:lpstr>The First Estate</vt:lpstr>
      <vt:lpstr>The Second Estate</vt:lpstr>
      <vt:lpstr>The Third Estate</vt:lpstr>
      <vt:lpstr>Cause #3: Economic Problems</vt:lpstr>
      <vt:lpstr>Reform?</vt:lpstr>
      <vt:lpstr>What should the King do?</vt:lpstr>
      <vt:lpstr>The King’s Decision</vt:lpstr>
      <vt:lpstr>May-July 1789</vt:lpstr>
      <vt:lpstr>Tennis Court Oath</vt:lpstr>
      <vt:lpstr>Tennis Court Oath</vt:lpstr>
      <vt:lpstr>Cause #4 Enlightenment Ideas</vt:lpstr>
      <vt:lpstr>Influence from American revolution:</vt:lpstr>
      <vt:lpstr>Four Causes of the French Revolution</vt:lpstr>
    </vt:vector>
  </TitlesOfParts>
  <Company>Lenovo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French Revolution  1788-1799</dc:title>
  <dc:creator>AlyssaMartin</dc:creator>
  <cp:lastModifiedBy>Jessica Taylor</cp:lastModifiedBy>
  <cp:revision>14</cp:revision>
  <dcterms:created xsi:type="dcterms:W3CDTF">2012-11-27T14:52:00Z</dcterms:created>
  <dcterms:modified xsi:type="dcterms:W3CDTF">2012-11-27T14:55:25Z</dcterms:modified>
</cp:coreProperties>
</file>