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72" r:id="rId1"/>
  </p:sldMasterIdLst>
  <p:notesMasterIdLst>
    <p:notesMasterId r:id="rId29"/>
  </p:notesMasterIdLst>
  <p:sldIdLst>
    <p:sldId id="282" r:id="rId2"/>
    <p:sldId id="283" r:id="rId3"/>
    <p:sldId id="284" r:id="rId4"/>
    <p:sldId id="256" r:id="rId5"/>
    <p:sldId id="258" r:id="rId6"/>
    <p:sldId id="259" r:id="rId7"/>
    <p:sldId id="281" r:id="rId8"/>
    <p:sldId id="280" r:id="rId9"/>
    <p:sldId id="260" r:id="rId10"/>
    <p:sldId id="261" r:id="rId11"/>
    <p:sldId id="262" r:id="rId12"/>
    <p:sldId id="263" r:id="rId13"/>
    <p:sldId id="264" r:id="rId14"/>
    <p:sldId id="265" r:id="rId15"/>
    <p:sldId id="267" r:id="rId16"/>
    <p:sldId id="268" r:id="rId17"/>
    <p:sldId id="269" r:id="rId18"/>
    <p:sldId id="270" r:id="rId19"/>
    <p:sldId id="271" r:id="rId20"/>
    <p:sldId id="272" r:id="rId21"/>
    <p:sldId id="273" r:id="rId22"/>
    <p:sldId id="274" r:id="rId23"/>
    <p:sldId id="257" r:id="rId24"/>
    <p:sldId id="275" r:id="rId25"/>
    <p:sldId id="276" r:id="rId26"/>
    <p:sldId id="277" r:id="rId27"/>
    <p:sldId id="278"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63" d="100"/>
          <a:sy n="63" d="100"/>
        </p:scale>
        <p:origin x="-1544"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95CB57-117F-6B4C-BF19-FFA991881818}" type="datetimeFigureOut">
              <a:rPr lang="en-US" smtClean="0"/>
              <a:pPr/>
              <a:t>1/1/14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593236-507A-8643-BD54-CEBB828C3EC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a:t>
            </a:r>
            <a:r>
              <a:rPr lang="en-US" dirty="0" err="1" smtClean="0"/>
              <a:t>www.youtube.com/watch?v</a:t>
            </a:r>
            <a:r>
              <a:rPr lang="en-US" dirty="0" smtClean="0"/>
              <a:t>=y9HjvHZfCUI&amp;list=PLBDA2E52FB1EF80C9&amp;index=39</a:t>
            </a:r>
            <a:endParaRPr lang="en-US" dirty="0"/>
          </a:p>
        </p:txBody>
      </p:sp>
      <p:sp>
        <p:nvSpPr>
          <p:cNvPr id="4" name="Slide Number Placeholder 3"/>
          <p:cNvSpPr>
            <a:spLocks noGrp="1"/>
          </p:cNvSpPr>
          <p:nvPr>
            <p:ph type="sldNum" sz="quarter" idx="10"/>
          </p:nvPr>
        </p:nvSpPr>
        <p:spPr/>
        <p:txBody>
          <a:bodyPr/>
          <a:lstStyle/>
          <a:p>
            <a:fld id="{44593236-507A-8643-BD54-CEBB828C3ECC}" type="slidenum">
              <a:rPr lang="en-US" smtClean="0"/>
              <a:pPr/>
              <a:t>27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5B65B48-4770-AD45-9582-19E211C7F99C}" type="datetimeFigureOut">
              <a:rPr lang="en-US" smtClean="0"/>
              <a:pPr/>
              <a:t>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5260EF-5CE3-5F4B-AFE3-E5578A0213F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B65B48-4770-AD45-9582-19E211C7F99C}" type="datetimeFigureOut">
              <a:rPr lang="en-US" smtClean="0"/>
              <a:pPr/>
              <a:t>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5260EF-5CE3-5F4B-AFE3-E5578A0213F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B65B48-4770-AD45-9582-19E211C7F99C}" type="datetimeFigureOut">
              <a:rPr lang="en-US" smtClean="0"/>
              <a:pPr/>
              <a:t>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5260EF-5CE3-5F4B-AFE3-E5578A0213F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B65B48-4770-AD45-9582-19E211C7F99C}" type="datetimeFigureOut">
              <a:rPr lang="en-US" smtClean="0"/>
              <a:pPr/>
              <a:t>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5260EF-5CE3-5F4B-AFE3-E5578A0213F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B65B48-4770-AD45-9582-19E211C7F99C}" type="datetimeFigureOut">
              <a:rPr lang="en-US" smtClean="0"/>
              <a:pPr/>
              <a:t>1/1/14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5260EF-5CE3-5F4B-AFE3-E5578A0213F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5B65B48-4770-AD45-9582-19E211C7F99C}" type="datetimeFigureOut">
              <a:rPr lang="en-US" smtClean="0"/>
              <a:pPr/>
              <a:t>1/1/14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5260EF-5CE3-5F4B-AFE3-E5578A0213F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B65B48-4770-AD45-9582-19E211C7F99C}" type="datetimeFigureOut">
              <a:rPr lang="en-US" smtClean="0"/>
              <a:pPr/>
              <a:t>1/1/14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5260EF-5CE3-5F4B-AFE3-E5578A0213F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B65B48-4770-AD45-9582-19E211C7F99C}" type="datetimeFigureOut">
              <a:rPr lang="en-US" smtClean="0"/>
              <a:pPr/>
              <a:t>1/1/14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5260EF-5CE3-5F4B-AFE3-E5578A0213F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B65B48-4770-AD45-9582-19E211C7F99C}" type="datetimeFigureOut">
              <a:rPr lang="en-US" smtClean="0"/>
              <a:pPr/>
              <a:t>1/1/14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5260EF-5CE3-5F4B-AFE3-E5578A0213F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B65B48-4770-AD45-9582-19E211C7F99C}" type="datetimeFigureOut">
              <a:rPr lang="en-US" smtClean="0"/>
              <a:pPr/>
              <a:t>1/1/14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5260EF-5CE3-5F4B-AFE3-E5578A0213F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B65B48-4770-AD45-9582-19E211C7F99C}" type="datetimeFigureOut">
              <a:rPr lang="en-US" smtClean="0"/>
              <a:pPr/>
              <a:t>1/1/14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5260EF-5CE3-5F4B-AFE3-E5578A0213F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B65B48-4770-AD45-9582-19E211C7F99C}" type="datetimeFigureOut">
              <a:rPr lang="en-US" smtClean="0"/>
              <a:pPr/>
              <a:t>1/1/14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260EF-5CE3-5F4B-AFE3-E5578A0213F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jvax5VUvjWQ"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Welcome Back! </a:t>
            </a:r>
            <a:endParaRPr lang="en-US" dirty="0"/>
          </a:p>
        </p:txBody>
      </p:sp>
      <p:sp>
        <p:nvSpPr>
          <p:cNvPr id="5" name="Content Placeholder 4"/>
          <p:cNvSpPr>
            <a:spLocks noGrp="1"/>
          </p:cNvSpPr>
          <p:nvPr>
            <p:ph idx="1"/>
          </p:nvPr>
        </p:nvSpPr>
        <p:spPr/>
        <p:txBody>
          <a:bodyPr/>
          <a:lstStyle/>
          <a:p>
            <a:r>
              <a:rPr lang="en-US" dirty="0" smtClean="0"/>
              <a:t>Get our your World History Notebook and update your table of contents: </a:t>
            </a:r>
          </a:p>
          <a:p>
            <a:r>
              <a:rPr lang="en-US" dirty="0" smtClean="0"/>
              <a:t>57- Notes the Cold War I </a:t>
            </a:r>
          </a:p>
          <a:p>
            <a:r>
              <a:rPr lang="en-US" dirty="0" smtClean="0"/>
              <a:t>58 – Iron Curtain Speech</a:t>
            </a:r>
          </a:p>
          <a:p>
            <a:endParaRPr lang="en-US" dirty="0" smtClean="0"/>
          </a:p>
          <a:p>
            <a:endParaRPr lang="en-US" dirty="0" smtClean="0"/>
          </a:p>
          <a:p>
            <a:r>
              <a:rPr lang="en-US" dirty="0" smtClean="0"/>
              <a:t>I Need your projects if you were absent or if it is LATE! </a:t>
            </a:r>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8958" y="274638"/>
            <a:ext cx="4517668" cy="3819482"/>
          </a:xfrm>
          <a:prstGeom prst="rect">
            <a:avLst/>
          </a:prstGeom>
        </p:spPr>
      </p:pic>
      <p:pic>
        <p:nvPicPr>
          <p:cNvPr id="5" name="Picture 4"/>
          <p:cNvPicPr>
            <a:picLocks noChangeAspect="1"/>
          </p:cNvPicPr>
          <p:nvPr/>
        </p:nvPicPr>
        <p:blipFill>
          <a:blip r:embed="rId3"/>
          <a:stretch>
            <a:fillRect/>
          </a:stretch>
        </p:blipFill>
        <p:spPr>
          <a:xfrm>
            <a:off x="4666626" y="3402800"/>
            <a:ext cx="4265874" cy="3142419"/>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Arms Race</a:t>
            </a:r>
            <a:endParaRPr lang="en-US" dirty="0"/>
          </a:p>
        </p:txBody>
      </p:sp>
      <p:sp>
        <p:nvSpPr>
          <p:cNvPr id="3" name="Content Placeholder 2"/>
          <p:cNvSpPr>
            <a:spLocks noGrp="1"/>
          </p:cNvSpPr>
          <p:nvPr>
            <p:ph idx="1"/>
          </p:nvPr>
        </p:nvSpPr>
        <p:spPr>
          <a:xfrm>
            <a:off x="457200" y="1600200"/>
            <a:ext cx="8229600" cy="2221787"/>
          </a:xfrm>
        </p:spPr>
        <p:txBody>
          <a:bodyPr>
            <a:normAutofit fontScale="77500" lnSpcReduction="20000"/>
          </a:bodyPr>
          <a:lstStyle/>
          <a:p>
            <a:r>
              <a:rPr lang="en-US" dirty="0" smtClean="0"/>
              <a:t>One of the most terrifying aspects of the cold war was the </a:t>
            </a:r>
            <a:r>
              <a:rPr lang="en-US" b="1" dirty="0" smtClean="0"/>
              <a:t>arms race</a:t>
            </a:r>
            <a:r>
              <a:rPr lang="en-US" dirty="0" smtClean="0"/>
              <a:t>. </a:t>
            </a:r>
          </a:p>
          <a:p>
            <a:r>
              <a:rPr lang="en-US" dirty="0" smtClean="0"/>
              <a:t>At first the U.S. was the only nuclear power, but by 1949, the Soviet Union has also developed nuclear weapons. </a:t>
            </a:r>
          </a:p>
          <a:p>
            <a:r>
              <a:rPr lang="en-US" dirty="0" smtClean="0"/>
              <a:t>By 1953, Each superpower had developed the </a:t>
            </a:r>
            <a:r>
              <a:rPr lang="en-US" b="1" dirty="0" smtClean="0"/>
              <a:t>hydrogen bomb</a:t>
            </a:r>
            <a:r>
              <a:rPr lang="en-US" dirty="0" smtClean="0"/>
              <a:t>, much more destructive than the Atomic bomb. </a:t>
            </a:r>
            <a:endParaRPr lang="en-US" dirty="0"/>
          </a:p>
        </p:txBody>
      </p:sp>
      <p:pic>
        <p:nvPicPr>
          <p:cNvPr id="4" name="Picture 3"/>
          <p:cNvPicPr>
            <a:picLocks noChangeAspect="1"/>
          </p:cNvPicPr>
          <p:nvPr/>
        </p:nvPicPr>
        <p:blipFill>
          <a:blip r:embed="rId2"/>
          <a:stretch>
            <a:fillRect/>
          </a:stretch>
        </p:blipFill>
        <p:spPr>
          <a:xfrm>
            <a:off x="2626222" y="3821987"/>
            <a:ext cx="3804246" cy="2818357"/>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threat of Nuclear War</a:t>
            </a:r>
            <a:endParaRPr lang="en-US" dirty="0"/>
          </a:p>
        </p:txBody>
      </p:sp>
      <p:sp>
        <p:nvSpPr>
          <p:cNvPr id="3" name="Content Placeholder 2"/>
          <p:cNvSpPr>
            <a:spLocks noGrp="1"/>
          </p:cNvSpPr>
          <p:nvPr>
            <p:ph idx="1"/>
          </p:nvPr>
        </p:nvSpPr>
        <p:spPr>
          <a:xfrm>
            <a:off x="457200" y="1600200"/>
            <a:ext cx="5066497" cy="4847861"/>
          </a:xfrm>
        </p:spPr>
        <p:txBody>
          <a:bodyPr>
            <a:normAutofit fontScale="85000" lnSpcReduction="10000"/>
          </a:bodyPr>
          <a:lstStyle/>
          <a:p>
            <a:r>
              <a:rPr lang="en-US" dirty="0" smtClean="0"/>
              <a:t>Critics argued that a nuclear war would destroy both sides. </a:t>
            </a:r>
          </a:p>
          <a:p>
            <a:r>
              <a:rPr lang="en-US" dirty="0" smtClean="0"/>
              <a:t>Yet, each super power wanted to deter the other from launching its nuclear weapons, so each side engaged in a race to match the other’s new weapons. The result was a </a:t>
            </a:r>
            <a:r>
              <a:rPr lang="en-US" b="1" dirty="0" smtClean="0"/>
              <a:t>“balance of terror.”</a:t>
            </a:r>
          </a:p>
          <a:p>
            <a:r>
              <a:rPr lang="en-US" dirty="0" smtClean="0"/>
              <a:t>The world’s people lived in constant fear of Nuclear doom.</a:t>
            </a:r>
            <a:endParaRPr lang="en-US" dirty="0"/>
          </a:p>
        </p:txBody>
      </p:sp>
      <p:pic>
        <p:nvPicPr>
          <p:cNvPr id="4" name="Picture 3"/>
          <p:cNvPicPr>
            <a:picLocks noChangeAspect="1"/>
          </p:cNvPicPr>
          <p:nvPr/>
        </p:nvPicPr>
        <p:blipFill>
          <a:blip r:embed="rId2"/>
          <a:stretch>
            <a:fillRect/>
          </a:stretch>
        </p:blipFill>
        <p:spPr>
          <a:xfrm>
            <a:off x="5523697" y="1935651"/>
            <a:ext cx="3491574" cy="326582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Disarmament Talks</a:t>
            </a:r>
            <a:endParaRPr lang="en-US" dirty="0"/>
          </a:p>
        </p:txBody>
      </p:sp>
      <p:sp>
        <p:nvSpPr>
          <p:cNvPr id="3" name="Content Placeholder 2"/>
          <p:cNvSpPr>
            <a:spLocks noGrp="1"/>
          </p:cNvSpPr>
          <p:nvPr>
            <p:ph idx="1"/>
          </p:nvPr>
        </p:nvSpPr>
        <p:spPr>
          <a:xfrm>
            <a:off x="457200" y="1600201"/>
            <a:ext cx="8074940" cy="4182096"/>
          </a:xfrm>
        </p:spPr>
        <p:txBody>
          <a:bodyPr>
            <a:normAutofit/>
          </a:bodyPr>
          <a:lstStyle/>
          <a:p>
            <a:r>
              <a:rPr lang="en-US" sz="2800" dirty="0" smtClean="0"/>
              <a:t>To reduce the threat of nuclear war, both sides met to discuss disarmament. Their mutual distrust slowed progress.</a:t>
            </a:r>
          </a:p>
          <a:p>
            <a:r>
              <a:rPr lang="en-US" sz="2800" dirty="0" smtClean="0"/>
              <a:t>IN 1969 The U.S. and Soviet Union began </a:t>
            </a:r>
            <a:r>
              <a:rPr lang="en-US" sz="2800" b="1" dirty="0" smtClean="0"/>
              <a:t>Strategic Arms Limitation Talks </a:t>
            </a:r>
            <a:r>
              <a:rPr lang="en-US" sz="2800" dirty="0" smtClean="0"/>
              <a:t>(SALT) to limit the number of nuclear weapons held by each side. In 1972 and 1979 both sides signed agreements setting these limits. </a:t>
            </a:r>
            <a:endParaRPr lang="en-US" sz="2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ABMs</a:t>
            </a:r>
            <a:endParaRPr lang="en-US" dirty="0"/>
          </a:p>
        </p:txBody>
      </p:sp>
      <p:sp>
        <p:nvSpPr>
          <p:cNvPr id="3" name="Content Placeholder 2"/>
          <p:cNvSpPr>
            <a:spLocks noGrp="1"/>
          </p:cNvSpPr>
          <p:nvPr>
            <p:ph idx="1"/>
          </p:nvPr>
        </p:nvSpPr>
        <p:spPr/>
        <p:txBody>
          <a:bodyPr/>
          <a:lstStyle/>
          <a:p>
            <a:r>
              <a:rPr lang="en-US" dirty="0" smtClean="0"/>
              <a:t>One agreement of the limitations talks was limiting Anti-ballistic missiles (ABMs).</a:t>
            </a:r>
          </a:p>
          <a:p>
            <a:pPr lvl="1"/>
            <a:r>
              <a:rPr lang="en-US" b="1" dirty="0" smtClean="0"/>
              <a:t>Anti-ballistic missiles-</a:t>
            </a:r>
            <a:r>
              <a:rPr lang="en-US" dirty="0" smtClean="0"/>
              <a:t>missiles that could shoot down other missiles from hostile countries. </a:t>
            </a:r>
          </a:p>
          <a:p>
            <a:pPr lvl="1"/>
            <a:r>
              <a:rPr lang="en-US" dirty="0" smtClean="0"/>
              <a:t>The theory was that ABMs were dangerous to the balance of terror because by giving one side some protection against the other, it might encourage the protected side to attack.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Détente</a:t>
            </a:r>
            <a:endParaRPr lang="en-US" dirty="0"/>
          </a:p>
        </p:txBody>
      </p:sp>
      <p:sp>
        <p:nvSpPr>
          <p:cNvPr id="3" name="Content Placeholder 2"/>
          <p:cNvSpPr>
            <a:spLocks noGrp="1"/>
          </p:cNvSpPr>
          <p:nvPr>
            <p:ph idx="1"/>
          </p:nvPr>
        </p:nvSpPr>
        <p:spPr/>
        <p:txBody>
          <a:bodyPr/>
          <a:lstStyle/>
          <a:p>
            <a:r>
              <a:rPr lang="en-US" dirty="0" smtClean="0"/>
              <a:t>These disarmament talks led to an era of </a:t>
            </a:r>
            <a:r>
              <a:rPr lang="en-US" b="1" dirty="0" smtClean="0"/>
              <a:t>détente</a:t>
            </a:r>
            <a:r>
              <a:rPr lang="en-US" dirty="0" smtClean="0"/>
              <a:t> – or relaxation of tensions during the 1970’s. </a:t>
            </a:r>
          </a:p>
          <a:p>
            <a:r>
              <a:rPr lang="en-US" dirty="0" smtClean="0"/>
              <a:t>The American strategy under détente was to restrain the Soviet Union though diplomatic agreements rather than by military means. </a:t>
            </a:r>
          </a:p>
          <a:p>
            <a:r>
              <a:rPr lang="en-US" dirty="0" smtClean="0"/>
              <a:t>Détente ended in 1979 when the Soviet Union invaded Afghanistan. </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Cold War goes Global</a:t>
            </a:r>
            <a:endParaRPr lang="en-US" dirty="0"/>
          </a:p>
        </p:txBody>
      </p:sp>
      <p:sp>
        <p:nvSpPr>
          <p:cNvPr id="3" name="Content Placeholder 2"/>
          <p:cNvSpPr>
            <a:spLocks noGrp="1"/>
          </p:cNvSpPr>
          <p:nvPr>
            <p:ph idx="1"/>
          </p:nvPr>
        </p:nvSpPr>
        <p:spPr/>
        <p:txBody>
          <a:bodyPr>
            <a:normAutofit/>
          </a:bodyPr>
          <a:lstStyle/>
          <a:p>
            <a:r>
              <a:rPr lang="en-US" dirty="0" smtClean="0"/>
              <a:t>By the late 1960’s Britain, France, and China had developed their own nuclear weapons. </a:t>
            </a:r>
          </a:p>
          <a:p>
            <a:r>
              <a:rPr lang="en-US" dirty="0" smtClean="0"/>
              <a:t>To keep the Arms race from spreading any further, in 1968 many nations signed the Nuclear Non-Proliferation Treaty (NPT).</a:t>
            </a:r>
          </a:p>
          <a:p>
            <a:pPr lvl="1"/>
            <a:r>
              <a:rPr lang="en-US" b="1" dirty="0" smtClean="0"/>
              <a:t>Nuclear Non-Proliferation Treaty </a:t>
            </a:r>
            <a:r>
              <a:rPr lang="en-US" dirty="0" smtClean="0"/>
              <a:t>(NPT) -Nations agreed not to develop nuclear weapons or to stop the proliferation, or spread of nuclear weapons.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Alliances Form </a:t>
            </a:r>
            <a:endParaRPr lang="en-US" dirty="0"/>
          </a:p>
        </p:txBody>
      </p:sp>
      <p:sp>
        <p:nvSpPr>
          <p:cNvPr id="3" name="Content Placeholder 2"/>
          <p:cNvSpPr>
            <a:spLocks noGrp="1"/>
          </p:cNvSpPr>
          <p:nvPr>
            <p:ph sz="half" idx="2"/>
          </p:nvPr>
        </p:nvSpPr>
        <p:spPr>
          <a:xfrm>
            <a:off x="248171" y="1417638"/>
            <a:ext cx="4396854" cy="5311937"/>
          </a:xfrm>
        </p:spPr>
        <p:txBody>
          <a:bodyPr>
            <a:normAutofit/>
          </a:bodyPr>
          <a:lstStyle/>
          <a:p>
            <a:r>
              <a:rPr lang="en-US" dirty="0" smtClean="0"/>
              <a:t>In addition to NATO, the U.S. and its Allies formed: </a:t>
            </a:r>
          </a:p>
          <a:p>
            <a:pPr lvl="1"/>
            <a:r>
              <a:rPr lang="en-US" dirty="0" smtClean="0"/>
              <a:t>Southeast-Asia Treaty Organization (SEATO) including: U.S., Britain, France, Australia, Pakistan, Thailand, New Zealand, and the Philippines</a:t>
            </a:r>
          </a:p>
          <a:p>
            <a:pPr lvl="1"/>
            <a:r>
              <a:rPr lang="en-US" dirty="0" smtClean="0"/>
              <a:t>Central Treaty Organization (CENTO) Britain, Turkey, Iran, Pakistan. </a:t>
            </a:r>
          </a:p>
          <a:p>
            <a:pPr lvl="1"/>
            <a:r>
              <a:rPr lang="en-US" dirty="0" smtClean="0"/>
              <a:t>The U.S. also formed military Alliances with individual nations like Japan and South Korea. </a:t>
            </a:r>
            <a:endParaRPr lang="en-US" dirty="0"/>
          </a:p>
        </p:txBody>
      </p:sp>
      <p:sp>
        <p:nvSpPr>
          <p:cNvPr id="6" name="Content Placeholder 5"/>
          <p:cNvSpPr>
            <a:spLocks noGrp="1"/>
          </p:cNvSpPr>
          <p:nvPr>
            <p:ph sz="quarter" idx="4"/>
          </p:nvPr>
        </p:nvSpPr>
        <p:spPr>
          <a:xfrm>
            <a:off x="4645025" y="1417638"/>
            <a:ext cx="4041775" cy="3951288"/>
          </a:xfrm>
        </p:spPr>
        <p:txBody>
          <a:bodyPr/>
          <a:lstStyle/>
          <a:p>
            <a:r>
              <a:rPr lang="en-US" dirty="0" smtClean="0"/>
              <a:t>In addition to the Warsaw pact, The Soviet Union formed: </a:t>
            </a:r>
          </a:p>
          <a:p>
            <a:pPr lvl="1"/>
            <a:r>
              <a:rPr lang="en-US" dirty="0" smtClean="0"/>
              <a:t>Alliances with the governments in Africa and Asia. </a:t>
            </a:r>
          </a:p>
          <a:p>
            <a:pPr lvl="1"/>
            <a:r>
              <a:rPr lang="en-US" dirty="0" smtClean="0"/>
              <a:t>An alliance with communist China from 1949-1960</a:t>
            </a:r>
          </a:p>
          <a:p>
            <a:pPr lvl="1"/>
            <a:r>
              <a:rPr lang="en-US" dirty="0" smtClean="0"/>
              <a:t>The Soviet Union and its Allies were known as the Soviet Bloc.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smtClean="0"/>
              <a:t>The American global Presence</a:t>
            </a:r>
            <a:endParaRPr lang="en-US" dirty="0"/>
          </a:p>
        </p:txBody>
      </p:sp>
      <p:sp>
        <p:nvSpPr>
          <p:cNvPr id="8" name="Content Placeholder 7"/>
          <p:cNvSpPr>
            <a:spLocks noGrp="1"/>
          </p:cNvSpPr>
          <p:nvPr>
            <p:ph idx="1"/>
          </p:nvPr>
        </p:nvSpPr>
        <p:spPr/>
        <p:txBody>
          <a:bodyPr>
            <a:normAutofit lnSpcReduction="10000"/>
          </a:bodyPr>
          <a:lstStyle/>
          <a:p>
            <a:r>
              <a:rPr lang="en-US" dirty="0" smtClean="0"/>
              <a:t>Unlike the Soviets, The Americans established army, navy, and air forces bases around the globe. By the end of the Cold war, the Soviets faced military nightmare of encirclement by an enemy.</a:t>
            </a:r>
          </a:p>
          <a:p>
            <a:r>
              <a:rPr lang="en-US" dirty="0" smtClean="0"/>
              <a:t>American army camps, naval stations, and air bases spread across Europe, Asia, North American, and the Pacific islands, while American fleets patrolled the world’s oceans. </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Cuba goes Communist</a:t>
            </a:r>
            <a:endParaRPr lang="en-US" dirty="0"/>
          </a:p>
        </p:txBody>
      </p:sp>
      <p:sp>
        <p:nvSpPr>
          <p:cNvPr id="3" name="Content Placeholder 2"/>
          <p:cNvSpPr>
            <a:spLocks noGrp="1"/>
          </p:cNvSpPr>
          <p:nvPr>
            <p:ph idx="1"/>
          </p:nvPr>
        </p:nvSpPr>
        <p:spPr>
          <a:xfrm>
            <a:off x="4173202" y="1417638"/>
            <a:ext cx="4513598" cy="4508703"/>
          </a:xfrm>
        </p:spPr>
        <p:txBody>
          <a:bodyPr>
            <a:normAutofit fontScale="92500" lnSpcReduction="10000"/>
          </a:bodyPr>
          <a:lstStyle/>
          <a:p>
            <a:r>
              <a:rPr lang="en-US" dirty="0" smtClean="0"/>
              <a:t>One of the most serious Cold war Conflicts involved the Latin American Nation of Cuba, 90 miles off the coast of Florida</a:t>
            </a:r>
          </a:p>
          <a:p>
            <a:r>
              <a:rPr lang="en-US" b="1" dirty="0" smtClean="0"/>
              <a:t>Fidel Castro</a:t>
            </a:r>
            <a:r>
              <a:rPr lang="en-US" dirty="0" smtClean="0"/>
              <a:t> organized an armed rebellion against the corrupt dictator who then ruled Cuba. </a:t>
            </a:r>
            <a:endParaRPr lang="en-US" dirty="0"/>
          </a:p>
        </p:txBody>
      </p:sp>
      <p:pic>
        <p:nvPicPr>
          <p:cNvPr id="4" name="Picture 3"/>
          <p:cNvPicPr>
            <a:picLocks noChangeAspect="1"/>
          </p:cNvPicPr>
          <p:nvPr/>
        </p:nvPicPr>
        <p:blipFill>
          <a:blip r:embed="rId2"/>
          <a:stretch>
            <a:fillRect/>
          </a:stretch>
        </p:blipFill>
        <p:spPr>
          <a:xfrm>
            <a:off x="457200" y="1417638"/>
            <a:ext cx="3386632" cy="3369699"/>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EXAMS </a:t>
            </a:r>
            <a:endParaRPr lang="en-US" dirty="0"/>
          </a:p>
        </p:txBody>
      </p:sp>
      <p:sp>
        <p:nvSpPr>
          <p:cNvPr id="3" name="Content Placeholder 2"/>
          <p:cNvSpPr>
            <a:spLocks noGrp="1"/>
          </p:cNvSpPr>
          <p:nvPr>
            <p:ph idx="1"/>
          </p:nvPr>
        </p:nvSpPr>
        <p:spPr/>
        <p:txBody>
          <a:bodyPr/>
          <a:lstStyle/>
          <a:p>
            <a:r>
              <a:rPr lang="en-US" dirty="0" smtClean="0"/>
              <a:t>Please bring your 1</a:t>
            </a:r>
            <a:r>
              <a:rPr lang="en-US" baseline="30000" dirty="0" smtClean="0"/>
              <a:t>st</a:t>
            </a:r>
            <a:r>
              <a:rPr lang="en-US" dirty="0" smtClean="0"/>
              <a:t> Quarter notebook contents on MONDAY, January 6</a:t>
            </a:r>
            <a:r>
              <a:rPr lang="en-US" baseline="30000" dirty="0" smtClean="0"/>
              <a:t>th</a:t>
            </a:r>
            <a:r>
              <a:rPr lang="en-US" dirty="0" smtClean="0"/>
              <a:t> – So that we can begin reviewing for the exam. </a:t>
            </a:r>
            <a:endParaRPr lang="en-US" dirty="0" smtClean="0"/>
          </a:p>
          <a:p>
            <a:r>
              <a:rPr lang="en-US" dirty="0" smtClean="0"/>
              <a:t>1</a:t>
            </a:r>
            <a:r>
              <a:rPr lang="en-US" baseline="30000" dirty="0" smtClean="0"/>
              <a:t>st</a:t>
            </a:r>
            <a:r>
              <a:rPr lang="en-US" dirty="0" smtClean="0"/>
              <a:t> period exam- Monday January 13</a:t>
            </a:r>
            <a:r>
              <a:rPr lang="en-US" baseline="30000" dirty="0" smtClean="0"/>
              <a:t>th</a:t>
            </a:r>
            <a:r>
              <a:rPr lang="en-US" dirty="0" smtClean="0"/>
              <a:t> </a:t>
            </a:r>
          </a:p>
          <a:p>
            <a:r>
              <a:rPr lang="en-US" dirty="0" smtClean="0"/>
              <a:t>2</a:t>
            </a:r>
            <a:r>
              <a:rPr lang="en-US" baseline="30000" dirty="0" smtClean="0"/>
              <a:t>nd</a:t>
            </a:r>
            <a:r>
              <a:rPr lang="en-US" dirty="0" smtClean="0"/>
              <a:t> period exam- Tuesday January 14</a:t>
            </a:r>
            <a:r>
              <a:rPr lang="en-US" baseline="30000" dirty="0" smtClean="0"/>
              <a:t>th</a:t>
            </a:r>
            <a:r>
              <a:rPr lang="en-US" dirty="0" smtClean="0"/>
              <a:t> </a:t>
            </a:r>
          </a:p>
          <a:p>
            <a:r>
              <a:rPr lang="en-US" dirty="0" smtClean="0"/>
              <a:t>3</a:t>
            </a:r>
            <a:r>
              <a:rPr lang="en-US" baseline="30000" dirty="0" smtClean="0"/>
              <a:t>rd</a:t>
            </a:r>
            <a:r>
              <a:rPr lang="en-US" dirty="0" smtClean="0"/>
              <a:t> period exam- Wednesday January 15</a:t>
            </a:r>
            <a:r>
              <a:rPr lang="en-US" baseline="30000" dirty="0" smtClean="0"/>
              <a:t>th</a:t>
            </a:r>
            <a:r>
              <a:rPr lang="en-US" dirty="0" smtClean="0"/>
              <a:t> </a:t>
            </a:r>
          </a:p>
          <a:p>
            <a:r>
              <a:rPr lang="en-US" dirty="0" smtClean="0"/>
              <a:t>4</a:t>
            </a:r>
            <a:r>
              <a:rPr lang="en-US" baseline="30000" dirty="0" smtClean="0"/>
              <a:t>th</a:t>
            </a:r>
            <a:r>
              <a:rPr lang="en-US" dirty="0" smtClean="0"/>
              <a:t> period exam- Thursday January 16</a:t>
            </a:r>
            <a:r>
              <a:rPr lang="en-US" baseline="30000" dirty="0" smtClean="0"/>
              <a:t>th</a:t>
            </a:r>
            <a:r>
              <a:rPr lang="en-US" dirty="0" smtClean="0"/>
              <a:t> </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Cuban Revolution</a:t>
            </a:r>
            <a:endParaRPr lang="en-US" dirty="0"/>
          </a:p>
        </p:txBody>
      </p:sp>
      <p:sp>
        <p:nvSpPr>
          <p:cNvPr id="3" name="Content Placeholder 2"/>
          <p:cNvSpPr>
            <a:spLocks noGrp="1"/>
          </p:cNvSpPr>
          <p:nvPr>
            <p:ph idx="1"/>
          </p:nvPr>
        </p:nvSpPr>
        <p:spPr>
          <a:xfrm>
            <a:off x="457200" y="1600200"/>
            <a:ext cx="8229600" cy="4808873"/>
          </a:xfrm>
        </p:spPr>
        <p:txBody>
          <a:bodyPr>
            <a:normAutofit fontScale="92500"/>
          </a:bodyPr>
          <a:lstStyle/>
          <a:p>
            <a:r>
              <a:rPr lang="en-US" dirty="0" smtClean="0"/>
              <a:t>In 1959, Castro was victorious and set out to transform the country. </a:t>
            </a:r>
          </a:p>
          <a:p>
            <a:pPr lvl="1"/>
            <a:r>
              <a:rPr lang="en-US" sz="2195" dirty="0" smtClean="0"/>
              <a:t>During this time period known as the Cuban revolution, Castro sought the support of the Soviet Union.</a:t>
            </a:r>
          </a:p>
          <a:p>
            <a:r>
              <a:rPr lang="en-US" sz="2595" dirty="0" smtClean="0"/>
              <a:t>Castro worked to transform Cuba by: </a:t>
            </a:r>
            <a:endParaRPr lang="en-US" dirty="0" smtClean="0"/>
          </a:p>
          <a:p>
            <a:pPr lvl="2"/>
            <a:r>
              <a:rPr lang="en-US" dirty="0" smtClean="0"/>
              <a:t>Nationalizing businesses </a:t>
            </a:r>
          </a:p>
          <a:p>
            <a:pPr lvl="2"/>
            <a:r>
              <a:rPr lang="en-US" dirty="0" smtClean="0"/>
              <a:t>putting most land under government control</a:t>
            </a:r>
          </a:p>
          <a:p>
            <a:pPr lvl="2"/>
            <a:r>
              <a:rPr lang="en-US" dirty="0" smtClean="0"/>
              <a:t>Restricting Cubans’ political freedom</a:t>
            </a:r>
          </a:p>
          <a:p>
            <a:pPr lvl="2">
              <a:buNone/>
            </a:pPr>
            <a:endParaRPr lang="en-US" dirty="0" smtClean="0"/>
          </a:p>
          <a:p>
            <a:pPr lvl="1"/>
            <a:r>
              <a:rPr lang="en-US" dirty="0" smtClean="0"/>
              <a:t>Critics were jailed or silenced</a:t>
            </a:r>
          </a:p>
          <a:p>
            <a:pPr lvl="1"/>
            <a:r>
              <a:rPr lang="en-US" dirty="0" smtClean="0"/>
              <a:t>Many fled to Florida where they were granted asylum.</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Bay of Pigs</a:t>
            </a:r>
            <a:endParaRPr lang="en-US" dirty="0"/>
          </a:p>
        </p:txBody>
      </p:sp>
      <p:sp>
        <p:nvSpPr>
          <p:cNvPr id="3" name="Content Placeholder 2"/>
          <p:cNvSpPr>
            <a:spLocks noGrp="1"/>
          </p:cNvSpPr>
          <p:nvPr>
            <p:ph idx="1"/>
          </p:nvPr>
        </p:nvSpPr>
        <p:spPr/>
        <p:txBody>
          <a:bodyPr>
            <a:normAutofit lnSpcReduction="10000"/>
          </a:bodyPr>
          <a:lstStyle/>
          <a:p>
            <a:r>
              <a:rPr lang="en-US" dirty="0" smtClean="0"/>
              <a:t>In 1961, President John. F. Kennedy supported an invasion attempt by U.S. trained Cuban exiles. </a:t>
            </a:r>
          </a:p>
          <a:p>
            <a:r>
              <a:rPr lang="en-US" dirty="0" smtClean="0"/>
              <a:t>The Bay of Pigs Invasion, known for the bay where invaders came ashore in Cuba. </a:t>
            </a:r>
          </a:p>
          <a:p>
            <a:r>
              <a:rPr lang="en-US" dirty="0" smtClean="0"/>
              <a:t>However, it quickly ended in failure when Castro’s forces captured invaders. </a:t>
            </a:r>
          </a:p>
          <a:p>
            <a:r>
              <a:rPr lang="en-US" dirty="0" smtClean="0"/>
              <a:t>The U.S. imposed a trade embargo on Cuba that remains in effect today.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457199" y="274638"/>
            <a:ext cx="5831977" cy="2150338"/>
          </a:xfrm>
          <a:prstGeom prst="rect">
            <a:avLst/>
          </a:prstGeom>
        </p:spPr>
      </p:pic>
      <p:pic>
        <p:nvPicPr>
          <p:cNvPr id="5" name="Picture 4"/>
          <p:cNvPicPr>
            <a:picLocks noChangeAspect="1"/>
          </p:cNvPicPr>
          <p:nvPr/>
        </p:nvPicPr>
        <p:blipFill>
          <a:blip r:embed="rId3"/>
          <a:stretch>
            <a:fillRect/>
          </a:stretch>
        </p:blipFill>
        <p:spPr>
          <a:xfrm>
            <a:off x="5578747" y="2735499"/>
            <a:ext cx="3108053" cy="3881201"/>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Cuban missile crisis </a:t>
            </a:r>
            <a:endParaRPr lang="en-US" dirty="0"/>
          </a:p>
        </p:txBody>
      </p:sp>
      <p:sp>
        <p:nvSpPr>
          <p:cNvPr id="3" name="Content Placeholder 2"/>
          <p:cNvSpPr>
            <a:spLocks noGrp="1"/>
          </p:cNvSpPr>
          <p:nvPr>
            <p:ph idx="1"/>
          </p:nvPr>
        </p:nvSpPr>
        <p:spPr/>
        <p:txBody>
          <a:bodyPr>
            <a:normAutofit lnSpcReduction="10000"/>
          </a:bodyPr>
          <a:lstStyle/>
          <a:p>
            <a:r>
              <a:rPr lang="en-US" dirty="0" smtClean="0"/>
              <a:t>In 1962 the Soviet Union sent Nuclear missiles to Cuba. </a:t>
            </a:r>
          </a:p>
          <a:p>
            <a:r>
              <a:rPr lang="en-US" dirty="0" smtClean="0"/>
              <a:t>President Kennedy responded by imposing a naval blockade that prevented further soviet shipments. Kennedy demanded that the Soviet Union remove its nuclear missiles from Cuba. </a:t>
            </a:r>
          </a:p>
          <a:p>
            <a:r>
              <a:rPr lang="en-US" dirty="0" smtClean="0"/>
              <a:t>For a few tense days, the world faced a risk of nuclear war over the issue.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852727" y="424108"/>
            <a:ext cx="5041180" cy="6239084"/>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Cuban Missile Crisis </a:t>
            </a:r>
            <a:endParaRPr lang="en-US" dirty="0"/>
          </a:p>
        </p:txBody>
      </p:sp>
      <p:sp>
        <p:nvSpPr>
          <p:cNvPr id="3" name="Content Placeholder 2"/>
          <p:cNvSpPr>
            <a:spLocks noGrp="1"/>
          </p:cNvSpPr>
          <p:nvPr>
            <p:ph idx="1"/>
          </p:nvPr>
        </p:nvSpPr>
        <p:spPr/>
        <p:txBody>
          <a:bodyPr/>
          <a:lstStyle/>
          <a:p>
            <a:r>
              <a:rPr lang="en-US" dirty="0" smtClean="0"/>
              <a:t>Finally, on October 28</a:t>
            </a:r>
            <a:r>
              <a:rPr lang="en-US" baseline="30000" dirty="0" smtClean="0"/>
              <a:t>th</a:t>
            </a:r>
            <a:r>
              <a:rPr lang="en-US" dirty="0" smtClean="0"/>
              <a:t>, 1962. Soviet Premier, Nikita Khrushchev agreed to remove the Soviet Missiles, and war was averted. </a:t>
            </a:r>
            <a:endParaRPr lang="en-US" dirty="0"/>
          </a:p>
        </p:txBody>
      </p:sp>
      <p:pic>
        <p:nvPicPr>
          <p:cNvPr id="4" name="Picture 3"/>
          <p:cNvPicPr>
            <a:picLocks noChangeAspect="1"/>
          </p:cNvPicPr>
          <p:nvPr/>
        </p:nvPicPr>
        <p:blipFill>
          <a:blip r:embed="rId2"/>
          <a:stretch>
            <a:fillRect/>
          </a:stretch>
        </p:blipFill>
        <p:spPr>
          <a:xfrm>
            <a:off x="5397500" y="3662363"/>
            <a:ext cx="3289300" cy="246380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America’s Policy of Containment</a:t>
            </a:r>
            <a:endParaRPr lang="en-US" dirty="0"/>
          </a:p>
        </p:txBody>
      </p:sp>
      <p:sp>
        <p:nvSpPr>
          <p:cNvPr id="3" name="Content Placeholder 2"/>
          <p:cNvSpPr>
            <a:spLocks noGrp="1"/>
          </p:cNvSpPr>
          <p:nvPr>
            <p:ph idx="1"/>
          </p:nvPr>
        </p:nvSpPr>
        <p:spPr/>
        <p:txBody>
          <a:bodyPr/>
          <a:lstStyle/>
          <a:p>
            <a:r>
              <a:rPr lang="en-US" dirty="0" smtClean="0"/>
              <a:t>The United States practiced Containment strategy toward communism. </a:t>
            </a:r>
          </a:p>
          <a:p>
            <a:pPr lvl="1"/>
            <a:r>
              <a:rPr lang="en-US" b="1" dirty="0" smtClean="0"/>
              <a:t>Containment - </a:t>
            </a:r>
            <a:r>
              <a:rPr lang="en-US" dirty="0" smtClean="0"/>
              <a:t>This was a strategy or policy of containing communism by keeping it within its existing boundaries and preventing further expansion. </a:t>
            </a:r>
          </a:p>
          <a:p>
            <a:r>
              <a:rPr lang="en-US" dirty="0" smtClean="0"/>
              <a:t>This strategy meant supporting any government facing invasion or internal rebellion by communists. </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itle 11"/>
          <p:cNvSpPr>
            <a:spLocks noGrp="1"/>
          </p:cNvSpPr>
          <p:nvPr>
            <p:ph type="title"/>
          </p:nvPr>
        </p:nvSpPr>
        <p:spPr>
          <a:xfrm>
            <a:off x="457200" y="392113"/>
            <a:ext cx="8229600" cy="1143000"/>
          </a:xfrm>
        </p:spPr>
        <p:txBody>
          <a:bodyPr>
            <a:normAutofit/>
          </a:bodyPr>
          <a:lstStyle/>
          <a:p>
            <a:r>
              <a:rPr lang="en-US" dirty="0" smtClean="0"/>
              <a:t>Making Comparisons</a:t>
            </a:r>
            <a:endParaRPr lang="en-US" dirty="0"/>
          </a:p>
        </p:txBody>
      </p:sp>
      <p:sp>
        <p:nvSpPr>
          <p:cNvPr id="13" name="Text Placeholder 12"/>
          <p:cNvSpPr>
            <a:spLocks noGrp="1"/>
          </p:cNvSpPr>
          <p:nvPr>
            <p:ph type="body" idx="1"/>
          </p:nvPr>
        </p:nvSpPr>
        <p:spPr/>
        <p:txBody>
          <a:bodyPr/>
          <a:lstStyle/>
          <a:p>
            <a:r>
              <a:rPr lang="en-US" dirty="0" smtClean="0"/>
              <a:t>Communist Countries</a:t>
            </a:r>
            <a:endParaRPr lang="en-US" dirty="0"/>
          </a:p>
        </p:txBody>
      </p:sp>
      <p:sp>
        <p:nvSpPr>
          <p:cNvPr id="14" name="Content Placeholder 13"/>
          <p:cNvSpPr>
            <a:spLocks noGrp="1"/>
          </p:cNvSpPr>
          <p:nvPr>
            <p:ph sz="half" idx="2"/>
          </p:nvPr>
        </p:nvSpPr>
        <p:spPr/>
        <p:txBody>
          <a:bodyPr/>
          <a:lstStyle/>
          <a:p>
            <a:r>
              <a:rPr lang="en-US" dirty="0" smtClean="0"/>
              <a:t>The communist party makes all political decisions.</a:t>
            </a:r>
          </a:p>
          <a:p>
            <a:r>
              <a:rPr lang="en-US" dirty="0" smtClean="0"/>
              <a:t>Command economy where the government makes most economic decisions and owns most property</a:t>
            </a:r>
          </a:p>
          <a:p>
            <a:r>
              <a:rPr lang="en-US" dirty="0" smtClean="0"/>
              <a:t>The political leadership values obedience, discipline, and economic security. </a:t>
            </a:r>
            <a:endParaRPr lang="en-US" dirty="0"/>
          </a:p>
        </p:txBody>
      </p:sp>
      <p:sp>
        <p:nvSpPr>
          <p:cNvPr id="15" name="Text Placeholder 14"/>
          <p:cNvSpPr>
            <a:spLocks noGrp="1"/>
          </p:cNvSpPr>
          <p:nvPr>
            <p:ph type="body" sz="quarter" idx="3"/>
          </p:nvPr>
        </p:nvSpPr>
        <p:spPr/>
        <p:txBody>
          <a:bodyPr>
            <a:normAutofit fontScale="92500"/>
          </a:bodyPr>
          <a:lstStyle/>
          <a:p>
            <a:r>
              <a:rPr lang="en-US" dirty="0" smtClean="0"/>
              <a:t>Democratic Capitalism Countries</a:t>
            </a:r>
            <a:endParaRPr lang="en-US" dirty="0"/>
          </a:p>
        </p:txBody>
      </p:sp>
      <p:sp>
        <p:nvSpPr>
          <p:cNvPr id="16" name="Content Placeholder 15"/>
          <p:cNvSpPr>
            <a:spLocks noGrp="1"/>
          </p:cNvSpPr>
          <p:nvPr>
            <p:ph sz="quarter" idx="4"/>
          </p:nvPr>
        </p:nvSpPr>
        <p:spPr/>
        <p:txBody>
          <a:bodyPr>
            <a:normAutofit lnSpcReduction="10000"/>
          </a:bodyPr>
          <a:lstStyle/>
          <a:p>
            <a:r>
              <a:rPr lang="en-US" dirty="0" smtClean="0"/>
              <a:t>The people and their elected representative make decisions. </a:t>
            </a:r>
          </a:p>
          <a:p>
            <a:r>
              <a:rPr lang="en-US" dirty="0" smtClean="0"/>
              <a:t>Market economy where private consumers and producers make most economic decisions and own most property.</a:t>
            </a:r>
          </a:p>
          <a:p>
            <a:r>
              <a:rPr lang="en-US" dirty="0" smtClean="0"/>
              <a:t>The political leadership values freedom and prosperity.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a:t>
            </a:r>
            <a:endParaRPr lang="en-US" dirty="0"/>
          </a:p>
        </p:txBody>
      </p:sp>
      <p:sp>
        <p:nvSpPr>
          <p:cNvPr id="3" name="Content Placeholder 2"/>
          <p:cNvSpPr>
            <a:spLocks noGrp="1"/>
          </p:cNvSpPr>
          <p:nvPr>
            <p:ph idx="1"/>
          </p:nvPr>
        </p:nvSpPr>
        <p:spPr/>
        <p:txBody>
          <a:bodyPr/>
          <a:lstStyle/>
          <a:p>
            <a:r>
              <a:rPr lang="en-US" dirty="0" smtClean="0"/>
              <a:t>The World History Exam Format: </a:t>
            </a:r>
          </a:p>
          <a:p>
            <a:pPr lvl="1"/>
            <a:r>
              <a:rPr lang="en-US" dirty="0" smtClean="0"/>
              <a:t>Made by North Carolina </a:t>
            </a:r>
          </a:p>
          <a:p>
            <a:pPr lvl="1"/>
            <a:r>
              <a:rPr lang="en-US" dirty="0" smtClean="0"/>
              <a:t>Cumulative (aka EVERYTHING)</a:t>
            </a:r>
          </a:p>
          <a:p>
            <a:pPr lvl="1"/>
            <a:r>
              <a:rPr lang="en-US" dirty="0" smtClean="0"/>
              <a:t>41 Multiple Choice Questions </a:t>
            </a:r>
          </a:p>
          <a:p>
            <a:pPr lvl="1"/>
            <a:r>
              <a:rPr lang="en-US" dirty="0" smtClean="0"/>
              <a:t>90 Minutes </a:t>
            </a:r>
          </a:p>
          <a:p>
            <a:pPr lvl="1"/>
            <a:r>
              <a:rPr lang="en-US" dirty="0" smtClean="0"/>
              <a:t>1 constructed response (short answer) </a:t>
            </a:r>
          </a:p>
          <a:p>
            <a:pPr lvl="1"/>
            <a:r>
              <a:rPr lang="en-US" dirty="0" smtClean="0"/>
              <a:t>This is 20% of your FINAL GRADE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Cold War </a:t>
            </a:r>
            <a:endParaRPr lang="en-US" dirty="0"/>
          </a:p>
        </p:txBody>
      </p:sp>
      <p:sp>
        <p:nvSpPr>
          <p:cNvPr id="4" name="Subtitle 3"/>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Superpowers: </a:t>
            </a:r>
            <a:br>
              <a:rPr lang="en-US" dirty="0" smtClean="0"/>
            </a:br>
            <a:r>
              <a:rPr lang="en-US" dirty="0" smtClean="0"/>
              <a:t>United States   vs.   Soviet Union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After WWII devastated much of Europe, two great powers remained: The U.S. and Soviet Union. These nations were known as Superpowers. </a:t>
            </a:r>
          </a:p>
          <a:p>
            <a:pPr lvl="1"/>
            <a:r>
              <a:rPr lang="en-US" b="1" dirty="0" smtClean="0"/>
              <a:t>Superpower: </a:t>
            </a:r>
            <a:r>
              <a:rPr lang="en-US" dirty="0" smtClean="0"/>
              <a:t>nations stronger than other powerful nations. </a:t>
            </a:r>
          </a:p>
          <a:p>
            <a:pPr lvl="1"/>
            <a:endParaRPr lang="en-US" b="1" dirty="0" smtClean="0"/>
          </a:p>
          <a:p>
            <a:r>
              <a:rPr lang="en-US" dirty="0" smtClean="0"/>
              <a:t>The Cold War between these two nations will cast a shadow over the world for more than 40 years. </a:t>
            </a:r>
          </a:p>
          <a:p>
            <a:pPr lvl="1"/>
            <a:r>
              <a:rPr lang="en-US" b="1" dirty="0" smtClean="0"/>
              <a:t>Cold War</a:t>
            </a:r>
            <a:r>
              <a:rPr lang="en-US" dirty="0" smtClean="0"/>
              <a:t>: A state of political tension and military rivalry between nations that stops short of full-scale war.</a:t>
            </a:r>
          </a:p>
          <a:p>
            <a:pPr lvl="1"/>
            <a:endParaRPr lang="en-US"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Iron Curtain</a:t>
            </a:r>
            <a:endParaRPr lang="en-US" dirty="0"/>
          </a:p>
        </p:txBody>
      </p:sp>
      <p:sp>
        <p:nvSpPr>
          <p:cNvPr id="3" name="Content Placeholder 2"/>
          <p:cNvSpPr>
            <a:spLocks noGrp="1"/>
          </p:cNvSpPr>
          <p:nvPr>
            <p:ph idx="1"/>
          </p:nvPr>
        </p:nvSpPr>
        <p:spPr/>
        <p:txBody>
          <a:bodyPr>
            <a:normAutofit lnSpcReduction="10000"/>
          </a:bodyPr>
          <a:lstStyle/>
          <a:p>
            <a:r>
              <a:rPr lang="en-US" dirty="0" smtClean="0"/>
              <a:t>The tension began after WWII when each Superpower formed a military alliance made up of nations that it occupied or protected. </a:t>
            </a:r>
          </a:p>
          <a:p>
            <a:pPr lvl="1"/>
            <a:r>
              <a:rPr lang="en-US" sz="2195" dirty="0" smtClean="0"/>
              <a:t>The U.S. led up </a:t>
            </a:r>
            <a:r>
              <a:rPr lang="en-US" sz="2195" b="1" dirty="0" smtClean="0"/>
              <a:t>NATO</a:t>
            </a:r>
            <a:r>
              <a:rPr lang="en-US" sz="2195" dirty="0" smtClean="0"/>
              <a:t> (North Atlantic Treaty Organization) in western Europe. </a:t>
            </a:r>
          </a:p>
          <a:p>
            <a:pPr lvl="1"/>
            <a:r>
              <a:rPr lang="en-US" sz="2195" dirty="0" smtClean="0"/>
              <a:t>The Soviet Union led the </a:t>
            </a:r>
            <a:r>
              <a:rPr lang="en-US" sz="2195" b="1" dirty="0" smtClean="0"/>
              <a:t>Warsaw pact </a:t>
            </a:r>
            <a:r>
              <a:rPr lang="en-US" sz="2195" dirty="0" smtClean="0"/>
              <a:t>in Easter Europe. </a:t>
            </a:r>
          </a:p>
          <a:p>
            <a:pPr lvl="1"/>
            <a:endParaRPr lang="en-US" sz="2195" dirty="0" smtClean="0"/>
          </a:p>
          <a:p>
            <a:r>
              <a:rPr lang="en-US" dirty="0" smtClean="0"/>
              <a:t>These two alliance systems faced each other along the </a:t>
            </a:r>
            <a:r>
              <a:rPr lang="en-US" b="1" dirty="0" smtClean="0"/>
              <a:t>Iron Curtain</a:t>
            </a:r>
            <a:r>
              <a:rPr lang="en-US" dirty="0" smtClean="0"/>
              <a:t>, a tense line between the democratic west and the communist east.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hlinkClick r:id="rId2"/>
              </a:rPr>
              <a:t>http://www.youtube.com/watch?v=jvax5VUvjWQ</a:t>
            </a:r>
            <a:endParaRPr lang="en-US" dirty="0" smtClean="0"/>
          </a:p>
          <a:p>
            <a:endParaRPr lang="en-US" dirty="0" smtClean="0"/>
          </a:p>
          <a:p>
            <a:r>
              <a:rPr lang="en-US" dirty="0" smtClean="0"/>
              <a:t>http://</a:t>
            </a:r>
            <a:r>
              <a:rPr lang="en-US" dirty="0" err="1" smtClean="0"/>
              <a:t>www.youtube.com/watch?v</a:t>
            </a:r>
            <a:r>
              <a:rPr lang="en-US" dirty="0" smtClean="0"/>
              <a:t>=S2PUIQpAEAQ</a:t>
            </a:r>
          </a:p>
          <a:p>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691680" y="1417638"/>
            <a:ext cx="6460482" cy="4191209"/>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Wall divides Berlin</a:t>
            </a:r>
            <a:endParaRPr lang="en-US" dirty="0"/>
          </a:p>
        </p:txBody>
      </p:sp>
      <p:sp>
        <p:nvSpPr>
          <p:cNvPr id="3" name="Content Placeholder 2"/>
          <p:cNvSpPr>
            <a:spLocks noGrp="1"/>
          </p:cNvSpPr>
          <p:nvPr>
            <p:ph idx="1"/>
          </p:nvPr>
        </p:nvSpPr>
        <p:spPr/>
        <p:txBody>
          <a:bodyPr>
            <a:normAutofit fontScale="85000" lnSpcReduction="10000"/>
          </a:bodyPr>
          <a:lstStyle/>
          <a:p>
            <a:pPr marL="514350" indent="-514350">
              <a:buNone/>
            </a:pPr>
            <a:r>
              <a:rPr lang="en-US" dirty="0" smtClean="0"/>
              <a:t>In the 1950’s Berlin became a key focus of the Cold war. </a:t>
            </a:r>
          </a:p>
          <a:p>
            <a:r>
              <a:rPr lang="en-US" dirty="0" smtClean="0"/>
              <a:t>Berlin was split into the </a:t>
            </a:r>
            <a:r>
              <a:rPr lang="en-US" b="1" dirty="0" smtClean="0"/>
              <a:t>Democratic West </a:t>
            </a:r>
            <a:r>
              <a:rPr lang="en-US" dirty="0" smtClean="0"/>
              <a:t>Berlin and the </a:t>
            </a:r>
            <a:r>
              <a:rPr lang="en-US" b="1" dirty="0" smtClean="0"/>
              <a:t>Communist East </a:t>
            </a:r>
            <a:r>
              <a:rPr lang="en-US" dirty="0" smtClean="0"/>
              <a:t>Berlin. </a:t>
            </a:r>
          </a:p>
          <a:p>
            <a:pPr lvl="1"/>
            <a:r>
              <a:rPr lang="en-US" dirty="0" smtClean="0"/>
              <a:t>West Berlin became known for its peace and prosperity.</a:t>
            </a:r>
          </a:p>
          <a:p>
            <a:pPr lvl="1"/>
            <a:r>
              <a:rPr lang="en-US" dirty="0" smtClean="0"/>
              <a:t>Unhappy with communism and angry over low-wages, East Berlin workers decided to flee to West Berlin. </a:t>
            </a:r>
          </a:p>
          <a:p>
            <a:pPr lvl="1"/>
            <a:endParaRPr lang="en-US" dirty="0" smtClean="0"/>
          </a:p>
          <a:p>
            <a:r>
              <a:rPr lang="en-US" dirty="0" smtClean="0"/>
              <a:t>In order to stop the workers from leaving, East Berlin built a massive concrete barrier, topped with barbed wire and patrolled by guards, thus creating the </a:t>
            </a:r>
            <a:r>
              <a:rPr lang="en-US" b="1" dirty="0" smtClean="0"/>
              <a:t>Berlin Wall </a:t>
            </a:r>
            <a:endParaRPr lang="en-US"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1889</TotalTime>
  <Words>1397</Words>
  <Application>Microsoft Macintosh PowerPoint</Application>
  <PresentationFormat>On-screen Show (4:3)</PresentationFormat>
  <Paragraphs>118</Paragraphs>
  <Slides>27</Slides>
  <Notes>1</Notes>
  <HiddenSlides>0</HiddenSlides>
  <MMClips>0</MMClips>
  <ScaleCrop>false</ScaleCrop>
  <HeadingPairs>
    <vt:vector size="4" baseType="variant">
      <vt:variant>
        <vt:lpstr>Design Template</vt:lpstr>
      </vt:variant>
      <vt:variant>
        <vt:i4>1</vt:i4>
      </vt:variant>
      <vt:variant>
        <vt:lpstr>Slide Titles</vt:lpstr>
      </vt:variant>
      <vt:variant>
        <vt:i4>27</vt:i4>
      </vt:variant>
    </vt:vector>
  </HeadingPairs>
  <TitlesOfParts>
    <vt:vector size="28" baseType="lpstr">
      <vt:lpstr>Office Theme</vt:lpstr>
      <vt:lpstr>Welcome Back! </vt:lpstr>
      <vt:lpstr>EXAMS </vt:lpstr>
      <vt:lpstr>FORMAT</vt:lpstr>
      <vt:lpstr>The Cold War </vt:lpstr>
      <vt:lpstr>Superpowers:  United States   vs.   Soviet Union</vt:lpstr>
      <vt:lpstr>The Iron Curtain</vt:lpstr>
      <vt:lpstr>Slide 7</vt:lpstr>
      <vt:lpstr>Slide 8</vt:lpstr>
      <vt:lpstr>A Wall divides Berlin</vt:lpstr>
      <vt:lpstr>Slide 10</vt:lpstr>
      <vt:lpstr>Arms Race</vt:lpstr>
      <vt:lpstr>The threat of Nuclear War</vt:lpstr>
      <vt:lpstr>Disarmament Talks</vt:lpstr>
      <vt:lpstr>ABMs</vt:lpstr>
      <vt:lpstr>Détente</vt:lpstr>
      <vt:lpstr>The Cold War goes Global</vt:lpstr>
      <vt:lpstr>Alliances Form </vt:lpstr>
      <vt:lpstr>The American global Presence</vt:lpstr>
      <vt:lpstr>Cuba goes Communist</vt:lpstr>
      <vt:lpstr>Cuban Revolution</vt:lpstr>
      <vt:lpstr>Bay of Pigs</vt:lpstr>
      <vt:lpstr>Slide 22</vt:lpstr>
      <vt:lpstr>The Cuban missile crisis </vt:lpstr>
      <vt:lpstr>Slide 24</vt:lpstr>
      <vt:lpstr>Cuban Missile Crisis </vt:lpstr>
      <vt:lpstr>America’s Policy of Containment</vt:lpstr>
      <vt:lpstr>Making Comparisons</vt:lpstr>
    </vt:vector>
  </TitlesOfParts>
  <Company>North Carolina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Cold War </dc:title>
  <dc:creator>Jessica Taylor</dc:creator>
  <cp:lastModifiedBy>Jessica Taylor</cp:lastModifiedBy>
  <cp:revision>11</cp:revision>
  <dcterms:created xsi:type="dcterms:W3CDTF">2014-01-01T21:30:46Z</dcterms:created>
  <dcterms:modified xsi:type="dcterms:W3CDTF">2014-01-02T19:03:16Z</dcterms:modified>
</cp:coreProperties>
</file>