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5" r:id="rId6"/>
    <p:sldId id="263" r:id="rId7"/>
    <p:sldId id="260" r:id="rId8"/>
    <p:sldId id="261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55" autoAdjust="0"/>
    <p:restoredTop sz="94667" autoAdjust="0"/>
  </p:normalViewPr>
  <p:slideViewPr>
    <p:cSldViewPr>
      <p:cViewPr varScale="1">
        <p:scale>
          <a:sx n="108" d="100"/>
          <a:sy n="108" d="100"/>
        </p:scale>
        <p:origin x="-88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6246E3-8868-4A66-97FB-B418E8D488ED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B89396-CFEA-4520-8818-B7B70A377B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8C703-26CE-4B21-AB44-4208D8A0F183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8C703-26CE-4B21-AB44-4208D8A0F183}" type="datetimeFigureOut">
              <a:rPr lang="en-US" smtClean="0"/>
              <a:pPr/>
              <a:t>9/26/13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CF2CC-81E6-4126-83E1-30EB0A57B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eg"/><Relationship Id="rId3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6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The Romans!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0"/>
            <a:ext cx="6781800" cy="4517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oman Expansi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939" y="531518"/>
            <a:ext cx="8269061" cy="57168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Fall of Roman Republic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990600"/>
            <a:ext cx="5943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As a result of the Punic Wars, many people in Rome became very rich.  The rich people built huge estates, called </a:t>
            </a:r>
            <a:r>
              <a:rPr lang="en-US" sz="2200" b="1" dirty="0" smtClean="0"/>
              <a:t>Latifundia, </a:t>
            </a:r>
            <a:r>
              <a:rPr lang="en-US" sz="2200" dirty="0" smtClean="0"/>
              <a:t>and bought slaves to work their lands.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2514600"/>
            <a:ext cx="571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latifundia hurt small farmers and resulted in many landless and homeless farmers – this led to conflict between Romans.</a:t>
            </a:r>
            <a:endParaRPr lang="en-US" sz="2200" dirty="0"/>
          </a:p>
        </p:txBody>
      </p:sp>
      <p:pic>
        <p:nvPicPr>
          <p:cNvPr id="5" name="Picture 4" descr="Roman Labor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914400"/>
            <a:ext cx="2844800" cy="28803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43200" y="3962400"/>
            <a:ext cx="624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Two young patricians, </a:t>
            </a:r>
            <a:r>
              <a:rPr lang="en-US" sz="2200" b="1" dirty="0" smtClean="0"/>
              <a:t>Tiberius and Gaius Gracchus</a:t>
            </a:r>
            <a:r>
              <a:rPr lang="en-US" sz="2200" dirty="0" smtClean="0"/>
              <a:t>, tried to make reforms and give the poor farmers land, but angry riots broke out and they were killed.</a:t>
            </a:r>
            <a:endParaRPr lang="en-US" sz="2200" dirty="0"/>
          </a:p>
        </p:txBody>
      </p:sp>
      <p:pic>
        <p:nvPicPr>
          <p:cNvPr id="7" name="Picture 6" descr="Gracchus Brothe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733800"/>
            <a:ext cx="2233612" cy="21729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43200" y="5105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Rome was unable to resolve its problems and many </a:t>
            </a:r>
            <a:r>
              <a:rPr lang="en-US" sz="2200" b="1" dirty="0" smtClean="0"/>
              <a:t>civil wars </a:t>
            </a:r>
            <a:r>
              <a:rPr lang="en-US" sz="2200" dirty="0" smtClean="0"/>
              <a:t>began. 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6096000"/>
            <a:ext cx="8686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From </a:t>
            </a:r>
            <a:r>
              <a:rPr lang="en-US" sz="2200" smtClean="0"/>
              <a:t>the chaos </a:t>
            </a:r>
            <a:r>
              <a:rPr lang="en-US" sz="2200" dirty="0" smtClean="0"/>
              <a:t>arose </a:t>
            </a:r>
            <a:r>
              <a:rPr lang="en-US" sz="2200" b="1" smtClean="0"/>
              <a:t>Julius Caesar, </a:t>
            </a:r>
            <a:r>
              <a:rPr lang="en-US" sz="2200" dirty="0" smtClean="0"/>
              <a:t>an ambitious military commander.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Geography of Rome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990600"/>
            <a:ext cx="5257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Rome is located on the </a:t>
            </a:r>
            <a:r>
              <a:rPr lang="en-US" sz="2200" b="1" dirty="0" smtClean="0"/>
              <a:t>Italian Peninsula </a:t>
            </a:r>
            <a:r>
              <a:rPr lang="en-US" sz="2200" dirty="0" smtClean="0"/>
              <a:t>in Southern Europe.  </a:t>
            </a:r>
          </a:p>
          <a:p>
            <a:endParaRPr lang="en-US" sz="800" dirty="0"/>
          </a:p>
          <a:p>
            <a:r>
              <a:rPr lang="en-US" sz="2200" dirty="0" smtClean="0"/>
              <a:t>Remember a peninsula is land surrounded by water on 3 sides.  </a:t>
            </a:r>
            <a:endParaRPr lang="en-US" sz="2200" dirty="0"/>
          </a:p>
        </p:txBody>
      </p:sp>
      <p:pic>
        <p:nvPicPr>
          <p:cNvPr id="6" name="Picture 5" descr="Roman Republic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914400"/>
            <a:ext cx="3248025" cy="22455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2895600"/>
            <a:ext cx="883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Rome is located between the </a:t>
            </a:r>
            <a:r>
              <a:rPr lang="en-US" sz="2200" b="1" dirty="0" smtClean="0"/>
              <a:t>Tiber River </a:t>
            </a:r>
            <a:r>
              <a:rPr lang="en-US" sz="2200" dirty="0" smtClean="0"/>
              <a:t>and the </a:t>
            </a:r>
            <a:r>
              <a:rPr lang="en-US" sz="2200" b="1" dirty="0" smtClean="0"/>
              <a:t>Mediterranean Sea.  </a:t>
            </a:r>
            <a:r>
              <a:rPr lang="en-US" sz="2200" dirty="0" smtClean="0"/>
              <a:t>Because of it’s location on the water, Rome became an important center for trade.</a:t>
            </a:r>
            <a:endParaRPr lang="en-US" sz="22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62400"/>
            <a:ext cx="3048000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5222875"/>
            <a:ext cx="3041580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352800" y="3810000"/>
            <a:ext cx="5562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Like Greece, Rome was surrounded by hills and mountains that protected it from attack. </a:t>
            </a:r>
          </a:p>
          <a:p>
            <a:endParaRPr lang="en-US" sz="800" dirty="0"/>
          </a:p>
          <a:p>
            <a:r>
              <a:rPr lang="en-US" sz="2200" dirty="0" smtClean="0"/>
              <a:t>However, it was easier to unify than Greece because the mountains are much smaller. 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3352800" y="5562600"/>
            <a:ext cx="5638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Rome is located on a </a:t>
            </a:r>
            <a:r>
              <a:rPr lang="en-US" sz="2200" b="1" dirty="0" smtClean="0"/>
              <a:t>fertile plain </a:t>
            </a:r>
            <a:r>
              <a:rPr lang="en-US" sz="2200" dirty="0" smtClean="0"/>
              <a:t>that was good for farming – this helped support a growing population!</a:t>
            </a:r>
            <a:endParaRPr lang="en-US" sz="22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267200" y="1371600"/>
            <a:ext cx="3276600" cy="533400"/>
          </a:xfrm>
          <a:prstGeom prst="straightConnector1">
            <a:avLst/>
          </a:prstGeom>
          <a:ln w="476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People of Rome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219200"/>
            <a:ext cx="67056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Around 800 B.C., the </a:t>
            </a:r>
            <a:r>
              <a:rPr lang="en-US" sz="2200" b="1" dirty="0" err="1" smtClean="0"/>
              <a:t>Latins</a:t>
            </a:r>
            <a:r>
              <a:rPr lang="en-US" sz="2200" dirty="0" smtClean="0"/>
              <a:t> (ancestors of Romans) migrated into Italy.  They settled along the Tiber River where they herded and farmed.  </a:t>
            </a:r>
          </a:p>
          <a:p>
            <a:endParaRPr lang="en-US" sz="800" dirty="0"/>
          </a:p>
          <a:p>
            <a:r>
              <a:rPr lang="en-US" sz="2200" dirty="0" smtClean="0"/>
              <a:t>The Latin villages eventually grew into Rome, the </a:t>
            </a:r>
            <a:r>
              <a:rPr lang="en-US" sz="2200" b="1" dirty="0" smtClean="0"/>
              <a:t>“City on Seven Hills.”</a:t>
            </a:r>
            <a:endParaRPr lang="en-US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438400" y="3048000"/>
            <a:ext cx="4114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Legend says that Romulus and Remus founded the city.  Romulus and Remus were said to be the sons of the God Mars – giving Rome divine origins.</a:t>
            </a:r>
            <a:endParaRPr lang="en-US" sz="2200" dirty="0"/>
          </a:p>
        </p:txBody>
      </p:sp>
      <p:pic>
        <p:nvPicPr>
          <p:cNvPr id="6" name="Picture 4" descr="Romulus &amp; Remus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304800" y="3124200"/>
            <a:ext cx="2020097" cy="167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4" descr="map-Rome-750BC"/>
          <p:cNvPicPr>
            <a:picLocks noChangeAspect="1" noChangeArrowheads="1"/>
          </p:cNvPicPr>
          <p:nvPr/>
        </p:nvPicPr>
        <p:blipFill>
          <a:blip r:embed="rId3" cstate="print">
            <a:lum contrast="6000"/>
          </a:blip>
          <a:srcRect/>
          <a:stretch>
            <a:fillRect/>
          </a:stretch>
        </p:blipFill>
        <p:spPr bwMode="auto">
          <a:xfrm>
            <a:off x="6629400" y="1142999"/>
            <a:ext cx="2319694" cy="36470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133600" y="4949785"/>
            <a:ext cx="685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Romans shared the peninsula with the </a:t>
            </a:r>
            <a:r>
              <a:rPr lang="en-US" sz="2200" b="1" dirty="0" smtClean="0"/>
              <a:t>Etruscans </a:t>
            </a:r>
            <a:r>
              <a:rPr lang="en-US" sz="2200" dirty="0" smtClean="0"/>
              <a:t>and the </a:t>
            </a:r>
            <a:r>
              <a:rPr lang="en-US" sz="2200" b="1" dirty="0" smtClean="0"/>
              <a:t>Greeks</a:t>
            </a:r>
            <a:r>
              <a:rPr lang="en-US" sz="2200" dirty="0" smtClean="0"/>
              <a:t>.  </a:t>
            </a:r>
          </a:p>
          <a:p>
            <a:endParaRPr lang="en-US" sz="800" dirty="0"/>
          </a:p>
        </p:txBody>
      </p:sp>
      <p:pic>
        <p:nvPicPr>
          <p:cNvPr id="10" name="Picture 9" descr="Etruscan 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4514850"/>
            <a:ext cx="1562100" cy="234315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6934200" y="2133600"/>
            <a:ext cx="7620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772400" y="3200400"/>
            <a:ext cx="1066800" cy="1295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133600" y="5715000"/>
            <a:ext cx="6781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Romans learned a great deal from the Etruscans – adapting their alphabet, engineering techniques, and religion.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1" grpId="0" animBg="1"/>
      <p:bldP spid="13" grpId="0" animBg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Roman Republic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914400"/>
            <a:ext cx="8686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Etruscans were driven out of Rome in 509 B.C. and the Romans founded a form of government called a </a:t>
            </a:r>
            <a:r>
              <a:rPr lang="en-US" sz="2200" b="1" dirty="0" smtClean="0"/>
              <a:t>Republic.</a:t>
            </a:r>
            <a:endParaRPr lang="en-US" sz="2200" dirty="0" smtClean="0"/>
          </a:p>
          <a:p>
            <a:endParaRPr lang="en-US" sz="800" dirty="0" smtClean="0"/>
          </a:p>
          <a:p>
            <a:r>
              <a:rPr lang="en-US" sz="2200" b="1" u="sng" dirty="0" smtClean="0"/>
              <a:t>Republic</a:t>
            </a:r>
            <a:r>
              <a:rPr lang="en-US" sz="2200" dirty="0" smtClean="0"/>
              <a:t> ~ form of government in which people chose some of the officials in government (a form of Indirect Democracy!!).  </a:t>
            </a:r>
          </a:p>
          <a:p>
            <a:endParaRPr lang="en-US" sz="800" dirty="0" smtClean="0"/>
          </a:p>
          <a:p>
            <a:r>
              <a:rPr lang="en-US" sz="2200" dirty="0" smtClean="0"/>
              <a:t>The Republic consisted of: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2971800"/>
            <a:ext cx="8839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1. </a:t>
            </a:r>
            <a:r>
              <a:rPr lang="en-US" sz="2200" b="1" u="sng" dirty="0" smtClean="0"/>
              <a:t>Senate and Assembly</a:t>
            </a:r>
            <a:r>
              <a:rPr lang="en-US" sz="2200" dirty="0" smtClean="0"/>
              <a:t> – law-making body – ONLY allowed patricians.</a:t>
            </a:r>
          </a:p>
          <a:p>
            <a:endParaRPr lang="en-US" sz="800" dirty="0" smtClean="0"/>
          </a:p>
          <a:p>
            <a:r>
              <a:rPr lang="en-US" sz="2200" b="1" dirty="0" smtClean="0"/>
              <a:t>Patricians</a:t>
            </a:r>
            <a:r>
              <a:rPr lang="en-US" sz="2200" dirty="0" smtClean="0"/>
              <a:t> – the rich landowners of Roman Society (only 10% of all Romans).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" y="4876800"/>
            <a:ext cx="7162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3. </a:t>
            </a:r>
            <a:r>
              <a:rPr lang="en-US" sz="2200" b="1" u="sng" dirty="0" smtClean="0"/>
              <a:t>Dictator</a:t>
            </a:r>
            <a:r>
              <a:rPr lang="en-US" sz="2200" dirty="0" smtClean="0"/>
              <a:t> – ruler selected by the Senate in times of war.</a:t>
            </a:r>
          </a:p>
          <a:p>
            <a:endParaRPr lang="en-US" sz="800" dirty="0" smtClean="0"/>
          </a:p>
          <a:p>
            <a:r>
              <a:rPr lang="en-US" sz="2200" dirty="0" smtClean="0"/>
              <a:t>Julius Caesar was the most famous Roman Dictator.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3962400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2. </a:t>
            </a:r>
            <a:r>
              <a:rPr lang="en-US" sz="2200" b="1" u="sng" dirty="0" smtClean="0"/>
              <a:t>Consuls </a:t>
            </a:r>
            <a:r>
              <a:rPr lang="en-US" sz="2200" dirty="0" smtClean="0"/>
              <a:t>– 2 consuls supervised government and commanded the armies - originally only patricians could be consuls!!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1722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5943600"/>
            <a:ext cx="662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4.  </a:t>
            </a:r>
            <a:r>
              <a:rPr lang="en-US" sz="2200" b="1" u="sng" dirty="0" smtClean="0"/>
              <a:t>Judges</a:t>
            </a:r>
            <a:r>
              <a:rPr lang="en-US" sz="2200" b="1" dirty="0" smtClean="0"/>
              <a:t> </a:t>
            </a:r>
            <a:r>
              <a:rPr lang="en-US" sz="2200" dirty="0" smtClean="0"/>
              <a:t>– 8 judges oversaw the courts and governed</a:t>
            </a:r>
            <a:endParaRPr lang="en-US" sz="2200" dirty="0"/>
          </a:p>
        </p:txBody>
      </p:sp>
      <p:pic>
        <p:nvPicPr>
          <p:cNvPr id="12" name="Picture 11" descr="Roman Sen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4952" y="4419600"/>
            <a:ext cx="2219048" cy="1514286"/>
          </a:xfrm>
          <a:prstGeom prst="rect">
            <a:avLst/>
          </a:prstGeom>
        </p:spPr>
      </p:pic>
      <p:pic>
        <p:nvPicPr>
          <p:cNvPr id="13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6624" y="5181600"/>
            <a:ext cx="16473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Julius Caesa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4200" y="4419600"/>
            <a:ext cx="1371600" cy="1688444"/>
          </a:xfrm>
          <a:prstGeom prst="rect">
            <a:avLst/>
          </a:prstGeom>
        </p:spPr>
      </p:pic>
      <p:pic>
        <p:nvPicPr>
          <p:cNvPr id="14" name="Picture 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5628217"/>
            <a:ext cx="1066800" cy="1229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7056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Plebeians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914400"/>
            <a:ext cx="8839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sng" dirty="0" smtClean="0"/>
              <a:t>Plebeians</a:t>
            </a:r>
            <a:r>
              <a:rPr lang="en-US" sz="2200" dirty="0" smtClean="0"/>
              <a:t> were middle class workers and farmers (90% of population).</a:t>
            </a:r>
          </a:p>
          <a:p>
            <a:endParaRPr lang="en-US" sz="800" dirty="0" smtClean="0"/>
          </a:p>
          <a:p>
            <a:r>
              <a:rPr lang="en-US" sz="2200" dirty="0" smtClean="0"/>
              <a:t>In the beginning, Plebeians had </a:t>
            </a:r>
            <a:r>
              <a:rPr lang="en-US" sz="2200" b="1" dirty="0" smtClean="0"/>
              <a:t>no</a:t>
            </a:r>
            <a:r>
              <a:rPr lang="en-US" sz="2200" dirty="0" smtClean="0"/>
              <a:t> rights and were treated very poorly.  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2514600" y="1828800"/>
            <a:ext cx="64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time, the Plebeians gained the right to elect people to represent them in government called </a:t>
            </a:r>
            <a:r>
              <a:rPr lang="en-US" sz="2200" b="1" dirty="0" smtClean="0"/>
              <a:t>Tribunes</a:t>
            </a:r>
            <a:r>
              <a:rPr lang="en-US" sz="2200" dirty="0" smtClean="0"/>
              <a:t>.  </a:t>
            </a:r>
          </a:p>
          <a:p>
            <a:endParaRPr lang="en-US" sz="800" dirty="0" smtClean="0"/>
          </a:p>
          <a:p>
            <a:r>
              <a:rPr lang="en-US" sz="2200" dirty="0" smtClean="0"/>
              <a:t>The Tribunes had the power to </a:t>
            </a:r>
            <a:r>
              <a:rPr lang="en-US" sz="2200" b="1" dirty="0" smtClean="0"/>
              <a:t>veto,</a:t>
            </a:r>
            <a:r>
              <a:rPr lang="en-US" sz="2200" dirty="0" smtClean="0"/>
              <a:t> or block the laws that were harmful to the plebeians.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4419600"/>
            <a:ext cx="6324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sng" dirty="0" smtClean="0"/>
              <a:t>The Twelve Tables </a:t>
            </a:r>
            <a:r>
              <a:rPr lang="en-US" sz="2200" dirty="0" smtClean="0"/>
              <a:t>–(450 B.C.) first Roman laws written down.</a:t>
            </a:r>
            <a:r>
              <a:rPr lang="en-US" sz="2200" b="1" dirty="0" smtClean="0"/>
              <a:t>  </a:t>
            </a:r>
          </a:p>
          <a:p>
            <a:endParaRPr lang="en-US" sz="800" b="1" dirty="0" smtClean="0"/>
          </a:p>
          <a:p>
            <a:r>
              <a:rPr lang="en-US" sz="2200" dirty="0" smtClean="0"/>
              <a:t>Gave Plebeians more power and rights!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5750004"/>
            <a:ext cx="5943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Later the U.S. Constitution would adopt many Roman ideas like the Senate, veto, and checks and balances  (no branch has too much power).</a:t>
            </a:r>
            <a:endParaRPr lang="en-US" sz="2200" b="1" dirty="0"/>
          </a:p>
        </p:txBody>
      </p:sp>
      <p:pic>
        <p:nvPicPr>
          <p:cNvPr id="8" name="Picture 6" descr="12 Tables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6781800" y="4343400"/>
            <a:ext cx="2236787" cy="2337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8" descr="Roman Labore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828800"/>
            <a:ext cx="2257778" cy="2286000"/>
          </a:xfrm>
          <a:prstGeom prst="rect">
            <a:avLst/>
          </a:prstGeom>
        </p:spPr>
      </p:pic>
      <p:pic>
        <p:nvPicPr>
          <p:cNvPr id="10" name="Picture 5" descr="constitution-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4620986"/>
            <a:ext cx="1828800" cy="2237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590800" y="3581400"/>
            <a:ext cx="640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If the Greeks were known for Government, Romans were known for LAWS!</a:t>
            </a:r>
            <a:endParaRPr lang="en-US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Life in the Roman Republic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447800"/>
            <a:ext cx="861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According to Roman Law, men had absolute power over the family.  He used strict discipline and demanded total respect.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2209800"/>
            <a:ext cx="6096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Roman women had more power than Greek women -  could own property, start a business, and (eventually) influenced politics.   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9144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Roman Family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19400" y="3352800"/>
            <a:ext cx="6096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Unlike the Greeks, Romans educated ALL children.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6019800" y="38100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/>
              <a:t>Roman Religion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4267200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Romans were </a:t>
            </a:r>
            <a:r>
              <a:rPr lang="en-US" sz="2200" b="1" dirty="0" smtClean="0"/>
              <a:t>polytheistic, </a:t>
            </a:r>
            <a:r>
              <a:rPr lang="en-US" sz="2200" dirty="0" smtClean="0"/>
              <a:t>believing in many gods.  Most of their gods were adapted from Greek religion: 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5105400"/>
            <a:ext cx="312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Jupiter</a:t>
            </a:r>
            <a:r>
              <a:rPr lang="en-US" sz="2200" dirty="0" smtClean="0"/>
              <a:t> ~ chief god; god of the sky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" y="6019800"/>
            <a:ext cx="2438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Mars</a:t>
            </a:r>
            <a:r>
              <a:rPr lang="en-US" sz="2200" dirty="0" smtClean="0"/>
              <a:t> ~ god of war.</a:t>
            </a:r>
            <a:endParaRPr lang="en-US" sz="2200" dirty="0"/>
          </a:p>
        </p:txBody>
      </p:sp>
      <p:sp>
        <p:nvSpPr>
          <p:cNvPr id="13" name="TextBox 12"/>
          <p:cNvSpPr txBox="1"/>
          <p:nvPr/>
        </p:nvSpPr>
        <p:spPr>
          <a:xfrm>
            <a:off x="6172200" y="5181600"/>
            <a:ext cx="281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Neptune</a:t>
            </a:r>
            <a:r>
              <a:rPr lang="en-US" sz="2200" dirty="0" smtClean="0"/>
              <a:t> ~ god of sea.</a:t>
            </a:r>
            <a:endParaRPr lang="en-US" sz="2200" dirty="0"/>
          </a:p>
        </p:txBody>
      </p:sp>
      <p:sp>
        <p:nvSpPr>
          <p:cNvPr id="14" name="Rectangle 13"/>
          <p:cNvSpPr/>
          <p:nvPr/>
        </p:nvSpPr>
        <p:spPr>
          <a:xfrm>
            <a:off x="6172200" y="5867400"/>
            <a:ext cx="2971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/>
              <a:t>Venus</a:t>
            </a:r>
            <a:r>
              <a:rPr lang="en-US" sz="2200" dirty="0" smtClean="0"/>
              <a:t> ~ goddess of love.</a:t>
            </a:r>
            <a:endParaRPr lang="en-US" sz="2200" dirty="0"/>
          </a:p>
        </p:txBody>
      </p:sp>
      <p:pic>
        <p:nvPicPr>
          <p:cNvPr id="15" name="Picture 14" descr="Roman Fami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209800"/>
            <a:ext cx="2590800" cy="1983082"/>
          </a:xfrm>
          <a:prstGeom prst="rect">
            <a:avLst/>
          </a:prstGeom>
        </p:spPr>
      </p:pic>
      <p:pic>
        <p:nvPicPr>
          <p:cNvPr id="18" name="Picture 17" descr="Jupi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5029200"/>
            <a:ext cx="1710137" cy="1600200"/>
          </a:xfrm>
          <a:prstGeom prst="rect">
            <a:avLst/>
          </a:prstGeom>
        </p:spPr>
      </p:pic>
      <p:pic>
        <p:nvPicPr>
          <p:cNvPr id="19" name="Picture 18" descr="Mar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43200" y="5488709"/>
            <a:ext cx="1358996" cy="1369291"/>
          </a:xfrm>
          <a:prstGeom prst="rect">
            <a:avLst/>
          </a:prstGeom>
        </p:spPr>
      </p:pic>
      <p:pic>
        <p:nvPicPr>
          <p:cNvPr id="20" name="Picture 19" descr="Neptun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19600" y="4876800"/>
            <a:ext cx="1153568" cy="1295400"/>
          </a:xfrm>
          <a:prstGeom prst="rect">
            <a:avLst/>
          </a:prstGeom>
        </p:spPr>
      </p:pic>
      <p:pic>
        <p:nvPicPr>
          <p:cNvPr id="21" name="Picture 20" descr="Venu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62400" y="5791200"/>
            <a:ext cx="1845925" cy="106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Roman Conquest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" y="914400"/>
            <a:ext cx="8686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By 270 B.C., Rome drive out the Etruscans &amp; Greeks from Italian Peninsula and started a campaign to conquer other lands.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1676400"/>
            <a:ext cx="624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Roman success was due to skillful diplomacy and a well trained army called a </a:t>
            </a:r>
            <a:r>
              <a:rPr lang="en-US" sz="2200" b="1" dirty="0" smtClean="0"/>
              <a:t>Legion</a:t>
            </a:r>
            <a:r>
              <a:rPr lang="en-US" sz="2200" dirty="0" smtClean="0"/>
              <a:t>.</a:t>
            </a:r>
          </a:p>
          <a:p>
            <a:endParaRPr lang="en-US" sz="800" dirty="0" smtClean="0"/>
          </a:p>
          <a:p>
            <a:r>
              <a:rPr lang="en-US" sz="2200" b="1" u="sng" dirty="0" smtClean="0"/>
              <a:t>Legion</a:t>
            </a:r>
            <a:r>
              <a:rPr lang="en-US" sz="2200" dirty="0" smtClean="0"/>
              <a:t> - military unit consisting of about 5,000 citizen soldiers.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276600"/>
            <a:ext cx="5867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To unify their growing empire, Romans treated their defeated enemies nicely.  They allowed their captives to keep their own customs, money, and government.  </a:t>
            </a:r>
          </a:p>
          <a:p>
            <a:endParaRPr lang="en-US" sz="800" dirty="0" smtClean="0"/>
          </a:p>
          <a:p>
            <a:r>
              <a:rPr lang="en-US" sz="2200" dirty="0" smtClean="0"/>
              <a:t>They also gave captives full citizenship – making them loyal to Rome.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5943600"/>
            <a:ext cx="8686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Finally, they built the (</a:t>
            </a:r>
            <a:r>
              <a:rPr lang="en-US" sz="2200" b="1" dirty="0" smtClean="0"/>
              <a:t>Roman</a:t>
            </a:r>
            <a:r>
              <a:rPr lang="en-US" sz="2200" dirty="0" smtClean="0"/>
              <a:t>) </a:t>
            </a:r>
            <a:r>
              <a:rPr lang="en-US" sz="2200" b="1" dirty="0" smtClean="0"/>
              <a:t>roads</a:t>
            </a:r>
            <a:r>
              <a:rPr lang="en-US" sz="2200" dirty="0" smtClean="0"/>
              <a:t> to keep communication between the Empire and distant lands.</a:t>
            </a:r>
          </a:p>
        </p:txBody>
      </p:sp>
      <p:pic>
        <p:nvPicPr>
          <p:cNvPr id="8" name="Picture 7" descr="Roman Leg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1447800"/>
            <a:ext cx="2543175" cy="1800225"/>
          </a:xfrm>
          <a:prstGeom prst="rect">
            <a:avLst/>
          </a:prstGeom>
        </p:spPr>
      </p:pic>
      <p:pic>
        <p:nvPicPr>
          <p:cNvPr id="9" name="Picture 8" descr="Roman Legion I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4600" y="1447801"/>
            <a:ext cx="2552700" cy="3090768"/>
          </a:xfrm>
          <a:prstGeom prst="rect">
            <a:avLst/>
          </a:prstGeom>
        </p:spPr>
      </p:pic>
      <p:pic>
        <p:nvPicPr>
          <p:cNvPr id="11" name="Picture 10" descr="Roman Roa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4038600"/>
            <a:ext cx="2895600" cy="1958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Punic Wars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990600"/>
            <a:ext cx="5029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Rome’s conquest of the Italian Peninsula in 270 B.C. led to conflicts with a city-state in Northern Africa called </a:t>
            </a:r>
            <a:r>
              <a:rPr lang="en-US" sz="2200" b="1" dirty="0" smtClean="0"/>
              <a:t>Carthage.</a:t>
            </a:r>
          </a:p>
          <a:p>
            <a:endParaRPr lang="en-US" sz="800" b="1" dirty="0" smtClean="0"/>
          </a:p>
          <a:p>
            <a:r>
              <a:rPr lang="en-US" sz="2200" dirty="0" smtClean="0"/>
              <a:t>Between 264 B.C. and 146 B.C., Rome fought </a:t>
            </a:r>
            <a:r>
              <a:rPr lang="en-US" sz="2200" b="1" dirty="0" smtClean="0"/>
              <a:t>3</a:t>
            </a:r>
            <a:r>
              <a:rPr lang="en-US" sz="2200" dirty="0" smtClean="0"/>
              <a:t> wars against Carthage called the </a:t>
            </a:r>
            <a:r>
              <a:rPr lang="en-US" sz="2200" b="1" dirty="0" smtClean="0"/>
              <a:t>Punic Wars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5334000" y="990600"/>
            <a:ext cx="3411538" cy="25588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3733800"/>
            <a:ext cx="891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Punic War = Roman Wins and gains lands (Sicily, Sardinia, and Corsica)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667000" y="41910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2</a:t>
            </a:r>
            <a:r>
              <a:rPr lang="en-US" sz="2200" baseline="30000" dirty="0" smtClean="0"/>
              <a:t>nd</a:t>
            </a:r>
            <a:r>
              <a:rPr lang="en-US" sz="2200" dirty="0" smtClean="0"/>
              <a:t> Punic War = Carthage wants revenge and appoints General </a:t>
            </a:r>
            <a:r>
              <a:rPr lang="en-US" sz="2200" b="1" dirty="0" smtClean="0"/>
              <a:t>Hannibal </a:t>
            </a:r>
            <a:r>
              <a:rPr lang="en-US" sz="2200" dirty="0" smtClean="0"/>
              <a:t>– but Rome Wins again!</a:t>
            </a:r>
            <a:endParaRPr lang="en-US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667000" y="5029200"/>
            <a:ext cx="6096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3</a:t>
            </a:r>
            <a:r>
              <a:rPr lang="en-US" sz="2200" baseline="30000" dirty="0" smtClean="0"/>
              <a:t>rd</a:t>
            </a:r>
            <a:r>
              <a:rPr lang="en-US" sz="2200" dirty="0" smtClean="0"/>
              <a:t> Punic War = Rome wins and completely destroys Carthage. Rome now controls ALL of the Mediterranean.</a:t>
            </a:r>
            <a:endParaRPr lang="en-US" sz="2200" dirty="0"/>
          </a:p>
        </p:txBody>
      </p:sp>
      <p:pic>
        <p:nvPicPr>
          <p:cNvPr id="8" name="Picture 7" descr="Hanib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4267200"/>
            <a:ext cx="2235200" cy="16782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32766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Punic Wars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6248400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Rome begins a policy of </a:t>
            </a:r>
            <a:r>
              <a:rPr lang="en-US" sz="2200" b="1" dirty="0" smtClean="0"/>
              <a:t>imperialism</a:t>
            </a:r>
            <a:r>
              <a:rPr lang="en-US" sz="2200" dirty="0" smtClean="0"/>
              <a:t> – controlling  foreign lands and people</a:t>
            </a:r>
            <a:r>
              <a:rPr lang="en-US" dirty="0" smtClean="0"/>
              <a:t>.   </a:t>
            </a:r>
            <a:endParaRPr lang="en-US" dirty="0"/>
          </a:p>
        </p:txBody>
      </p:sp>
      <p:pic>
        <p:nvPicPr>
          <p:cNvPr id="12" name="Picture 11" descr="Roman Expansio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6375" y="914400"/>
            <a:ext cx="3857625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</TotalTime>
  <Words>946</Words>
  <Application>Microsoft Macintosh PowerPoint</Application>
  <PresentationFormat>On-screen Show (4:3)</PresentationFormat>
  <Paragraphs>78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Romans!</vt:lpstr>
      <vt:lpstr>Geography of Rome</vt:lpstr>
      <vt:lpstr>Early People of Rome</vt:lpstr>
      <vt:lpstr>The Roman Republic</vt:lpstr>
      <vt:lpstr>Slide 5</vt:lpstr>
      <vt:lpstr>The Plebeians</vt:lpstr>
      <vt:lpstr>Life in the Roman Republic</vt:lpstr>
      <vt:lpstr>Roman Conquest</vt:lpstr>
      <vt:lpstr>The Punic Wars</vt:lpstr>
      <vt:lpstr>Slide 10</vt:lpstr>
      <vt:lpstr>Fall of Roman Republic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Rise of the Roman Republic</dc:title>
  <dc:creator>AlyssaMartin</dc:creator>
  <cp:lastModifiedBy>Jessica Taylor</cp:lastModifiedBy>
  <cp:revision>50</cp:revision>
  <dcterms:created xsi:type="dcterms:W3CDTF">2013-09-26T11:16:11Z</dcterms:created>
  <dcterms:modified xsi:type="dcterms:W3CDTF">2013-09-26T11:16:47Z</dcterms:modified>
</cp:coreProperties>
</file>