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82" r:id="rId2"/>
    <p:sldId id="256" r:id="rId3"/>
    <p:sldId id="280" r:id="rId4"/>
    <p:sldId id="257" r:id="rId5"/>
    <p:sldId id="271" r:id="rId6"/>
    <p:sldId id="259" r:id="rId7"/>
    <p:sldId id="260" r:id="rId8"/>
    <p:sldId id="272" r:id="rId9"/>
    <p:sldId id="277" r:id="rId10"/>
    <p:sldId id="279" r:id="rId11"/>
    <p:sldId id="278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 autoAdjust="0"/>
    <p:restoredTop sz="94667" autoAdjust="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60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3626-A631-4A2E-A001-5B68B6B2364A}" type="datetimeFigureOut">
              <a:rPr lang="en-US" smtClean="0"/>
              <a:pPr/>
              <a:t>10/23/12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BFE81-1EDC-4DFB-B92B-4748A2607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Relationship Id="rId3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eg"/><Relationship Id="rId3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Revolution Scramble!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Match the following: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Old Regime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Tennis Court Oath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Estate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Louis XVI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Storming of the Bastille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Paris Bread Riots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Estate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Estate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Reign of Terror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Robespierre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0" y="1600200"/>
            <a:ext cx="5029200" cy="502920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lphaUcPeriod"/>
            </a:pPr>
            <a:r>
              <a:rPr lang="en-US" dirty="0" smtClean="0"/>
              <a:t>Jacobin who seized control of France and began the Reign of Terror.</a:t>
            </a:r>
          </a:p>
          <a:p>
            <a:pPr marL="514350" indent="-514350">
              <a:buAutoNum type="alphaUcPeriod"/>
            </a:pPr>
            <a:r>
              <a:rPr lang="en-US" dirty="0" smtClean="0"/>
              <a:t>Parisian Women stormed Versailles in protest over rising prices of Bread.</a:t>
            </a:r>
          </a:p>
          <a:p>
            <a:pPr marL="514350" indent="-514350">
              <a:buAutoNum type="alphaUcPeriod"/>
            </a:pPr>
            <a:r>
              <a:rPr lang="en-US" dirty="0" smtClean="0"/>
              <a:t>Nobility</a:t>
            </a:r>
          </a:p>
          <a:p>
            <a:pPr marL="514350" indent="-514350">
              <a:buAutoNum type="alphaUcPeriod"/>
            </a:pPr>
            <a:r>
              <a:rPr lang="en-US" dirty="0" smtClean="0"/>
              <a:t>French Social Classes</a:t>
            </a:r>
          </a:p>
          <a:p>
            <a:pPr marL="514350" indent="-514350">
              <a:buAutoNum type="alphaUcPeriod"/>
            </a:pPr>
            <a:r>
              <a:rPr lang="en-US" dirty="0" smtClean="0"/>
              <a:t>Time period during the revolution when over 40,000 people were executed for being enemies of the state.</a:t>
            </a:r>
          </a:p>
          <a:p>
            <a:pPr marL="514350" indent="-514350">
              <a:buAutoNum type="alphaUcPeriod"/>
            </a:pPr>
            <a:r>
              <a:rPr lang="en-US" dirty="0" smtClean="0"/>
              <a:t>King of France who would be executed.</a:t>
            </a:r>
          </a:p>
          <a:p>
            <a:pPr marL="514350" indent="-514350">
              <a:buAutoNum type="alphaUcPeriod"/>
            </a:pPr>
            <a:r>
              <a:rPr lang="en-US" dirty="0" smtClean="0"/>
              <a:t>Peasants</a:t>
            </a:r>
          </a:p>
          <a:p>
            <a:pPr marL="514350" indent="-514350">
              <a:buAutoNum type="alphaUcPeriod"/>
            </a:pPr>
            <a:r>
              <a:rPr lang="en-US" dirty="0" smtClean="0"/>
              <a:t>Pledge taken by the 3</a:t>
            </a:r>
            <a:r>
              <a:rPr lang="en-US" baseline="30000" dirty="0" smtClean="0"/>
              <a:t>rd</a:t>
            </a:r>
            <a:r>
              <a:rPr lang="en-US" dirty="0" smtClean="0"/>
              <a:t> estate to stay together and create a fair constitution.</a:t>
            </a:r>
          </a:p>
          <a:p>
            <a:pPr marL="514350" indent="-514350">
              <a:buAutoNum type="alphaUcPeriod"/>
            </a:pPr>
            <a:r>
              <a:rPr lang="en-US" dirty="0" smtClean="0"/>
              <a:t>Parisian mob stormed a prison in Paris looking for ammunition.</a:t>
            </a:r>
          </a:p>
          <a:p>
            <a:pPr marL="514350" indent="-514350">
              <a:buAutoNum type="alphaUcPeriod"/>
            </a:pPr>
            <a:r>
              <a:rPr lang="en-US" dirty="0" smtClean="0"/>
              <a:t>Clergy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Napoleon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953000"/>
            <a:ext cx="86106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Louisiana Purchase (1803)</a:t>
            </a:r>
          </a:p>
          <a:p>
            <a:pPr lvl="1"/>
            <a:r>
              <a:rPr lang="en-US" dirty="0" smtClean="0"/>
              <a:t>Sells French territory in America to Thomas Jefferson for $15 million (3 cents per acre!).</a:t>
            </a:r>
          </a:p>
          <a:p>
            <a:pPr lvl="1"/>
            <a:r>
              <a:rPr lang="en-US" dirty="0" smtClean="0"/>
              <a:t>Good for U.S., bad for France…</a:t>
            </a:r>
          </a:p>
          <a:p>
            <a:pPr lvl="1"/>
            <a:endParaRPr lang="en-US" dirty="0"/>
          </a:p>
        </p:txBody>
      </p:sp>
      <p:pic>
        <p:nvPicPr>
          <p:cNvPr id="4" name="Picture 9" descr="DIVI156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b="4327"/>
          <a:stretch>
            <a:fillRect/>
          </a:stretch>
        </p:blipFill>
        <p:spPr bwMode="auto">
          <a:xfrm>
            <a:off x="1752600" y="1143000"/>
            <a:ext cx="5748530" cy="3733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Rules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1524000"/>
            <a:ext cx="5105400" cy="4525963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Code Napoleon (1804)</a:t>
            </a:r>
          </a:p>
          <a:p>
            <a:pPr lvl="1"/>
            <a:r>
              <a:rPr lang="en-US" dirty="0" smtClean="0"/>
              <a:t>New system of civil laws</a:t>
            </a:r>
          </a:p>
          <a:p>
            <a:pPr lvl="1"/>
            <a:r>
              <a:rPr lang="en-US" dirty="0" smtClean="0"/>
              <a:t>Its purpose was to reform the French legal code to reflect the principles of the French Revolution and provide all French people equal rights.</a:t>
            </a:r>
          </a:p>
          <a:p>
            <a:pPr lvl="2"/>
            <a:r>
              <a:rPr lang="en-US" dirty="0" smtClean="0"/>
              <a:t>“Liberty, Equality, and Fraternity”</a:t>
            </a:r>
          </a:p>
          <a:p>
            <a:pPr lvl="1"/>
            <a:r>
              <a:rPr lang="en-US" dirty="0" smtClean="0"/>
              <a:t>Created one law code for France.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5" descr="Code_Civil_1804 - first page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457200" y="1600200"/>
            <a:ext cx="3054350" cy="3657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6" descr="Code Civil des Francais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 t="1852" r="8960" b="5556"/>
          <a:stretch>
            <a:fillRect/>
          </a:stretch>
        </p:blipFill>
        <p:spPr bwMode="auto">
          <a:xfrm>
            <a:off x="2057400" y="3705858"/>
            <a:ext cx="1828800" cy="315214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Fall of Napoleon</a:t>
            </a:r>
            <a:endParaRPr lang="en-US" dirty="0"/>
          </a:p>
        </p:txBody>
      </p:sp>
      <p:pic>
        <p:nvPicPr>
          <p:cNvPr id="5" name="Picture 3" descr="consecration_of_napole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6000" contrast="6000"/>
          </a:blip>
          <a:srcRect t="1469" r="1666" b="1637"/>
          <a:stretch>
            <a:fillRect/>
          </a:stretch>
        </p:blipFill>
        <p:spPr bwMode="auto">
          <a:xfrm>
            <a:off x="904753" y="1600200"/>
            <a:ext cx="7334493" cy="4525963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Napoleon Makes Himself Emperor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5410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Napoleon becomes more power hungry as he ruled France as the “First Consul.”</a:t>
            </a:r>
          </a:p>
          <a:p>
            <a:r>
              <a:rPr lang="en-US" dirty="0" smtClean="0"/>
              <a:t>On December 2, 1804 Napoleon declares himself the </a:t>
            </a:r>
            <a:r>
              <a:rPr lang="en-US" b="1" dirty="0" smtClean="0"/>
              <a:t>Holy Roman Emperor.</a:t>
            </a:r>
          </a:p>
          <a:p>
            <a:pPr lvl="1"/>
            <a:r>
              <a:rPr lang="en-US" dirty="0" smtClean="0"/>
              <a:t>Forces Pope Pius VII to crown him the Holy Roman Emperor.</a:t>
            </a:r>
          </a:p>
          <a:p>
            <a:pPr lvl="1"/>
            <a:r>
              <a:rPr lang="en-US" dirty="0" smtClean="0"/>
              <a:t>But then steals the crown and does it himself…</a:t>
            </a:r>
            <a:endParaRPr lang="en-US" dirty="0"/>
          </a:p>
        </p:txBody>
      </p:sp>
      <p:pic>
        <p:nvPicPr>
          <p:cNvPr id="4" name="Picture 4" descr="consecration_of_napoleon_detail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r="3416" b="1234"/>
          <a:stretch>
            <a:fillRect/>
          </a:stretch>
        </p:blipFill>
        <p:spPr bwMode="auto">
          <a:xfrm>
            <a:off x="5815711" y="1560069"/>
            <a:ext cx="3328289" cy="5297931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53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800" dirty="0">
                <a:latin typeface="BlackChancery" pitchFamily="2" charset="0"/>
              </a:rPr>
              <a:t>Josephine’s Bedroom</a:t>
            </a:r>
          </a:p>
        </p:txBody>
      </p:sp>
      <p:pic>
        <p:nvPicPr>
          <p:cNvPr id="21507" name="Picture 4" descr="Josephine's Bed Chamb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715000" cy="39751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5105400" y="2390775"/>
            <a:ext cx="36576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5100" dirty="0">
                <a:latin typeface="BlackChancery" pitchFamily="2" charset="0"/>
              </a:rPr>
              <a:t>Napoleon’s Throne</a:t>
            </a:r>
          </a:p>
        </p:txBody>
      </p:sp>
      <p:pic>
        <p:nvPicPr>
          <p:cNvPr id="24579" name="Picture 3" descr="Napoleon-Throne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533400" y="304800"/>
            <a:ext cx="4124325" cy="6324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457200" y="273050"/>
            <a:ext cx="82296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5100" dirty="0">
                <a:latin typeface="BlackChancery" pitchFamily="2" charset="0"/>
              </a:rPr>
              <a:t>Napoleon’s Bed Chamber</a:t>
            </a:r>
          </a:p>
        </p:txBody>
      </p:sp>
      <p:pic>
        <p:nvPicPr>
          <p:cNvPr id="25603" name="Picture 4" descr="Napoleon's Bed Chamb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447800"/>
            <a:ext cx="5029200" cy="496728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Builds an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5562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By 1812, Napoleon had built one of the World’s largest Empires.</a:t>
            </a:r>
          </a:p>
          <a:p>
            <a:pPr lvl="1"/>
            <a:r>
              <a:rPr lang="en-US" dirty="0" smtClean="0"/>
              <a:t>Annexed the Netherlands, Belgium, and parts of Italy and Germany.</a:t>
            </a:r>
          </a:p>
          <a:p>
            <a:pPr lvl="1"/>
            <a:r>
              <a:rPr lang="en-US" dirty="0" smtClean="0"/>
              <a:t>Conquered parts of Prussia, Austria, and Poland.</a:t>
            </a:r>
          </a:p>
          <a:p>
            <a:r>
              <a:rPr lang="en-US" dirty="0" smtClean="0"/>
              <a:t>Between 1804 and 1812, Napoleon sought to control all of Europe.</a:t>
            </a:r>
          </a:p>
          <a:p>
            <a:pPr lvl="1"/>
            <a:r>
              <a:rPr lang="en-US" dirty="0" smtClean="0"/>
              <a:t>He used the French government to finance his military campaigns.</a:t>
            </a:r>
          </a:p>
          <a:p>
            <a:pPr lvl="1"/>
            <a:r>
              <a:rPr lang="en-US" dirty="0" smtClean="0"/>
              <a:t>He built a large and strong French military.</a:t>
            </a:r>
          </a:p>
          <a:p>
            <a:pPr lvl="1"/>
            <a:r>
              <a:rPr lang="en-US" dirty="0" smtClean="0"/>
              <a:t>Developed new plans for each battle so that the opposing forces could not anticipate what he would do next.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napoleonthrone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 t="970" r="4672" b="11650"/>
          <a:stretch>
            <a:fillRect/>
          </a:stretch>
        </p:blipFill>
        <p:spPr bwMode="auto">
          <a:xfrm>
            <a:off x="5791200" y="1447800"/>
            <a:ext cx="3161682" cy="46482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Napoleon’s Empire (1810)</a:t>
            </a:r>
            <a:endParaRPr lang="en-US" dirty="0"/>
          </a:p>
        </p:txBody>
      </p:sp>
      <p:pic>
        <p:nvPicPr>
          <p:cNvPr id="4" name="Content Placeholder 3" descr="map-NapoleonEmpire-18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-6000" contrast="6000"/>
          </a:blip>
          <a:srcRect l="2463" t="2621" r="2463" b="4254"/>
          <a:stretch>
            <a:fillRect/>
          </a:stretch>
        </p:blipFill>
        <p:spPr bwMode="auto">
          <a:xfrm>
            <a:off x="1143000" y="1221998"/>
            <a:ext cx="7020328" cy="540740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Problem of Great Britain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219200"/>
            <a:ext cx="47244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only country not under Napoleon’s control was Great Britain.</a:t>
            </a:r>
          </a:p>
          <a:p>
            <a:r>
              <a:rPr lang="en-US" b="1" dirty="0" smtClean="0"/>
              <a:t>Battle of Trafalgar (1805)</a:t>
            </a:r>
          </a:p>
          <a:p>
            <a:pPr lvl="1"/>
            <a:r>
              <a:rPr lang="en-US" dirty="0" smtClean="0"/>
              <a:t>Napoleon tried to invade England</a:t>
            </a:r>
          </a:p>
          <a:p>
            <a:pPr lvl="1"/>
            <a:r>
              <a:rPr lang="en-US" dirty="0" smtClean="0"/>
              <a:t>Launched a naval battle off Spain’s coast.</a:t>
            </a:r>
          </a:p>
          <a:p>
            <a:pPr lvl="1"/>
            <a:r>
              <a:rPr lang="en-US" dirty="0" smtClean="0"/>
              <a:t>British smashed Napoleon’s fleet</a:t>
            </a:r>
          </a:p>
          <a:p>
            <a:pPr lvl="1"/>
            <a:r>
              <a:rPr lang="en-US" dirty="0" smtClean="0"/>
              <a:t>Napoleon was humiliated and mad!  </a:t>
            </a:r>
          </a:p>
          <a:p>
            <a:r>
              <a:rPr lang="en-US" dirty="0" smtClean="0"/>
              <a:t>Napoleon decides to wage economic warfare through the </a:t>
            </a:r>
            <a:r>
              <a:rPr lang="en-US" b="1" dirty="0" smtClean="0"/>
              <a:t>Continental system</a:t>
            </a:r>
            <a:r>
              <a:rPr lang="en-US" dirty="0" smtClean="0"/>
              <a:t>.  </a:t>
            </a:r>
          </a:p>
          <a:p>
            <a:endParaRPr lang="en-US" dirty="0"/>
          </a:p>
        </p:txBody>
      </p:sp>
      <p:pic>
        <p:nvPicPr>
          <p:cNvPr id="4" name="Picture 62" descr="Battle of Trafalg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3810000" cy="28543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" name="Picture 20" descr="map-Trafalgar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 l="3482" t="3888" r="3482" b="1747"/>
          <a:stretch>
            <a:fillRect/>
          </a:stretch>
        </p:blipFill>
        <p:spPr bwMode="auto">
          <a:xfrm>
            <a:off x="228600" y="3962400"/>
            <a:ext cx="3879165" cy="27273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smtClean="0"/>
              <a:t>Rise of Napoleon </a:t>
            </a:r>
            <a:r>
              <a:rPr lang="en-US" dirty="0" smtClean="0"/>
              <a:t>Bonaparte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143000"/>
            <a:ext cx="4333875" cy="5188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Continental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8674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 smtClean="0"/>
              <a:t>Goal: </a:t>
            </a:r>
            <a:r>
              <a:rPr lang="en-US" dirty="0" smtClean="0"/>
              <a:t>to isolate Great Britain and promote Napoleon’s domination over Europe.</a:t>
            </a:r>
          </a:p>
          <a:p>
            <a:pPr lvl="1"/>
            <a:r>
              <a:rPr lang="en-US" dirty="0" smtClean="0"/>
              <a:t>British ships were not allowed in European ports (this would keep supplies from moving in or out – choking off trade).</a:t>
            </a:r>
          </a:p>
          <a:p>
            <a:pPr lvl="1"/>
            <a:r>
              <a:rPr lang="en-US" dirty="0" smtClean="0"/>
              <a:t>All British ships would be seized.  </a:t>
            </a:r>
          </a:p>
          <a:p>
            <a:r>
              <a:rPr lang="en-US" dirty="0" smtClean="0"/>
              <a:t>Both Britain and France seized neutral ships suspected of trading with the other side</a:t>
            </a:r>
          </a:p>
          <a:p>
            <a:pPr lvl="1"/>
            <a:r>
              <a:rPr lang="en-US" dirty="0" smtClean="0"/>
              <a:t>This eventually led to the War of 1812 between Great Britain and the United States.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4" descr="napoleon-study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l="5846" t="6667" r="3766" b="2222"/>
          <a:stretch>
            <a:fillRect/>
          </a:stretch>
        </p:blipFill>
        <p:spPr bwMode="auto">
          <a:xfrm>
            <a:off x="6019800" y="1447800"/>
            <a:ext cx="2900576" cy="49530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5" descr="map-COntinental System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1143000" y="1295400"/>
            <a:ext cx="7061200" cy="50577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7200" y="2286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The Continental System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Napoleon Video Clip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The “Big Blunder” -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 marL="465138" indent="-465138">
              <a:spcBef>
                <a:spcPct val="50000"/>
              </a:spcBef>
              <a:defRPr/>
            </a:pPr>
            <a:r>
              <a:rPr lang="en-US" sz="2400" dirty="0" smtClean="0">
                <a:latin typeface="Calibri" pitchFamily="34" charset="0"/>
              </a:rPr>
              <a:t>In July, 1812 Napoleon led his </a:t>
            </a:r>
            <a:br>
              <a:rPr lang="en-US" sz="2400" dirty="0" smtClean="0">
                <a:latin typeface="Calibri" pitchFamily="34" charset="0"/>
              </a:rPr>
            </a:br>
            <a:r>
              <a:rPr lang="en-US" sz="2400" i="1" dirty="0" smtClean="0">
                <a:latin typeface="Calibri" pitchFamily="34" charset="0"/>
              </a:rPr>
              <a:t>Grand </a:t>
            </a:r>
            <a:r>
              <a:rPr lang="en-US" sz="2400" i="1" dirty="0" err="1" smtClean="0">
                <a:latin typeface="Calibri" pitchFamily="34" charset="0"/>
              </a:rPr>
              <a:t>Armee</a:t>
            </a:r>
            <a:r>
              <a:rPr lang="en-US" sz="2400" dirty="0" smtClean="0">
                <a:latin typeface="Calibri" pitchFamily="34" charset="0"/>
              </a:rPr>
              <a:t> of 614,000 men </a:t>
            </a:r>
            <a:br>
              <a:rPr lang="en-US" sz="2400" dirty="0" smtClean="0">
                <a:latin typeface="Calibri" pitchFamily="34" charset="0"/>
              </a:rPr>
            </a:br>
            <a:r>
              <a:rPr lang="en-US" sz="2400" dirty="0" smtClean="0">
                <a:latin typeface="Calibri" pitchFamily="34" charset="0"/>
              </a:rPr>
              <a:t>eastward across central Europe </a:t>
            </a:r>
            <a:br>
              <a:rPr lang="en-US" sz="2400" dirty="0" smtClean="0">
                <a:latin typeface="Calibri" pitchFamily="34" charset="0"/>
              </a:rPr>
            </a:br>
            <a:r>
              <a:rPr lang="en-US" sz="2400" dirty="0" smtClean="0">
                <a:latin typeface="Calibri" pitchFamily="34" charset="0"/>
              </a:rPr>
              <a:t>and into Russia.</a:t>
            </a:r>
          </a:p>
          <a:p>
            <a:pPr marL="865188" lvl="1" indent="-465138">
              <a:spcBef>
                <a:spcPct val="50000"/>
              </a:spcBef>
              <a:defRPr/>
            </a:pPr>
            <a:r>
              <a:rPr lang="en-US" sz="2200" dirty="0" smtClean="0">
                <a:latin typeface="Calibri" pitchFamily="34" charset="0"/>
                <a:sym typeface="Wingdings" pitchFamily="2" charset="2"/>
              </a:rPr>
              <a:t>The Russians avoided a direct</a:t>
            </a:r>
            <a:br>
              <a:rPr lang="en-US" sz="2200" dirty="0" smtClean="0">
                <a:latin typeface="Calibri" pitchFamily="34" charset="0"/>
                <a:sym typeface="Wingdings" pitchFamily="2" charset="2"/>
              </a:rPr>
            </a:br>
            <a:r>
              <a:rPr lang="en-US" sz="2200" dirty="0" smtClean="0">
                <a:latin typeface="Calibri" pitchFamily="34" charset="0"/>
                <a:sym typeface="Wingdings" pitchFamily="2" charset="2"/>
              </a:rPr>
              <a:t>confrontation with Napoleon.</a:t>
            </a:r>
          </a:p>
          <a:p>
            <a:pPr marL="865188" lvl="1" indent="-465138">
              <a:spcBef>
                <a:spcPct val="50000"/>
              </a:spcBef>
              <a:defRPr/>
            </a:pPr>
            <a:r>
              <a:rPr lang="en-US" sz="2200" dirty="0" smtClean="0">
                <a:latin typeface="Calibri" pitchFamily="34" charset="0"/>
                <a:sym typeface="Wingdings" pitchFamily="2" charset="2"/>
              </a:rPr>
              <a:t>They retreated to Moscow, drawing the French into the interior of Russia [hoping that it’s size and the weather would act as “support” for the Russian cause].</a:t>
            </a:r>
          </a:p>
          <a:p>
            <a:pPr marL="865188" lvl="1" indent="-465138">
              <a:spcBef>
                <a:spcPct val="50000"/>
              </a:spcBef>
              <a:defRPr/>
            </a:pPr>
            <a:r>
              <a:rPr lang="en-US" sz="2200" dirty="0" smtClean="0">
                <a:latin typeface="Calibri" pitchFamily="34" charset="0"/>
                <a:sym typeface="Wingdings" pitchFamily="2" charset="2"/>
              </a:rPr>
              <a:t>The Russian nobles abandoned their estates and burned their crops to the ground, leaving the French to operate far from their supply bases in territory stripped of food.</a:t>
            </a:r>
          </a:p>
          <a:p>
            <a:endParaRPr lang="en-US" dirty="0"/>
          </a:p>
        </p:txBody>
      </p:sp>
      <p:pic>
        <p:nvPicPr>
          <p:cNvPr id="4" name="Picture 6" descr="Napoleon Entering Russia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l="1099" t="1414" r="2197" b="2444"/>
          <a:stretch>
            <a:fillRect/>
          </a:stretch>
        </p:blipFill>
        <p:spPr bwMode="auto">
          <a:xfrm>
            <a:off x="5410200" y="1143000"/>
            <a:ext cx="3352800" cy="259188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at the gates of Moscow</a:t>
            </a:r>
            <a:endParaRPr lang="en-US" dirty="0"/>
          </a:p>
        </p:txBody>
      </p:sp>
      <p:pic>
        <p:nvPicPr>
          <p:cNvPr id="4" name="Picture 7" descr="Moscow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18000" contrast="6000"/>
          </a:blip>
          <a:stretch>
            <a:fillRect/>
          </a:stretch>
        </p:blipFill>
        <p:spPr bwMode="auto">
          <a:xfrm>
            <a:off x="2286000" y="1219200"/>
            <a:ext cx="4267200" cy="327856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28600" y="4648200"/>
            <a:ext cx="8686800" cy="198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By September 1812, Napoleon’s troops had reached Moscow.</a:t>
            </a:r>
          </a:p>
          <a:p>
            <a:r>
              <a:rPr lang="en-US" dirty="0" smtClean="0"/>
              <a:t>The Russians used the </a:t>
            </a:r>
            <a:r>
              <a:rPr lang="en-US" b="1" dirty="0" smtClean="0"/>
              <a:t>“Scorched Earth Policy” </a:t>
            </a:r>
            <a:r>
              <a:rPr lang="en-US" dirty="0" smtClean="0"/>
              <a:t>- city was abandoned and burned to the ground, as well as all food supplies.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Moscow is on Fire!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Burning of Mosco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838200" y="1295400"/>
            <a:ext cx="7760462" cy="5181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Retreats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8686800" cy="4830763"/>
          </a:xfrm>
        </p:spPr>
        <p:txBody>
          <a:bodyPr/>
          <a:lstStyle/>
          <a:p>
            <a:r>
              <a:rPr lang="en-US" dirty="0" smtClean="0"/>
              <a:t>Napoleon retreats from Moscow in January 1813.</a:t>
            </a:r>
          </a:p>
          <a:p>
            <a:pPr lvl="1"/>
            <a:r>
              <a:rPr lang="en-US" dirty="0" smtClean="0"/>
              <a:t>His troops starve and freeze to death.</a:t>
            </a:r>
          </a:p>
          <a:p>
            <a:pPr lvl="2"/>
            <a:r>
              <a:rPr lang="en-US" dirty="0" smtClean="0"/>
              <a:t>100,000 troops retreat - only 40,000 survive</a:t>
            </a:r>
          </a:p>
          <a:p>
            <a:pPr lvl="1"/>
            <a:r>
              <a:rPr lang="en-US" dirty="0" smtClean="0"/>
              <a:t>Napoleon rides in a coach, eating as his men suffer.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Napoleons_retreat_from_mosco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2286000" y="3352800"/>
            <a:ext cx="4572000" cy="324881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Abdicates!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Napoleon returns to Paris and is forced to abdicate (give up the throne).</a:t>
            </a:r>
          </a:p>
          <a:p>
            <a:pPr lvl="1"/>
            <a:r>
              <a:rPr lang="en-US" b="1" dirty="0" smtClean="0"/>
              <a:t>Treaty of </a:t>
            </a:r>
            <a:r>
              <a:rPr lang="en-US" b="1" dirty="0" err="1" smtClean="0"/>
              <a:t>Fontainbleau</a:t>
            </a:r>
            <a:r>
              <a:rPr lang="en-US" b="1" dirty="0" smtClean="0"/>
              <a:t> </a:t>
            </a:r>
            <a:r>
              <a:rPr lang="en-US" dirty="0" smtClean="0"/>
              <a:t>– exiled Napoleon to the island of Elba with an annual income of $2 million Francs.</a:t>
            </a:r>
          </a:p>
          <a:p>
            <a:r>
              <a:rPr lang="en-US" dirty="0" smtClean="0"/>
              <a:t>The French loyalists restore </a:t>
            </a:r>
            <a:r>
              <a:rPr lang="en-US" b="1" dirty="0" smtClean="0"/>
              <a:t>Louis XVIII </a:t>
            </a:r>
            <a:r>
              <a:rPr lang="en-US" dirty="0" smtClean="0"/>
              <a:t>to the throne.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map-Elb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5791200" y="1143000"/>
            <a:ext cx="3094181" cy="212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3" descr="Napoleon in Exile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 r="9558" b="1563"/>
          <a:stretch>
            <a:fillRect/>
          </a:stretch>
        </p:blipFill>
        <p:spPr bwMode="auto">
          <a:xfrm>
            <a:off x="4495800" y="2590800"/>
            <a:ext cx="2231128" cy="3429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" name="Picture 3" descr="Louis XVIII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6705600" y="3200400"/>
            <a:ext cx="2438400" cy="313251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6400800" y="1981200"/>
            <a:ext cx="990600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Escapes!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95800" y="1295400"/>
            <a:ext cx="441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Napoleon escapes Elba and heads back to France to reclaim power.</a:t>
            </a:r>
          </a:p>
          <a:p>
            <a:r>
              <a:rPr lang="en-US" dirty="0" smtClean="0"/>
              <a:t>This is the beginning of his </a:t>
            </a:r>
            <a:r>
              <a:rPr lang="en-US" b="1" dirty="0" smtClean="0"/>
              <a:t>100 days </a:t>
            </a:r>
            <a:r>
              <a:rPr lang="en-US" dirty="0" smtClean="0"/>
              <a:t>campaign.</a:t>
            </a:r>
          </a:p>
          <a:p>
            <a:r>
              <a:rPr lang="en-US" b="1" dirty="0" smtClean="0"/>
              <a:t>Battle of Waterloo (June 18, 1815) </a:t>
            </a:r>
            <a:r>
              <a:rPr lang="en-US" dirty="0" smtClean="0"/>
              <a:t>– Napoleon tries to defeat the Prussians and British at Waterloo.</a:t>
            </a:r>
          </a:p>
          <a:p>
            <a:pPr lvl="1"/>
            <a:r>
              <a:rPr lang="en-US" b="1" dirty="0" smtClean="0"/>
              <a:t>Defeated by the Duke of Wellington!</a:t>
            </a:r>
          </a:p>
          <a:p>
            <a:endParaRPr lang="en-US" dirty="0"/>
          </a:p>
        </p:txBody>
      </p:sp>
      <p:pic>
        <p:nvPicPr>
          <p:cNvPr id="5" name="Picture 9" descr="Map of Campaign of Hundred Day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304800" y="1371600"/>
            <a:ext cx="4038600" cy="301495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7" descr="Duke of Wellingt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114800"/>
            <a:ext cx="2028561" cy="2590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Exile on St. Helena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953000" cy="4754563"/>
          </a:xfrm>
        </p:spPr>
        <p:txBody>
          <a:bodyPr/>
          <a:lstStyle/>
          <a:p>
            <a:r>
              <a:rPr lang="en-US" dirty="0" smtClean="0"/>
              <a:t>After his defeat at Waterloo, Napoleon is exiled to St. Helena.  </a:t>
            </a:r>
          </a:p>
          <a:p>
            <a:pPr lvl="1"/>
            <a:r>
              <a:rPr lang="en-US" dirty="0" smtClean="0"/>
              <a:t>Small island off West Coast of Africa.</a:t>
            </a:r>
          </a:p>
          <a:p>
            <a:r>
              <a:rPr lang="en-US" dirty="0" smtClean="0"/>
              <a:t>Dies of poisoning – possible hair product?</a:t>
            </a:r>
            <a:endParaRPr lang="en-US" dirty="0"/>
          </a:p>
        </p:txBody>
      </p:sp>
      <p:pic>
        <p:nvPicPr>
          <p:cNvPr id="5" name="Content Placeholder 4" descr="Napoleon on the way to St Helen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6000" contrast="6000"/>
          </a:blip>
          <a:srcRect/>
          <a:stretch>
            <a:fillRect/>
          </a:stretch>
        </p:blipFill>
        <p:spPr bwMode="auto">
          <a:xfrm>
            <a:off x="5257800" y="1371600"/>
            <a:ext cx="3671402" cy="529529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5" descr="map-St Helena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937284" y="4800600"/>
            <a:ext cx="3939516" cy="181133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Bonaparte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52578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Born in 1769 on an island called Corsica – off the coast of Italy.</a:t>
            </a:r>
          </a:p>
          <a:p>
            <a:pPr lvl="1"/>
            <a:r>
              <a:rPr lang="en-US" dirty="0" smtClean="0"/>
              <a:t>Napoleon was Italian NOT French.</a:t>
            </a:r>
          </a:p>
          <a:p>
            <a:pPr lvl="1"/>
            <a:r>
              <a:rPr lang="en-US" dirty="0" smtClean="0"/>
              <a:t>But… he will rule France.</a:t>
            </a:r>
          </a:p>
          <a:p>
            <a:r>
              <a:rPr lang="en-US" dirty="0" smtClean="0"/>
              <a:t>At 10 years old his parents sent him to military school in France.</a:t>
            </a:r>
          </a:p>
          <a:p>
            <a:pPr lvl="1"/>
            <a:r>
              <a:rPr lang="en-US" dirty="0" smtClean="0"/>
              <a:t>Napoleon was made fun of growing up because he was very small (only 5’2”) and had a thick Italian accent. </a:t>
            </a:r>
          </a:p>
          <a:p>
            <a:r>
              <a:rPr lang="en-US" dirty="0" smtClean="0"/>
              <a:t>However by 15 years old, Napoleon was leading military campaigns for France.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524000"/>
            <a:ext cx="2895600" cy="34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Napoleon_tomb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 l="5655" t="7835" r="5653" b="7835"/>
          <a:stretch>
            <a:fillRect/>
          </a:stretch>
        </p:blipFill>
        <p:spPr bwMode="auto">
          <a:xfrm>
            <a:off x="1066800" y="1143000"/>
            <a:ext cx="7162800" cy="53006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Napoleon’s Tomb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Text Box 3"/>
          <p:cNvSpPr txBox="1">
            <a:spLocks noChangeArrowheads="1"/>
          </p:cNvSpPr>
          <p:nvPr/>
        </p:nvSpPr>
        <p:spPr bwMode="auto">
          <a:xfrm>
            <a:off x="381000" y="6140450"/>
            <a:ext cx="8534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600" dirty="0">
                <a:latin typeface="Comic Sans MS" pitchFamily="66" charset="0"/>
              </a:rPr>
              <a:t>June 28, 1940</a:t>
            </a:r>
          </a:p>
        </p:txBody>
      </p:sp>
      <p:pic>
        <p:nvPicPr>
          <p:cNvPr id="71684" name="Picture 4" descr="Hitler viewing Napoleon's tomb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2895600" y="1243013"/>
            <a:ext cx="3506788" cy="477678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Hitler visits Napoleon’s Tomb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40" name="Picture 12" descr="map-early Italian campaigns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3124200" y="3962400"/>
            <a:ext cx="4114800" cy="247808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Napoleon’s Rise to Power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906963"/>
          </a:xfrm>
        </p:spPr>
        <p:txBody>
          <a:bodyPr/>
          <a:lstStyle/>
          <a:p>
            <a:r>
              <a:rPr lang="en-US" b="1" dirty="0" smtClean="0"/>
              <a:t>The Italian Campaigns</a:t>
            </a:r>
          </a:p>
          <a:p>
            <a:pPr lvl="1"/>
            <a:r>
              <a:rPr lang="en-US" dirty="0" smtClean="0"/>
              <a:t>1796 – 1797 Napoleon conquered most of Northern Italy for France and had developed a taste for power.</a:t>
            </a:r>
          </a:p>
          <a:p>
            <a:pPr lvl="1"/>
            <a:r>
              <a:rPr lang="en-US" dirty="0" smtClean="0"/>
              <a:t>In Northern Italy, he moved to suppress religious orders, end serfdom, and limit age-old noble privilege.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Napoleon’s Rise to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830763"/>
          </a:xfrm>
        </p:spPr>
        <p:txBody>
          <a:bodyPr/>
          <a:lstStyle/>
          <a:p>
            <a:r>
              <a:rPr lang="en-US" dirty="0" smtClean="0"/>
              <a:t>The Egyptian Campaigns</a:t>
            </a:r>
          </a:p>
          <a:p>
            <a:pPr lvl="1"/>
            <a:r>
              <a:rPr lang="en-US" dirty="0" smtClean="0"/>
              <a:t>1798 Napoleon was defeated by the British navy under Admiral Horatio Nelson, who destroyed the French fleet at the Battle of the Nile.</a:t>
            </a:r>
          </a:p>
          <a:p>
            <a:pPr lvl="1"/>
            <a:r>
              <a:rPr lang="en-US" dirty="0" smtClean="0"/>
              <a:t>Abandoning his troops in Egypt, Napoleon returned to France a received a hero’s welcome!</a:t>
            </a:r>
          </a:p>
          <a:p>
            <a:pPr lvl="1"/>
            <a:endParaRPr lang="en-US" dirty="0"/>
          </a:p>
        </p:txBody>
      </p:sp>
      <p:pic>
        <p:nvPicPr>
          <p:cNvPr id="5" name="Picture 4" descr="map-Napoleon's Egyptian Campaign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457200" y="4114800"/>
            <a:ext cx="3429000" cy="25114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" name="Picture 5" descr="Battle of the Nile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 l="5423"/>
          <a:stretch>
            <a:fillRect/>
          </a:stretch>
        </p:blipFill>
        <p:spPr bwMode="auto">
          <a:xfrm>
            <a:off x="4114800" y="4419600"/>
            <a:ext cx="2362200" cy="160813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7" name="Picture 6" descr="Admiral Horatio Nelson"/>
          <p:cNvPicPr>
            <a:picLocks noChangeAspect="1" noChangeArrowheads="1"/>
          </p:cNvPicPr>
          <p:nvPr/>
        </p:nvPicPr>
        <p:blipFill>
          <a:blip r:embed="rId4" cstate="print">
            <a:lum bright="6000" contrast="6000"/>
          </a:blip>
          <a:srcRect/>
          <a:stretch>
            <a:fillRect/>
          </a:stretch>
        </p:blipFill>
        <p:spPr bwMode="auto">
          <a:xfrm>
            <a:off x="6781800" y="4038600"/>
            <a:ext cx="2133600" cy="2590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429000" y="319088"/>
            <a:ext cx="5334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4800" dirty="0" smtClean="0">
                <a:latin typeface="+mj-lt"/>
              </a:rPr>
              <a:t>The Rosetta Stone </a:t>
            </a:r>
            <a:endParaRPr lang="en-US" sz="4800" dirty="0">
              <a:latin typeface="+mj-lt"/>
            </a:endParaRPr>
          </a:p>
        </p:txBody>
      </p:sp>
      <p:pic>
        <p:nvPicPr>
          <p:cNvPr id="5123" name="Picture 6" descr="Jean Francois Champo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81000"/>
            <a:ext cx="2338388" cy="2762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124" name="Picture 7" descr="Napoleon before the Sphinx"/>
          <p:cNvPicPr>
            <a:picLocks noChangeAspect="1" noChangeArrowheads="1"/>
          </p:cNvPicPr>
          <p:nvPr/>
        </p:nvPicPr>
        <p:blipFill>
          <a:blip r:embed="rId3" cstate="print"/>
          <a:srcRect l="3508" t="5774" r="3510" b="11086"/>
          <a:stretch>
            <a:fillRect/>
          </a:stretch>
        </p:blipFill>
        <p:spPr bwMode="auto">
          <a:xfrm>
            <a:off x="762000" y="4114800"/>
            <a:ext cx="4038600" cy="22860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5125" name="Picture 8" descr="Rosetta Sto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609725"/>
            <a:ext cx="3321050" cy="41814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81000" y="32766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Jean Champollion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map-Europe in 1800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1371600" y="933450"/>
            <a:ext cx="6553200" cy="56197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Europe in 1800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as “First Consul”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1400" y="1295400"/>
            <a:ext cx="51054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 the French government in disarray, Napoleon launched a successful coup </a:t>
            </a:r>
            <a:r>
              <a:rPr lang="en-US" dirty="0" err="1" smtClean="0"/>
              <a:t>d’etat</a:t>
            </a:r>
            <a:r>
              <a:rPr lang="en-US" dirty="0" smtClean="0"/>
              <a:t> on November 9, 1799.</a:t>
            </a:r>
          </a:p>
          <a:p>
            <a:pPr lvl="1"/>
            <a:r>
              <a:rPr lang="en-US" b="1" dirty="0" smtClean="0"/>
              <a:t>Coup </a:t>
            </a:r>
            <a:r>
              <a:rPr lang="en-US" b="1" dirty="0" err="1" smtClean="0"/>
              <a:t>d’etat</a:t>
            </a:r>
            <a:r>
              <a:rPr lang="en-US" b="1" dirty="0" smtClean="0"/>
              <a:t> </a:t>
            </a:r>
            <a:r>
              <a:rPr lang="en-US" dirty="0" smtClean="0"/>
              <a:t>= sudden overthrow of government.</a:t>
            </a:r>
          </a:p>
          <a:p>
            <a:r>
              <a:rPr lang="en-US" dirty="0" smtClean="0"/>
              <a:t>He proclaimed himself </a:t>
            </a:r>
            <a:r>
              <a:rPr lang="en-US" b="1" dirty="0" smtClean="0"/>
              <a:t>“first consul” </a:t>
            </a:r>
            <a:r>
              <a:rPr lang="en-US" dirty="0" smtClean="0"/>
              <a:t>(Julius Caesar’s title) and did away with the elected assembly (appointing a Senate instead).</a:t>
            </a:r>
          </a:p>
          <a:p>
            <a:pPr lvl="1"/>
            <a:r>
              <a:rPr lang="en-US" dirty="0" smtClean="0"/>
              <a:t>In 1802, he made himself sole “consul for life.”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7" name="Picture 9" descr="Napoleon-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6000" contrast="6000"/>
          </a:blip>
          <a:srcRect/>
          <a:stretch>
            <a:fillRect/>
          </a:stretch>
        </p:blipFill>
        <p:spPr bwMode="auto">
          <a:xfrm>
            <a:off x="381000" y="1295400"/>
            <a:ext cx="3086100" cy="39624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" name="Picture 8" descr="NapLogo"/>
          <p:cNvPicPr>
            <a:picLocks noChangeAspect="1" noChangeArrowheads="1"/>
          </p:cNvPicPr>
          <p:nvPr/>
        </p:nvPicPr>
        <p:blipFill>
          <a:blip r:embed="rId3" cstate="print">
            <a:lum bright="-12000"/>
          </a:blip>
          <a:srcRect/>
          <a:stretch>
            <a:fillRect/>
          </a:stretch>
        </p:blipFill>
        <p:spPr bwMode="auto">
          <a:xfrm>
            <a:off x="1270000" y="4572000"/>
            <a:ext cx="1320800" cy="19812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Napoleon Rules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237037"/>
            <a:ext cx="8534400" cy="2620963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Lycee system of Education</a:t>
            </a:r>
          </a:p>
          <a:p>
            <a:pPr lvl="1"/>
            <a:r>
              <a:rPr lang="en-US" dirty="0" smtClean="0"/>
              <a:t>Established by Napoleon in 1801 as an educational reform.</a:t>
            </a:r>
          </a:p>
          <a:p>
            <a:pPr lvl="1"/>
            <a:r>
              <a:rPr lang="en-US" dirty="0" smtClean="0"/>
              <a:t>Lycees initially enrolled the nation’s most talented students.  </a:t>
            </a:r>
          </a:p>
          <a:p>
            <a:pPr lvl="2"/>
            <a:r>
              <a:rPr lang="en-US" dirty="0" smtClean="0"/>
              <a:t>They had to pay tuition to attend.</a:t>
            </a:r>
          </a:p>
          <a:p>
            <a:pPr lvl="1"/>
            <a:r>
              <a:rPr lang="en-US" dirty="0" smtClean="0"/>
              <a:t>Lycees were created to train the nation’s future leaders and bureaucrats.  </a:t>
            </a:r>
            <a:endParaRPr lang="en-US" dirty="0"/>
          </a:p>
        </p:txBody>
      </p:sp>
      <p:pic>
        <p:nvPicPr>
          <p:cNvPr id="5" name="Picture 3" descr="lycee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/>
          <a:stretch>
            <a:fillRect/>
          </a:stretch>
        </p:blipFill>
        <p:spPr bwMode="auto">
          <a:xfrm>
            <a:off x="2514600" y="1219200"/>
            <a:ext cx="3886200" cy="29146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505</TotalTime>
  <Words>1151</Words>
  <Application>Microsoft Macintosh PowerPoint</Application>
  <PresentationFormat>On-screen Show (4:3)</PresentationFormat>
  <Paragraphs>127</Paragraphs>
  <Slides>31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French Revolution Scramble!</vt:lpstr>
      <vt:lpstr>The Rise of Napoleon Bonaparte</vt:lpstr>
      <vt:lpstr>Napoleon Bonaparte</vt:lpstr>
      <vt:lpstr>Napoleon’s Rise to Power</vt:lpstr>
      <vt:lpstr>Napoleon’s Rise to Power</vt:lpstr>
      <vt:lpstr>Slide 6</vt:lpstr>
      <vt:lpstr>Europe in 1800</vt:lpstr>
      <vt:lpstr>Napoleon as “First Consul”</vt:lpstr>
      <vt:lpstr>Napoleon Rules France</vt:lpstr>
      <vt:lpstr>Napoleon Rules</vt:lpstr>
      <vt:lpstr>Napoleon Rules France</vt:lpstr>
      <vt:lpstr>The Fall of Napoleon</vt:lpstr>
      <vt:lpstr>Napoleon Makes Himself Emperor</vt:lpstr>
      <vt:lpstr>Slide 14</vt:lpstr>
      <vt:lpstr>Slide 15</vt:lpstr>
      <vt:lpstr>Slide 16</vt:lpstr>
      <vt:lpstr>Napoleon Builds an Empire</vt:lpstr>
      <vt:lpstr>Napoleon’s Empire (1810)</vt:lpstr>
      <vt:lpstr>The Problem of Great Britain</vt:lpstr>
      <vt:lpstr>The Continental System</vt:lpstr>
      <vt:lpstr>Slide 21</vt:lpstr>
      <vt:lpstr>Napoleon Video Clip</vt:lpstr>
      <vt:lpstr>The “Big Blunder” - Russia</vt:lpstr>
      <vt:lpstr>Napoleon at the gates of Moscow</vt:lpstr>
      <vt:lpstr>Moscow is on Fire!</vt:lpstr>
      <vt:lpstr>Napoleon Retreats</vt:lpstr>
      <vt:lpstr>Napoleon Abdicates!</vt:lpstr>
      <vt:lpstr>Napoleon Escapes!</vt:lpstr>
      <vt:lpstr>Exile on St. Helena</vt:lpstr>
      <vt:lpstr>Napoleon’s Tomb</vt:lpstr>
      <vt:lpstr>Hitler visits Napoleon’s Tomb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Napoleon Bonaparte</dc:title>
  <dc:creator>AlyssaMartin</dc:creator>
  <cp:lastModifiedBy>Jessica Taylor</cp:lastModifiedBy>
  <cp:revision>9</cp:revision>
  <dcterms:created xsi:type="dcterms:W3CDTF">2012-10-23T18:43:20Z</dcterms:created>
  <dcterms:modified xsi:type="dcterms:W3CDTF">2012-10-23T18:43:37Z</dcterms:modified>
</cp:coreProperties>
</file>