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8DA59-F419-441F-8B5E-33C45007F54C}" type="datetimeFigureOut">
              <a:rPr lang="en-US" smtClean="0"/>
              <a:pPr/>
              <a:t>1/24/13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5BD97-ADC5-4D0D-B008-B8B8CD6D01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Neolithic Revolution</a:t>
            </a:r>
            <a:endParaRPr lang="en-US" dirty="0"/>
          </a:p>
        </p:txBody>
      </p:sp>
      <p:pic>
        <p:nvPicPr>
          <p:cNvPr id="5" name="Picture 4" descr="Cave Painting In Ch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219200"/>
            <a:ext cx="7795690" cy="52144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BIG Changes of the Neolithic Revolution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3810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</a:t>
            </a:r>
            <a:r>
              <a:rPr lang="en-US" sz="2200" dirty="0" smtClean="0"/>
              <a:t>First </a:t>
            </a:r>
            <a:r>
              <a:rPr lang="en-US" sz="2200" b="1" dirty="0" smtClean="0"/>
              <a:t>Villages</a:t>
            </a:r>
            <a:r>
              <a:rPr lang="en-US" sz="2200" dirty="0" smtClean="0"/>
              <a:t> were established at </a:t>
            </a:r>
            <a:r>
              <a:rPr lang="en-US" sz="2200" dirty="0" err="1" smtClean="0"/>
              <a:t>Catalhuyuk</a:t>
            </a:r>
            <a:r>
              <a:rPr lang="en-US" sz="2200" dirty="0" smtClean="0"/>
              <a:t> and Jericho.</a:t>
            </a:r>
            <a:endParaRPr lang="en-US" sz="2200" dirty="0"/>
          </a:p>
        </p:txBody>
      </p:sp>
      <p:pic>
        <p:nvPicPr>
          <p:cNvPr id="8" name="Picture 7" descr="Beersheba Excav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295400"/>
            <a:ext cx="3171825" cy="1715135"/>
          </a:xfrm>
          <a:prstGeom prst="rect">
            <a:avLst/>
          </a:prstGeom>
        </p:spPr>
      </p:pic>
      <p:pic>
        <p:nvPicPr>
          <p:cNvPr id="9" name="Picture 8" descr="Jeric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4161" y="1676400"/>
            <a:ext cx="2839839" cy="1900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2971800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</a:t>
            </a:r>
            <a:r>
              <a:rPr lang="en-US" sz="2200" dirty="0" smtClean="0"/>
              <a:t>Men came to dominate family, economic, and political life.   Only men could become warriors, chiefs, businessmen, and head of the house.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572000"/>
            <a:ext cx="556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#3 New </a:t>
            </a:r>
            <a:r>
              <a:rPr lang="en-US" sz="2200" b="1" dirty="0" smtClean="0"/>
              <a:t>Technologies</a:t>
            </a:r>
            <a:r>
              <a:rPr lang="en-US" sz="2200" dirty="0" smtClean="0"/>
              <a:t> were Developed that made life easier, such as the wheel barrow and grinding bowl.</a:t>
            </a:r>
            <a:endParaRPr lang="en-US" sz="2200" dirty="0"/>
          </a:p>
        </p:txBody>
      </p:sp>
      <p:pic>
        <p:nvPicPr>
          <p:cNvPr id="12" name="Picture 11" descr="Neolithic Grinding Sto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14800"/>
            <a:ext cx="2842461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htar G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743200"/>
            <a:ext cx="1755986" cy="2614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Significance of the Neolithic Revolution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advances in technology and culture made during the Neolithic Revolution led to the emergence of cities and civilizations.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638800" y="2971800"/>
            <a:ext cx="3124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Civilizations would soon arise along the great rivers of the world!</a:t>
            </a:r>
            <a:endParaRPr lang="en-US" sz="2400" dirty="0"/>
          </a:p>
        </p:txBody>
      </p:sp>
      <p:pic>
        <p:nvPicPr>
          <p:cNvPr id="7" name="Picture 6" descr="Step Pyramid in Memph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590800"/>
            <a:ext cx="2685628" cy="1797050"/>
          </a:xfrm>
          <a:prstGeom prst="rect">
            <a:avLst/>
          </a:prstGeom>
        </p:spPr>
      </p:pic>
      <p:pic>
        <p:nvPicPr>
          <p:cNvPr id="6" name="Picture 5" descr="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0"/>
            <a:ext cx="2843212" cy="2070982"/>
          </a:xfrm>
          <a:prstGeom prst="rect">
            <a:avLst/>
          </a:prstGeom>
        </p:spPr>
      </p:pic>
      <p:pic>
        <p:nvPicPr>
          <p:cNvPr id="5" name="Picture 4" descr="Tomb Painting of Queen Nefertari wife of Ramses 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62200" y="4648200"/>
            <a:ext cx="2107717" cy="179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Prehistory and Hominids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Prehistory</a:t>
            </a:r>
            <a:r>
              <a:rPr lang="en-US" sz="2400" dirty="0" smtClean="0"/>
              <a:t> is the time period before writing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Mary and Louis Leakey </a:t>
            </a:r>
            <a:r>
              <a:rPr lang="en-US" sz="2400" dirty="0" smtClean="0"/>
              <a:t>made many discoveries in Africa of hominid remains.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276600"/>
            <a:ext cx="449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 the discovery of “Lucy” many other </a:t>
            </a:r>
            <a:r>
              <a:rPr lang="en-US" sz="2400" b="1" dirty="0" smtClean="0"/>
              <a:t>hominids</a:t>
            </a:r>
            <a:r>
              <a:rPr lang="en-US" sz="2400" dirty="0" smtClean="0"/>
              <a:t> were discovered including </a:t>
            </a:r>
            <a:r>
              <a:rPr lang="en-US" sz="2400" i="1" dirty="0" smtClean="0"/>
              <a:t>Homo Habilis, Homo Erectus, Homo Sapiens, </a:t>
            </a:r>
            <a:r>
              <a:rPr lang="en-US" sz="2400" dirty="0" smtClean="0"/>
              <a:t>Neanderthals and Cro-Magnon (Modern Humans).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7150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long period from 2 million B.C. to 10,000 B.C.  is called the Old Stone Age, or </a:t>
            </a:r>
            <a:r>
              <a:rPr lang="en-US" sz="2400" b="1" dirty="0" smtClean="0"/>
              <a:t>Paleolithic Period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9" name="Picture 8" descr="Louis and Mary Leak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371600"/>
            <a:ext cx="2690812" cy="2132718"/>
          </a:xfrm>
          <a:prstGeom prst="rect">
            <a:avLst/>
          </a:prstGeom>
        </p:spPr>
      </p:pic>
      <p:pic>
        <p:nvPicPr>
          <p:cNvPr id="13" name="Picture 12" descr="Luc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590800"/>
            <a:ext cx="1971675" cy="1361831"/>
          </a:xfrm>
          <a:prstGeom prst="rect">
            <a:avLst/>
          </a:prstGeom>
        </p:spPr>
      </p:pic>
      <p:pic>
        <p:nvPicPr>
          <p:cNvPr id="11" name="Picture 10" descr="Homo Erectus Skull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362200"/>
            <a:ext cx="1428750" cy="1781175"/>
          </a:xfrm>
          <a:prstGeom prst="rect">
            <a:avLst/>
          </a:prstGeom>
        </p:spPr>
      </p:pic>
      <p:pic>
        <p:nvPicPr>
          <p:cNvPr id="10" name="Picture 9" descr="Homo Erect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43800" y="3505200"/>
            <a:ext cx="1428750" cy="1781175"/>
          </a:xfrm>
          <a:prstGeom prst="rect">
            <a:avLst/>
          </a:prstGeom>
        </p:spPr>
      </p:pic>
      <p:pic>
        <p:nvPicPr>
          <p:cNvPr id="12" name="Picture 11" descr="Neaderthal M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0" y="3810000"/>
            <a:ext cx="1428750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Paleolithic Period vs. Neolithic Period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3716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Historians and scientists have divided </a:t>
            </a:r>
            <a:r>
              <a:rPr lang="en-US" sz="2400" b="1" dirty="0" smtClean="0"/>
              <a:t>prehistory</a:t>
            </a:r>
            <a:r>
              <a:rPr lang="en-US" sz="2400" dirty="0" smtClean="0"/>
              <a:t> into two eras: the Paleolithic Period and the Neolithic Period.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Paleolithic Period</a:t>
            </a:r>
            <a:r>
              <a:rPr lang="en-US" sz="2400" dirty="0" smtClean="0"/>
              <a:t>, or Old Stone Age, is from at least 2 million </a:t>
            </a:r>
            <a:r>
              <a:rPr lang="en-US" sz="2400" dirty="0" smtClean="0"/>
              <a:t>B.C.E </a:t>
            </a:r>
            <a:r>
              <a:rPr lang="en-US" sz="2400" dirty="0" smtClean="0"/>
              <a:t>to about 10,000 </a:t>
            </a:r>
            <a:r>
              <a:rPr lang="en-US" sz="2400" dirty="0" smtClean="0"/>
              <a:t>B.C.E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25146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</a:t>
            </a:r>
            <a:r>
              <a:rPr lang="en-US" sz="2400" b="1" dirty="0" smtClean="0"/>
              <a:t>Neolithic Period</a:t>
            </a:r>
            <a:r>
              <a:rPr lang="en-US" sz="2400" dirty="0" smtClean="0"/>
              <a:t>, or New Stone Age, is from 10,000 </a:t>
            </a:r>
            <a:r>
              <a:rPr lang="en-US" sz="2400" dirty="0" smtClean="0"/>
              <a:t>B.C.E </a:t>
            </a:r>
            <a:r>
              <a:rPr lang="en-US" sz="2400" dirty="0" smtClean="0"/>
              <a:t>until the end of prehistory</a:t>
            </a:r>
            <a:r>
              <a:rPr lang="en-US" sz="2400" dirty="0" smtClean="0"/>
              <a:t>.   </a:t>
            </a:r>
            <a:endParaRPr lang="en-US" sz="2400" dirty="0"/>
          </a:p>
        </p:txBody>
      </p:sp>
      <p:pic>
        <p:nvPicPr>
          <p:cNvPr id="6" name="Picture 5" descr="Homo Erectus Sk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038600"/>
            <a:ext cx="1949661" cy="2614612"/>
          </a:xfrm>
          <a:prstGeom prst="rect">
            <a:avLst/>
          </a:prstGeom>
        </p:spPr>
      </p:pic>
      <p:pic>
        <p:nvPicPr>
          <p:cNvPr id="7" name="Picture 6" descr="Cave painting from South Afr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3733800"/>
            <a:ext cx="1914525" cy="293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04800" y="3962400"/>
            <a:ext cx="8610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4800" y="381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Paleolithic Era – 2 million BCE to 10,000 BCE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2192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Neolithic Era – 10,00 BCE to the end of Prehistory.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22860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Writing was developed in 3,200 BCE.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81400" y="12954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Label the Paleolithic and Neolithic time period on a timeline. 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35052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096000" y="3429000"/>
            <a:ext cx="2590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29400" y="3581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Common Era 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1000" y="6324600"/>
            <a:ext cx="5029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62000" y="6488668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B.C.E. - Remember it is descending until 0!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was life like during the Old Stone Age?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419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Early humans lived towards the end of the Old Stone Age.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Early people were </a:t>
            </a:r>
            <a:r>
              <a:rPr lang="en-US" sz="2200" b="1" dirty="0" smtClean="0"/>
              <a:t>Nomads</a:t>
            </a:r>
            <a:r>
              <a:rPr lang="en-US" sz="2200" dirty="0" smtClean="0"/>
              <a:t>, or people who move from place to place to find food.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4057233"/>
            <a:ext cx="4648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People of the Old Stone Age were </a:t>
            </a:r>
            <a:r>
              <a:rPr lang="en-US" sz="2200" b="1" dirty="0" smtClean="0"/>
              <a:t>hunters and gatherers</a:t>
            </a:r>
            <a:r>
              <a:rPr lang="en-US" sz="2200" dirty="0" smtClean="0"/>
              <a:t>, they survived by hunting and gathering food.</a:t>
            </a:r>
          </a:p>
          <a:p>
            <a:endParaRPr lang="en-US" sz="2200" dirty="0"/>
          </a:p>
          <a:p>
            <a:r>
              <a:rPr lang="en-US" sz="2200" dirty="0" smtClean="0"/>
              <a:t>Men hunted or fished.</a:t>
            </a:r>
          </a:p>
          <a:p>
            <a:endParaRPr lang="en-US" sz="2200" dirty="0"/>
          </a:p>
          <a:p>
            <a:r>
              <a:rPr lang="en-US" sz="2200" dirty="0" smtClean="0"/>
              <a:t>Women and children gathered berries, fruits, grains, and nuts.</a:t>
            </a:r>
            <a:endParaRPr lang="en-US" sz="2200" dirty="0"/>
          </a:p>
        </p:txBody>
      </p:sp>
      <p:pic>
        <p:nvPicPr>
          <p:cNvPr id="7" name="Picture 6" descr="Bison Cave Pain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886200"/>
            <a:ext cx="3593404" cy="2590800"/>
          </a:xfrm>
          <a:prstGeom prst="rect">
            <a:avLst/>
          </a:prstGeom>
        </p:spPr>
      </p:pic>
      <p:pic>
        <p:nvPicPr>
          <p:cNvPr id="8" name="Picture 7" descr="Cave Painting from Namib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600200"/>
            <a:ext cx="35052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6858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Early people depended heavily on their environment for food and shelter and had to find ways to survive in the wilderness.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495800" y="1828800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made tools  and weapons from stone, bone, or wood.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0292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They also built fires for cooking and used animal skins for clothing.  </a:t>
            </a:r>
            <a:endParaRPr lang="en-US" sz="2400" dirty="0"/>
          </a:p>
        </p:txBody>
      </p:sp>
      <p:pic>
        <p:nvPicPr>
          <p:cNvPr id="9" name="Picture 8" descr="Paleolithic Stone Scrap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752600"/>
            <a:ext cx="3504719" cy="2743200"/>
          </a:xfrm>
          <a:prstGeom prst="rect">
            <a:avLst/>
          </a:prstGeom>
        </p:spPr>
      </p:pic>
      <p:pic>
        <p:nvPicPr>
          <p:cNvPr id="14" name="Picture 13" descr="Neaderthal M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3429000"/>
            <a:ext cx="2362200" cy="2944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7772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People of the Old Stone Age also developed religious beliefs that were discovered in </a:t>
            </a:r>
            <a:r>
              <a:rPr lang="en-US" sz="2200" b="1" dirty="0" smtClean="0"/>
              <a:t>cave paintings</a:t>
            </a:r>
            <a:r>
              <a:rPr lang="en-US" sz="2200" dirty="0" smtClean="0"/>
              <a:t>.  </a:t>
            </a:r>
          </a:p>
          <a:p>
            <a:endParaRPr lang="en-US" sz="2200" dirty="0"/>
          </a:p>
          <a:p>
            <a:r>
              <a:rPr lang="en-US" sz="2200" dirty="0" smtClean="0"/>
              <a:t>They believed the world was full of spirits and forces that lived in animals, objects, or dreams.  These beliefs were called</a:t>
            </a:r>
            <a:r>
              <a:rPr lang="en-US" sz="2200" b="1" dirty="0" smtClean="0"/>
              <a:t> Animism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6" name="Picture 5" descr="Cave Painting of Stag and Reindeer at Lasca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09800"/>
            <a:ext cx="5257800" cy="3492217"/>
          </a:xfrm>
          <a:prstGeom prst="rect">
            <a:avLst/>
          </a:prstGeom>
        </p:spPr>
      </p:pic>
      <p:pic>
        <p:nvPicPr>
          <p:cNvPr id="5" name="Picture 4" descr="Cave Painting Porcupin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581400"/>
            <a:ext cx="4673006" cy="3125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was life different during the New Stone Age?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New Stone Age began when people learned to </a:t>
            </a:r>
            <a:r>
              <a:rPr lang="en-US" sz="2200" b="1" dirty="0" smtClean="0"/>
              <a:t>farm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438400"/>
            <a:ext cx="480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Farming allowed people to produce their own food and they could settle into permanent farming villages.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43434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transition from nomadic life to settled farming brought about BIG changes and is called the </a:t>
            </a:r>
            <a:r>
              <a:rPr lang="en-US" sz="2200" b="1" dirty="0" smtClean="0"/>
              <a:t>Neolithic Revolution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6" name="Picture 5" descr="Barley Field near Kiriath G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524000"/>
            <a:ext cx="3019425" cy="2266433"/>
          </a:xfrm>
          <a:prstGeom prst="rect">
            <a:avLst/>
          </a:prstGeom>
        </p:spPr>
      </p:pic>
      <p:pic>
        <p:nvPicPr>
          <p:cNvPr id="7" name="Picture 6" descr="Neolithic Farming Setlem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810000"/>
            <a:ext cx="3857625" cy="2562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 to farming, people learned how to </a:t>
            </a:r>
            <a:r>
              <a:rPr lang="en-US" sz="2200" b="1" dirty="0" smtClean="0"/>
              <a:t>domesticate</a:t>
            </a:r>
            <a:r>
              <a:rPr lang="en-US" sz="2200" dirty="0" smtClean="0"/>
              <a:t> plants and animals.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Domesticate </a:t>
            </a:r>
            <a:r>
              <a:rPr lang="en-US" sz="2200" dirty="0" smtClean="0"/>
              <a:t>~ raise and control plants and animals for human use.  Ex. Horses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105400" y="3429000"/>
            <a:ext cx="373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Domestication was important because it gave people an endless supply of food.  </a:t>
            </a:r>
          </a:p>
          <a:p>
            <a:endParaRPr lang="en-US" sz="2200" dirty="0"/>
          </a:p>
          <a:p>
            <a:r>
              <a:rPr lang="en-US" sz="2200" dirty="0" smtClean="0"/>
              <a:t>Plants were grown each year and harvested.</a:t>
            </a:r>
          </a:p>
          <a:p>
            <a:endParaRPr lang="en-US" sz="2200" dirty="0"/>
          </a:p>
          <a:p>
            <a:r>
              <a:rPr lang="en-US" sz="2200" dirty="0" smtClean="0"/>
              <a:t>Animals were used for food, clothing, and shelter.  </a:t>
            </a:r>
            <a:endParaRPr lang="en-US" sz="2200" dirty="0"/>
          </a:p>
        </p:txBody>
      </p:sp>
      <p:pic>
        <p:nvPicPr>
          <p:cNvPr id="6" name="Picture 5" descr="Neolithic Goa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304800"/>
            <a:ext cx="3681412" cy="2763331"/>
          </a:xfrm>
          <a:prstGeom prst="rect">
            <a:avLst/>
          </a:prstGeom>
        </p:spPr>
      </p:pic>
      <p:pic>
        <p:nvPicPr>
          <p:cNvPr id="7" name="Picture 6" descr="Neolithic Olive Press in Is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352800"/>
            <a:ext cx="3857625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587</Words>
  <Application>Microsoft Macintosh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Neolithic Revolution</vt:lpstr>
      <vt:lpstr>Prehistory and Hominids</vt:lpstr>
      <vt:lpstr>Paleolithic Period vs. Neolithic Period</vt:lpstr>
      <vt:lpstr>Timeline </vt:lpstr>
      <vt:lpstr>What was life like during the Old Stone Age?</vt:lpstr>
      <vt:lpstr>Slide 6</vt:lpstr>
      <vt:lpstr>Slide 7</vt:lpstr>
      <vt:lpstr>How was life different during the New Stone Age?</vt:lpstr>
      <vt:lpstr>Slide 9</vt:lpstr>
      <vt:lpstr>BIG Changes of the Neolithic Revolution</vt:lpstr>
      <vt:lpstr>Significance of the Neolithic Revolution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Neolithic Revolution</dc:title>
  <dc:creator>AlyssaMartin</dc:creator>
  <cp:lastModifiedBy>Jessica Taylor</cp:lastModifiedBy>
  <cp:revision>26</cp:revision>
  <dcterms:created xsi:type="dcterms:W3CDTF">2013-01-24T14:10:23Z</dcterms:created>
  <dcterms:modified xsi:type="dcterms:W3CDTF">2013-01-24T14:18:28Z</dcterms:modified>
</cp:coreProperties>
</file>