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diagrams/colors1.xml" ContentType="application/vnd.openxmlformats-officedocument.drawingml.diagramColors+xml"/>
  <Default Extension="rels" ContentType="application/vnd.openxmlformats-package.relationships+xml"/>
  <Default Extension="jpeg" ContentType="image/jpeg"/>
  <Override PartName="/ppt/slides/slide10.xml" ContentType="application/vnd.openxmlformats-officedocument.presentationml.slide+xml"/>
  <Override PartName="/ppt/slideLayouts/slideLayout5.xml" ContentType="application/vnd.openxmlformats-officedocument.presentationml.slideLayout+xml"/>
  <Override PartName="/ppt/slides/slide1.xml" ContentType="application/vnd.openxmlformats-officedocument.presentationml.slide+xml"/>
  <Override PartName="/ppt/slides/slide26.xml" ContentType="application/vnd.openxmlformats-officedocument.presentationml.slide+xml"/>
  <Override PartName="/docProps/app.xml" ContentType="application/vnd.openxmlformats-officedocument.extended-properties+xml"/>
  <Override PartName="/ppt/slideLayouts/slideLayout1.xml" ContentType="application/vnd.openxmlformats-officedocument.presentationml.slideLayout+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Default Extension="png" ContentType="image/png"/>
  <Override PartName="/ppt/diagrams/quickStyle1.xml" ContentType="application/vnd.openxmlformats-officedocument.drawingml.diagramStyle+xml"/>
  <Override PartName="/ppt/slideLayouts/slideLayout2.xml" ContentType="application/vnd.openxmlformats-officedocument.presentationml.slideLayout+xml"/>
  <Override PartName="/ppt/slides/slide23.xml" ContentType="application/vnd.openxmlformats-officedocument.presentationml.slide+xml"/>
  <Override PartName="/ppt/diagrams/layout1.xml" ContentType="application/vnd.openxmlformats-officedocument.drawingml.diagramLayout+xml"/>
  <Override PartName="/ppt/slides/slide16.xml" ContentType="application/vnd.openxmlformats-officedocument.presentationml.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diagrams/drawing1.xml" ContentType="application/vnd.ms-office.drawingml.diagramDrawing+xml"/>
  <Override PartName="/ppt/slides/slide17.xml" ContentType="application/vnd.openxmlformats-officedocument.presentationml.slide+xml"/>
  <Override PartName="/ppt/slides/slide8.xml" ContentType="application/vnd.openxmlformats-officedocument.presentationml.slide+xml"/>
  <Override PartName="/ppt/diagrams/data1.xml" ContentType="application/vnd.openxmlformats-officedocument.drawingml.diagramData+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sldIdLst>
    <p:sldId id="256" r:id="rId2"/>
    <p:sldId id="257" r:id="rId3"/>
    <p:sldId id="258" r:id="rId4"/>
    <p:sldId id="259" r:id="rId5"/>
    <p:sldId id="260" r:id="rId6"/>
    <p:sldId id="261" r:id="rId7"/>
    <p:sldId id="262" r:id="rId8"/>
    <p:sldId id="263" r:id="rId9"/>
    <p:sldId id="265" r:id="rId10"/>
    <p:sldId id="264" r:id="rId11"/>
    <p:sldId id="266" r:id="rId12"/>
    <p:sldId id="267" r:id="rId13"/>
    <p:sldId id="268" r:id="rId14"/>
    <p:sldId id="269" r:id="rId15"/>
    <p:sldId id="270" r:id="rId16"/>
    <p:sldId id="277" r:id="rId17"/>
    <p:sldId id="275" r:id="rId18"/>
    <p:sldId id="281" r:id="rId19"/>
    <p:sldId id="274" r:id="rId20"/>
    <p:sldId id="280" r:id="rId21"/>
    <p:sldId id="276" r:id="rId22"/>
    <p:sldId id="278" r:id="rId23"/>
    <p:sldId id="279" r:id="rId24"/>
    <p:sldId id="282" r:id="rId25"/>
    <p:sldId id="273" r:id="rId26"/>
    <p:sldId id="283"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autoAdjust="0"/>
    <p:restoredTop sz="94667" autoAdjust="0"/>
  </p:normalViewPr>
  <p:slideViewPr>
    <p:cSldViewPr>
      <p:cViewPr varScale="1">
        <p:scale>
          <a:sx n="108" d="100"/>
          <a:sy n="108" d="100"/>
        </p:scale>
        <p:origin x="-896" y="-112"/>
      </p:cViewPr>
      <p:guideLst>
        <p:guide orient="horz" pos="2160"/>
        <p:guide pos="2880"/>
      </p:guideLst>
    </p:cSldViewPr>
  </p:slideViewPr>
  <p:outlineViewPr>
    <p:cViewPr>
      <p:scale>
        <a:sx n="33" d="100"/>
        <a:sy n="33" d="100"/>
      </p:scale>
      <p:origin x="48" y="12726"/>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C44127-B24B-47FD-A082-A55D4ECB2F07}" type="doc">
      <dgm:prSet loTypeId="urn:microsoft.com/office/officeart/2005/8/layout/equation1" loCatId="relationship" qsTypeId="urn:microsoft.com/office/officeart/2005/8/quickstyle/simple1" qsCatId="simple" csTypeId="urn:microsoft.com/office/officeart/2005/8/colors/colorful5" csCatId="colorful" phldr="1"/>
      <dgm:spPr/>
    </dgm:pt>
    <dgm:pt modelId="{EB2EBB34-6A7C-4A6E-A432-838B64D5EB87}">
      <dgm:prSet phldrT="[Text]"/>
      <dgm:spPr/>
      <dgm:t>
        <a:bodyPr/>
        <a:lstStyle/>
        <a:p>
          <a:r>
            <a:rPr lang="en-US" dirty="0" smtClean="0"/>
            <a:t>Agricultural Revolution</a:t>
          </a:r>
        </a:p>
        <a:p>
          <a:endParaRPr lang="en-US" dirty="0"/>
        </a:p>
      </dgm:t>
    </dgm:pt>
    <dgm:pt modelId="{7E6F6893-EE7D-49BA-8D95-5852B8CFC422}" type="parTrans" cxnId="{53AF8410-A2F3-4F7D-8223-B76537792826}">
      <dgm:prSet/>
      <dgm:spPr/>
      <dgm:t>
        <a:bodyPr/>
        <a:lstStyle/>
        <a:p>
          <a:endParaRPr lang="en-US"/>
        </a:p>
      </dgm:t>
    </dgm:pt>
    <dgm:pt modelId="{3B7B5A67-0741-40D8-80C9-C84152A72C69}" type="sibTrans" cxnId="{53AF8410-A2F3-4F7D-8223-B76537792826}">
      <dgm:prSet/>
      <dgm:spPr/>
      <dgm:t>
        <a:bodyPr/>
        <a:lstStyle/>
        <a:p>
          <a:endParaRPr lang="en-US"/>
        </a:p>
      </dgm:t>
    </dgm:pt>
    <dgm:pt modelId="{E1D99C69-C534-4723-860A-5CD7C70E2EAA}">
      <dgm:prSet phldrT="[Text]"/>
      <dgm:spPr/>
      <dgm:t>
        <a:bodyPr/>
        <a:lstStyle/>
        <a:p>
          <a:r>
            <a:rPr lang="en-US" dirty="0" smtClean="0"/>
            <a:t>Population Explosion</a:t>
          </a:r>
          <a:endParaRPr lang="en-US" dirty="0"/>
        </a:p>
      </dgm:t>
    </dgm:pt>
    <dgm:pt modelId="{249364EC-BDBF-43B1-918E-DD7A37B89C81}" type="parTrans" cxnId="{13A4B387-F8F3-4116-B442-DFBFD5FA821B}">
      <dgm:prSet/>
      <dgm:spPr/>
      <dgm:t>
        <a:bodyPr/>
        <a:lstStyle/>
        <a:p>
          <a:endParaRPr lang="en-US"/>
        </a:p>
      </dgm:t>
    </dgm:pt>
    <dgm:pt modelId="{A4F9816E-7E1F-4A76-9315-65C66687D50F}" type="sibTrans" cxnId="{13A4B387-F8F3-4116-B442-DFBFD5FA821B}">
      <dgm:prSet/>
      <dgm:spPr/>
      <dgm:t>
        <a:bodyPr/>
        <a:lstStyle/>
        <a:p>
          <a:endParaRPr lang="en-US"/>
        </a:p>
      </dgm:t>
    </dgm:pt>
    <dgm:pt modelId="{3B398423-D1E5-47B9-8666-0560C03737CE}">
      <dgm:prSet phldrT="[Text]"/>
      <dgm:spPr/>
      <dgm:t>
        <a:bodyPr/>
        <a:lstStyle/>
        <a:p>
          <a:r>
            <a:rPr lang="en-US" dirty="0" smtClean="0"/>
            <a:t>Industrial Revolution!</a:t>
          </a:r>
          <a:endParaRPr lang="en-US" dirty="0"/>
        </a:p>
      </dgm:t>
    </dgm:pt>
    <dgm:pt modelId="{F91BBC39-9A5B-48BD-A352-C507F73CBE6A}" type="parTrans" cxnId="{532FE739-DA0A-4805-BEBD-555CAD4225C0}">
      <dgm:prSet/>
      <dgm:spPr/>
      <dgm:t>
        <a:bodyPr/>
        <a:lstStyle/>
        <a:p>
          <a:endParaRPr lang="en-US"/>
        </a:p>
      </dgm:t>
    </dgm:pt>
    <dgm:pt modelId="{C0D04E40-D654-492D-9844-82F25E53F5F6}" type="sibTrans" cxnId="{532FE739-DA0A-4805-BEBD-555CAD4225C0}">
      <dgm:prSet/>
      <dgm:spPr/>
      <dgm:t>
        <a:bodyPr/>
        <a:lstStyle/>
        <a:p>
          <a:endParaRPr lang="en-US"/>
        </a:p>
      </dgm:t>
    </dgm:pt>
    <dgm:pt modelId="{7D8171FB-4246-4AE4-BC84-AAC1CD3337A3}">
      <dgm:prSet/>
      <dgm:spPr/>
      <dgm:t>
        <a:bodyPr/>
        <a:lstStyle/>
        <a:p>
          <a:r>
            <a:rPr lang="en-US" dirty="0" smtClean="0"/>
            <a:t>Energy Revolution</a:t>
          </a:r>
          <a:endParaRPr lang="en-US" dirty="0"/>
        </a:p>
      </dgm:t>
    </dgm:pt>
    <dgm:pt modelId="{9C4429A8-6A77-4BAF-8248-3B2EE15EC707}" type="parTrans" cxnId="{E4682DDA-C1EF-4C09-8D33-C7D9844906DF}">
      <dgm:prSet/>
      <dgm:spPr/>
      <dgm:t>
        <a:bodyPr/>
        <a:lstStyle/>
        <a:p>
          <a:endParaRPr lang="en-US"/>
        </a:p>
      </dgm:t>
    </dgm:pt>
    <dgm:pt modelId="{FED88CA6-305E-4197-806E-71CAFAFE9373}" type="sibTrans" cxnId="{E4682DDA-C1EF-4C09-8D33-C7D9844906DF}">
      <dgm:prSet/>
      <dgm:spPr/>
      <dgm:t>
        <a:bodyPr/>
        <a:lstStyle/>
        <a:p>
          <a:endParaRPr lang="en-US"/>
        </a:p>
      </dgm:t>
    </dgm:pt>
    <dgm:pt modelId="{9DC87B6B-1773-46FB-8FA7-EDE77AD621C0}" type="pres">
      <dgm:prSet presAssocID="{19C44127-B24B-47FD-A082-A55D4ECB2F07}" presName="linearFlow" presStyleCnt="0">
        <dgm:presLayoutVars>
          <dgm:dir/>
          <dgm:resizeHandles val="exact"/>
        </dgm:presLayoutVars>
      </dgm:prSet>
      <dgm:spPr/>
    </dgm:pt>
    <dgm:pt modelId="{20957BBB-1245-45F7-957B-3B6D671E867D}" type="pres">
      <dgm:prSet presAssocID="{EB2EBB34-6A7C-4A6E-A432-838B64D5EB87}" presName="node" presStyleLbl="node1" presStyleIdx="0" presStyleCnt="4" custLinFactNeighborX="-4432" custLinFactNeighborY="-48239">
        <dgm:presLayoutVars>
          <dgm:bulletEnabled val="1"/>
        </dgm:presLayoutVars>
      </dgm:prSet>
      <dgm:spPr/>
      <dgm:t>
        <a:bodyPr/>
        <a:lstStyle/>
        <a:p>
          <a:endParaRPr lang="en-US"/>
        </a:p>
      </dgm:t>
    </dgm:pt>
    <dgm:pt modelId="{D2ED5A3D-CB20-48A7-8811-61F5A1734B3C}" type="pres">
      <dgm:prSet presAssocID="{3B7B5A67-0741-40D8-80C9-C84152A72C69}" presName="spacerL" presStyleCnt="0"/>
      <dgm:spPr/>
    </dgm:pt>
    <dgm:pt modelId="{13770B15-D152-471C-A05F-682B79F12E71}" type="pres">
      <dgm:prSet presAssocID="{3B7B5A67-0741-40D8-80C9-C84152A72C69}" presName="sibTrans" presStyleLbl="sibTrans2D1" presStyleIdx="0" presStyleCnt="3" custLinFactNeighborX="-9788" custLinFactNeighborY="-90062"/>
      <dgm:spPr/>
      <dgm:t>
        <a:bodyPr/>
        <a:lstStyle/>
        <a:p>
          <a:endParaRPr lang="en-US"/>
        </a:p>
      </dgm:t>
    </dgm:pt>
    <dgm:pt modelId="{FFA9968B-46F5-472F-AFEE-3F692C8520EF}" type="pres">
      <dgm:prSet presAssocID="{3B7B5A67-0741-40D8-80C9-C84152A72C69}" presName="spacerR" presStyleCnt="0"/>
      <dgm:spPr/>
    </dgm:pt>
    <dgm:pt modelId="{9DFAFDB9-C61C-4D47-BD73-A3AB4D3B242E}" type="pres">
      <dgm:prSet presAssocID="{E1D99C69-C534-4723-860A-5CD7C70E2EAA}" presName="node" presStyleLbl="node1" presStyleIdx="1" presStyleCnt="4" custLinFactNeighborX="13507" custLinFactNeighborY="-48239">
        <dgm:presLayoutVars>
          <dgm:bulletEnabled val="1"/>
        </dgm:presLayoutVars>
      </dgm:prSet>
      <dgm:spPr/>
      <dgm:t>
        <a:bodyPr/>
        <a:lstStyle/>
        <a:p>
          <a:endParaRPr lang="en-US"/>
        </a:p>
      </dgm:t>
    </dgm:pt>
    <dgm:pt modelId="{9D426B0F-FCA5-4BB7-ADDB-7020C4A3E647}" type="pres">
      <dgm:prSet presAssocID="{A4F9816E-7E1F-4A76-9315-65C66687D50F}" presName="spacerL" presStyleCnt="0"/>
      <dgm:spPr/>
    </dgm:pt>
    <dgm:pt modelId="{C0F3A8C7-DA55-4626-84CA-E5C8B6A6C2E4}" type="pres">
      <dgm:prSet presAssocID="{A4F9816E-7E1F-4A76-9315-65C66687D50F}" presName="sibTrans" presStyleLbl="sibTrans2D1" presStyleIdx="1" presStyleCnt="3" custLinFactNeighborX="8151" custLinFactNeighborY="-80290"/>
      <dgm:spPr/>
      <dgm:t>
        <a:bodyPr/>
        <a:lstStyle/>
        <a:p>
          <a:endParaRPr lang="en-US"/>
        </a:p>
      </dgm:t>
    </dgm:pt>
    <dgm:pt modelId="{6C7A8316-0763-4300-A16B-CBB2EF780681}" type="pres">
      <dgm:prSet presAssocID="{A4F9816E-7E1F-4A76-9315-65C66687D50F}" presName="spacerR" presStyleCnt="0"/>
      <dgm:spPr/>
    </dgm:pt>
    <dgm:pt modelId="{AE4BE0CA-2857-4989-9984-FC5DE11E7640}" type="pres">
      <dgm:prSet presAssocID="{7D8171FB-4246-4AE4-BC84-AAC1CD3337A3}" presName="node" presStyleLbl="node1" presStyleIdx="2" presStyleCnt="4" custLinFactNeighborX="31447" custLinFactNeighborY="-48239">
        <dgm:presLayoutVars>
          <dgm:bulletEnabled val="1"/>
        </dgm:presLayoutVars>
      </dgm:prSet>
      <dgm:spPr/>
      <dgm:t>
        <a:bodyPr/>
        <a:lstStyle/>
        <a:p>
          <a:endParaRPr lang="en-US"/>
        </a:p>
      </dgm:t>
    </dgm:pt>
    <dgm:pt modelId="{58BB1540-A7FA-4EA5-8CD4-C3DF65E2A512}" type="pres">
      <dgm:prSet presAssocID="{FED88CA6-305E-4197-806E-71CAFAFE9373}" presName="spacerL" presStyleCnt="0"/>
      <dgm:spPr/>
    </dgm:pt>
    <dgm:pt modelId="{6F06B329-2535-4562-AED1-735406A18F93}" type="pres">
      <dgm:prSet presAssocID="{FED88CA6-305E-4197-806E-71CAFAFE9373}" presName="sibTrans" presStyleLbl="sibTrans2D1" presStyleIdx="2" presStyleCnt="3" custLinFactNeighborX="-43708" custLinFactNeighborY="-90062"/>
      <dgm:spPr/>
      <dgm:t>
        <a:bodyPr/>
        <a:lstStyle/>
        <a:p>
          <a:endParaRPr lang="en-US"/>
        </a:p>
      </dgm:t>
    </dgm:pt>
    <dgm:pt modelId="{C8E63443-0098-4CD5-9B15-D4E737180CE8}" type="pres">
      <dgm:prSet presAssocID="{FED88CA6-305E-4197-806E-71CAFAFE9373}" presName="spacerR" presStyleCnt="0"/>
      <dgm:spPr/>
    </dgm:pt>
    <dgm:pt modelId="{999D9E47-987E-4503-976D-E561C10EF9EF}" type="pres">
      <dgm:prSet presAssocID="{3B398423-D1E5-47B9-8666-0560C03737CE}" presName="node" presStyleLbl="node1" presStyleIdx="3" presStyleCnt="4" custLinFactNeighborX="-90210" custLinFactNeighborY="-48239">
        <dgm:presLayoutVars>
          <dgm:bulletEnabled val="1"/>
        </dgm:presLayoutVars>
      </dgm:prSet>
      <dgm:spPr/>
      <dgm:t>
        <a:bodyPr/>
        <a:lstStyle/>
        <a:p>
          <a:endParaRPr lang="en-US"/>
        </a:p>
      </dgm:t>
    </dgm:pt>
  </dgm:ptLst>
  <dgm:cxnLst>
    <dgm:cxn modelId="{6D0A0E36-9EE2-4612-A892-8EFB77F1BED6}" type="presOf" srcId="{3B398423-D1E5-47B9-8666-0560C03737CE}" destId="{999D9E47-987E-4503-976D-E561C10EF9EF}" srcOrd="0" destOrd="0" presId="urn:microsoft.com/office/officeart/2005/8/layout/equation1"/>
    <dgm:cxn modelId="{76D34369-2971-41ED-91AE-C5135165681A}" type="presOf" srcId="{E1D99C69-C534-4723-860A-5CD7C70E2EAA}" destId="{9DFAFDB9-C61C-4D47-BD73-A3AB4D3B242E}" srcOrd="0" destOrd="0" presId="urn:microsoft.com/office/officeart/2005/8/layout/equation1"/>
    <dgm:cxn modelId="{1FFA3186-F7FB-43E1-B389-9F795F28BFE9}" type="presOf" srcId="{3B7B5A67-0741-40D8-80C9-C84152A72C69}" destId="{13770B15-D152-471C-A05F-682B79F12E71}" srcOrd="0" destOrd="0" presId="urn:microsoft.com/office/officeart/2005/8/layout/equation1"/>
    <dgm:cxn modelId="{532FE739-DA0A-4805-BEBD-555CAD4225C0}" srcId="{19C44127-B24B-47FD-A082-A55D4ECB2F07}" destId="{3B398423-D1E5-47B9-8666-0560C03737CE}" srcOrd="3" destOrd="0" parTransId="{F91BBC39-9A5B-48BD-A352-C507F73CBE6A}" sibTransId="{C0D04E40-D654-492D-9844-82F25E53F5F6}"/>
    <dgm:cxn modelId="{74806B90-5DB2-4C52-B7B2-129E04D6F6C9}" type="presOf" srcId="{A4F9816E-7E1F-4A76-9315-65C66687D50F}" destId="{C0F3A8C7-DA55-4626-84CA-E5C8B6A6C2E4}" srcOrd="0" destOrd="0" presId="urn:microsoft.com/office/officeart/2005/8/layout/equation1"/>
    <dgm:cxn modelId="{3D0A2EB9-13EB-4ED5-AD5A-9CF115A2152A}" type="presOf" srcId="{EB2EBB34-6A7C-4A6E-A432-838B64D5EB87}" destId="{20957BBB-1245-45F7-957B-3B6D671E867D}" srcOrd="0" destOrd="0" presId="urn:microsoft.com/office/officeart/2005/8/layout/equation1"/>
    <dgm:cxn modelId="{94D76E4E-AF48-451F-AB32-AE2F82474679}" type="presOf" srcId="{19C44127-B24B-47FD-A082-A55D4ECB2F07}" destId="{9DC87B6B-1773-46FB-8FA7-EDE77AD621C0}" srcOrd="0" destOrd="0" presId="urn:microsoft.com/office/officeart/2005/8/layout/equation1"/>
    <dgm:cxn modelId="{13A4B387-F8F3-4116-B442-DFBFD5FA821B}" srcId="{19C44127-B24B-47FD-A082-A55D4ECB2F07}" destId="{E1D99C69-C534-4723-860A-5CD7C70E2EAA}" srcOrd="1" destOrd="0" parTransId="{249364EC-BDBF-43B1-918E-DD7A37B89C81}" sibTransId="{A4F9816E-7E1F-4A76-9315-65C66687D50F}"/>
    <dgm:cxn modelId="{E4682DDA-C1EF-4C09-8D33-C7D9844906DF}" srcId="{19C44127-B24B-47FD-A082-A55D4ECB2F07}" destId="{7D8171FB-4246-4AE4-BC84-AAC1CD3337A3}" srcOrd="2" destOrd="0" parTransId="{9C4429A8-6A77-4BAF-8248-3B2EE15EC707}" sibTransId="{FED88CA6-305E-4197-806E-71CAFAFE9373}"/>
    <dgm:cxn modelId="{9E502AC3-F402-4F91-85F4-34300F4878F4}" type="presOf" srcId="{FED88CA6-305E-4197-806E-71CAFAFE9373}" destId="{6F06B329-2535-4562-AED1-735406A18F93}" srcOrd="0" destOrd="0" presId="urn:microsoft.com/office/officeart/2005/8/layout/equation1"/>
    <dgm:cxn modelId="{53AF8410-A2F3-4F7D-8223-B76537792826}" srcId="{19C44127-B24B-47FD-A082-A55D4ECB2F07}" destId="{EB2EBB34-6A7C-4A6E-A432-838B64D5EB87}" srcOrd="0" destOrd="0" parTransId="{7E6F6893-EE7D-49BA-8D95-5852B8CFC422}" sibTransId="{3B7B5A67-0741-40D8-80C9-C84152A72C69}"/>
    <dgm:cxn modelId="{1541D292-C901-4A28-8F10-3EBDF93C83CD}" type="presOf" srcId="{7D8171FB-4246-4AE4-BC84-AAC1CD3337A3}" destId="{AE4BE0CA-2857-4989-9984-FC5DE11E7640}" srcOrd="0" destOrd="0" presId="urn:microsoft.com/office/officeart/2005/8/layout/equation1"/>
    <dgm:cxn modelId="{09B4182A-D2EC-47EE-9A2C-01E1BAD04AD3}" type="presParOf" srcId="{9DC87B6B-1773-46FB-8FA7-EDE77AD621C0}" destId="{20957BBB-1245-45F7-957B-3B6D671E867D}" srcOrd="0" destOrd="0" presId="urn:microsoft.com/office/officeart/2005/8/layout/equation1"/>
    <dgm:cxn modelId="{4A706648-E0C5-4D51-9CFB-1AFBC678C0C0}" type="presParOf" srcId="{9DC87B6B-1773-46FB-8FA7-EDE77AD621C0}" destId="{D2ED5A3D-CB20-48A7-8811-61F5A1734B3C}" srcOrd="1" destOrd="0" presId="urn:microsoft.com/office/officeart/2005/8/layout/equation1"/>
    <dgm:cxn modelId="{4EF46019-BFBB-4E05-B939-8CC0C882C149}" type="presParOf" srcId="{9DC87B6B-1773-46FB-8FA7-EDE77AD621C0}" destId="{13770B15-D152-471C-A05F-682B79F12E71}" srcOrd="2" destOrd="0" presId="urn:microsoft.com/office/officeart/2005/8/layout/equation1"/>
    <dgm:cxn modelId="{08E16E71-11B2-4E97-989C-D42D81C949BC}" type="presParOf" srcId="{9DC87B6B-1773-46FB-8FA7-EDE77AD621C0}" destId="{FFA9968B-46F5-472F-AFEE-3F692C8520EF}" srcOrd="3" destOrd="0" presId="urn:microsoft.com/office/officeart/2005/8/layout/equation1"/>
    <dgm:cxn modelId="{4610CB95-BAF2-49D4-87B2-38A109F03FA7}" type="presParOf" srcId="{9DC87B6B-1773-46FB-8FA7-EDE77AD621C0}" destId="{9DFAFDB9-C61C-4D47-BD73-A3AB4D3B242E}" srcOrd="4" destOrd="0" presId="urn:microsoft.com/office/officeart/2005/8/layout/equation1"/>
    <dgm:cxn modelId="{3F37E011-ECA5-4D9B-AA1B-FDF3D643C855}" type="presParOf" srcId="{9DC87B6B-1773-46FB-8FA7-EDE77AD621C0}" destId="{9D426B0F-FCA5-4BB7-ADDB-7020C4A3E647}" srcOrd="5" destOrd="0" presId="urn:microsoft.com/office/officeart/2005/8/layout/equation1"/>
    <dgm:cxn modelId="{590C94AC-273D-4D8C-873E-18F403B2F24D}" type="presParOf" srcId="{9DC87B6B-1773-46FB-8FA7-EDE77AD621C0}" destId="{C0F3A8C7-DA55-4626-84CA-E5C8B6A6C2E4}" srcOrd="6" destOrd="0" presId="urn:microsoft.com/office/officeart/2005/8/layout/equation1"/>
    <dgm:cxn modelId="{CA32CC42-5A20-41AE-A294-FD008B8D62E8}" type="presParOf" srcId="{9DC87B6B-1773-46FB-8FA7-EDE77AD621C0}" destId="{6C7A8316-0763-4300-A16B-CBB2EF780681}" srcOrd="7" destOrd="0" presId="urn:microsoft.com/office/officeart/2005/8/layout/equation1"/>
    <dgm:cxn modelId="{57058E2D-8BA7-4C4D-8334-B2EE9D8DA867}" type="presParOf" srcId="{9DC87B6B-1773-46FB-8FA7-EDE77AD621C0}" destId="{AE4BE0CA-2857-4989-9984-FC5DE11E7640}" srcOrd="8" destOrd="0" presId="urn:microsoft.com/office/officeart/2005/8/layout/equation1"/>
    <dgm:cxn modelId="{805AD277-0CA2-4995-8B2D-7A8F7AB1B5E7}" type="presParOf" srcId="{9DC87B6B-1773-46FB-8FA7-EDE77AD621C0}" destId="{58BB1540-A7FA-4EA5-8CD4-C3DF65E2A512}" srcOrd="9" destOrd="0" presId="urn:microsoft.com/office/officeart/2005/8/layout/equation1"/>
    <dgm:cxn modelId="{DB30C51E-2830-4DF4-8E83-5F995E9CD9AF}" type="presParOf" srcId="{9DC87B6B-1773-46FB-8FA7-EDE77AD621C0}" destId="{6F06B329-2535-4562-AED1-735406A18F93}" srcOrd="10" destOrd="0" presId="urn:microsoft.com/office/officeart/2005/8/layout/equation1"/>
    <dgm:cxn modelId="{3CC31F95-1134-46BD-8A48-83CE395446F2}" type="presParOf" srcId="{9DC87B6B-1773-46FB-8FA7-EDE77AD621C0}" destId="{C8E63443-0098-4CD5-9B15-D4E737180CE8}" srcOrd="11" destOrd="0" presId="urn:microsoft.com/office/officeart/2005/8/layout/equation1"/>
    <dgm:cxn modelId="{571C6A1E-4090-45A4-AAFB-8EDD77210B06}" type="presParOf" srcId="{9DC87B6B-1773-46FB-8FA7-EDE77AD621C0}" destId="{999D9E47-987E-4503-976D-E561C10EF9EF}" srcOrd="12" destOrd="0" presId="urn:microsoft.com/office/officeart/2005/8/layout/equatio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0957BBB-1245-45F7-957B-3B6D671E867D}">
      <dsp:nvSpPr>
        <dsp:cNvPr id="0" name=""/>
        <dsp:cNvSpPr/>
      </dsp:nvSpPr>
      <dsp:spPr>
        <a:xfrm>
          <a:off x="0" y="711200"/>
          <a:ext cx="1344476" cy="134447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Agricultural Revolution</a:t>
          </a:r>
        </a:p>
        <a:p>
          <a:pPr lvl="0" algn="ctr" defTabSz="666750">
            <a:lnSpc>
              <a:spcPct val="90000"/>
            </a:lnSpc>
            <a:spcBef>
              <a:spcPct val="0"/>
            </a:spcBef>
            <a:spcAft>
              <a:spcPct val="35000"/>
            </a:spcAft>
          </a:pPr>
          <a:endParaRPr lang="en-US" sz="1500" kern="1200" dirty="0"/>
        </a:p>
      </dsp:txBody>
      <dsp:txXfrm>
        <a:off x="0" y="711200"/>
        <a:ext cx="1344476" cy="1344476"/>
      </dsp:txXfrm>
    </dsp:sp>
    <dsp:sp modelId="{13770B15-D152-471C-A05F-682B79F12E71}">
      <dsp:nvSpPr>
        <dsp:cNvPr id="0" name=""/>
        <dsp:cNvSpPr/>
      </dsp:nvSpPr>
      <dsp:spPr>
        <a:xfrm>
          <a:off x="1447801" y="939801"/>
          <a:ext cx="779796" cy="779796"/>
        </a:xfrm>
        <a:prstGeom prst="mathPlus">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1447801" y="939801"/>
        <a:ext cx="779796" cy="779796"/>
      </dsp:txXfrm>
    </dsp:sp>
    <dsp:sp modelId="{9DFAFDB9-C61C-4D47-BD73-A3AB4D3B242E}">
      <dsp:nvSpPr>
        <dsp:cNvPr id="0" name=""/>
        <dsp:cNvSpPr/>
      </dsp:nvSpPr>
      <dsp:spPr>
        <a:xfrm>
          <a:off x="2362200" y="711200"/>
          <a:ext cx="1344476" cy="1344476"/>
        </a:xfrm>
        <a:prstGeom prst="ellipse">
          <a:avLst/>
        </a:prstGeom>
        <a:solidFill>
          <a:schemeClr val="accent5">
            <a:hueOff val="-3311292"/>
            <a:satOff val="13270"/>
            <a:lumOff val="2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Population Explosion</a:t>
          </a:r>
          <a:endParaRPr lang="en-US" sz="1500" kern="1200" dirty="0"/>
        </a:p>
      </dsp:txBody>
      <dsp:txXfrm>
        <a:off x="2362200" y="711200"/>
        <a:ext cx="1344476" cy="1344476"/>
      </dsp:txXfrm>
    </dsp:sp>
    <dsp:sp modelId="{C0F3A8C7-DA55-4626-84CA-E5C8B6A6C2E4}">
      <dsp:nvSpPr>
        <dsp:cNvPr id="0" name=""/>
        <dsp:cNvSpPr/>
      </dsp:nvSpPr>
      <dsp:spPr>
        <a:xfrm>
          <a:off x="3810000" y="1016003"/>
          <a:ext cx="779796" cy="779796"/>
        </a:xfrm>
        <a:prstGeom prst="mathPlus">
          <a:avLst/>
        </a:prstGeom>
        <a:solidFill>
          <a:schemeClr val="accent5">
            <a:hueOff val="-4966938"/>
            <a:satOff val="19906"/>
            <a:lumOff val="431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3810000" y="1016003"/>
        <a:ext cx="779796" cy="779796"/>
      </dsp:txXfrm>
    </dsp:sp>
    <dsp:sp modelId="{AE4BE0CA-2857-4989-9984-FC5DE11E7640}">
      <dsp:nvSpPr>
        <dsp:cNvPr id="0" name=""/>
        <dsp:cNvSpPr/>
      </dsp:nvSpPr>
      <dsp:spPr>
        <a:xfrm>
          <a:off x="4724400" y="711200"/>
          <a:ext cx="1344476" cy="1344476"/>
        </a:xfrm>
        <a:prstGeom prst="ellipse">
          <a:avLst/>
        </a:prstGeom>
        <a:solidFill>
          <a:schemeClr val="accent5">
            <a:hueOff val="-6622584"/>
            <a:satOff val="26541"/>
            <a:lumOff val="5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Energy Revolution</a:t>
          </a:r>
          <a:endParaRPr lang="en-US" sz="1500" kern="1200" dirty="0"/>
        </a:p>
      </dsp:txBody>
      <dsp:txXfrm>
        <a:off x="4724400" y="711200"/>
        <a:ext cx="1344476" cy="1344476"/>
      </dsp:txXfrm>
    </dsp:sp>
    <dsp:sp modelId="{6F06B329-2535-4562-AED1-735406A18F93}">
      <dsp:nvSpPr>
        <dsp:cNvPr id="0" name=""/>
        <dsp:cNvSpPr/>
      </dsp:nvSpPr>
      <dsp:spPr>
        <a:xfrm>
          <a:off x="6096000" y="939801"/>
          <a:ext cx="779796" cy="779796"/>
        </a:xfrm>
        <a:prstGeom prst="mathEqual">
          <a:avLst/>
        </a:prstGeom>
        <a:solidFill>
          <a:schemeClr val="accent5">
            <a:hueOff val="-9933876"/>
            <a:satOff val="39811"/>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6096000" y="939801"/>
        <a:ext cx="779796" cy="779796"/>
      </dsp:txXfrm>
    </dsp:sp>
    <dsp:sp modelId="{999D9E47-987E-4503-976D-E561C10EF9EF}">
      <dsp:nvSpPr>
        <dsp:cNvPr id="0" name=""/>
        <dsp:cNvSpPr/>
      </dsp:nvSpPr>
      <dsp:spPr>
        <a:xfrm>
          <a:off x="6934201" y="711200"/>
          <a:ext cx="1344476" cy="1344476"/>
        </a:xfrm>
        <a:prstGeom prst="ellipse">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Industrial Revolution!</a:t>
          </a:r>
          <a:endParaRPr lang="en-US" sz="1500" kern="1200" dirty="0"/>
        </a:p>
      </dsp:txBody>
      <dsp:txXfrm>
        <a:off x="6934201" y="711200"/>
        <a:ext cx="1344476" cy="1344476"/>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08BEC8D-79A2-4CE3-92D5-E85E63974D8B}" type="datetimeFigureOut">
              <a:rPr lang="en-US" smtClean="0"/>
              <a:pPr/>
              <a:t>11/30/12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7FB44-0526-493D-A53E-39F7C7BC33C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8BEC8D-79A2-4CE3-92D5-E85E63974D8B}" type="datetimeFigureOut">
              <a:rPr lang="en-US" smtClean="0"/>
              <a:pPr/>
              <a:t>11/30/12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7FB44-0526-493D-A53E-39F7C7BC33C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8BEC8D-79A2-4CE3-92D5-E85E63974D8B}" type="datetimeFigureOut">
              <a:rPr lang="en-US" smtClean="0"/>
              <a:pPr/>
              <a:t>11/30/12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7FB44-0526-493D-A53E-39F7C7BC33C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8BEC8D-79A2-4CE3-92D5-E85E63974D8B}" type="datetimeFigureOut">
              <a:rPr lang="en-US" smtClean="0"/>
              <a:pPr/>
              <a:t>11/30/12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7FB44-0526-493D-A53E-39F7C7BC33C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8BEC8D-79A2-4CE3-92D5-E85E63974D8B}" type="datetimeFigureOut">
              <a:rPr lang="en-US" smtClean="0"/>
              <a:pPr/>
              <a:t>11/30/12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27FB44-0526-493D-A53E-39F7C7BC33C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08BEC8D-79A2-4CE3-92D5-E85E63974D8B}" type="datetimeFigureOut">
              <a:rPr lang="en-US" smtClean="0"/>
              <a:pPr/>
              <a:t>11/30/12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27FB44-0526-493D-A53E-39F7C7BC33C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08BEC8D-79A2-4CE3-92D5-E85E63974D8B}" type="datetimeFigureOut">
              <a:rPr lang="en-US" smtClean="0"/>
              <a:pPr/>
              <a:t>11/30/12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27FB44-0526-493D-A53E-39F7C7BC33C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08BEC8D-79A2-4CE3-92D5-E85E63974D8B}" type="datetimeFigureOut">
              <a:rPr lang="en-US" smtClean="0"/>
              <a:pPr/>
              <a:t>11/30/12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27FB44-0526-493D-A53E-39F7C7BC33C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8BEC8D-79A2-4CE3-92D5-E85E63974D8B}" type="datetimeFigureOut">
              <a:rPr lang="en-US" smtClean="0"/>
              <a:pPr/>
              <a:t>11/30/12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27FB44-0526-493D-A53E-39F7C7BC33C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8BEC8D-79A2-4CE3-92D5-E85E63974D8B}" type="datetimeFigureOut">
              <a:rPr lang="en-US" smtClean="0"/>
              <a:pPr/>
              <a:t>11/30/12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27FB44-0526-493D-A53E-39F7C7BC33C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8BEC8D-79A2-4CE3-92D5-E85E63974D8B}" type="datetimeFigureOut">
              <a:rPr lang="en-US" smtClean="0"/>
              <a:pPr/>
              <a:t>11/30/12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27FB44-0526-493D-A53E-39F7C7BC33C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8BEC8D-79A2-4CE3-92D5-E85E63974D8B}" type="datetimeFigureOut">
              <a:rPr lang="en-US" smtClean="0"/>
              <a:pPr/>
              <a:t>11/30/12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27FB44-0526-493D-A53E-39F7C7BC33C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png"/><Relationship Id="rId3"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eg"/><Relationship Id="rId3"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 Id="rId3"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1.jpeg"/><Relationship Id="rId3" Type="http://schemas.openxmlformats.org/officeDocument/2006/relationships/image" Target="../media/image3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 Id="rId3" Type="http://schemas.openxmlformats.org/officeDocument/2006/relationships/image" Target="../media/image3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4.jpeg"/><Relationship Id="rId8" Type="http://schemas.openxmlformats.org/officeDocument/2006/relationships/image" Target="../media/image5.png"/><Relationship Id="rId9" Type="http://schemas.openxmlformats.org/officeDocument/2006/relationships/image" Target="../media/image6.png"/><Relationship Id="rId10"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 Id="rId3" Type="http://schemas.openxmlformats.org/officeDocument/2006/relationships/image" Target="../media/image1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Industrial Revolution</a:t>
            </a:r>
            <a:endParaRPr lang="en-US" dirty="0"/>
          </a:p>
        </p:txBody>
      </p:sp>
      <p:pic>
        <p:nvPicPr>
          <p:cNvPr id="5122" name="Picture 2"/>
          <p:cNvPicPr>
            <a:picLocks noGrp="1" noChangeAspect="1" noChangeArrowheads="1"/>
          </p:cNvPicPr>
          <p:nvPr>
            <p:ph idx="1"/>
          </p:nvPr>
        </p:nvPicPr>
        <p:blipFill>
          <a:blip r:embed="rId2" cstate="print"/>
          <a:srcRect/>
          <a:stretch>
            <a:fillRect/>
          </a:stretch>
        </p:blipFill>
        <p:spPr bwMode="auto">
          <a:xfrm>
            <a:off x="1606551" y="1600200"/>
            <a:ext cx="5930897"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Transportation Revolution</a:t>
            </a:r>
            <a:endParaRPr lang="en-US" dirty="0"/>
          </a:p>
        </p:txBody>
      </p:sp>
      <p:sp>
        <p:nvSpPr>
          <p:cNvPr id="3" name="Content Placeholder 2"/>
          <p:cNvSpPr>
            <a:spLocks noGrp="1"/>
          </p:cNvSpPr>
          <p:nvPr>
            <p:ph idx="1"/>
          </p:nvPr>
        </p:nvSpPr>
        <p:spPr>
          <a:xfrm>
            <a:off x="3505200" y="1371600"/>
            <a:ext cx="5410200" cy="5257800"/>
          </a:xfrm>
        </p:spPr>
        <p:txBody>
          <a:bodyPr>
            <a:normAutofit fontScale="77500" lnSpcReduction="20000"/>
          </a:bodyPr>
          <a:lstStyle/>
          <a:p>
            <a:r>
              <a:rPr lang="en-US" dirty="0" smtClean="0">
                <a:latin typeface="Georgia" pitchFamily="18" charset="0"/>
              </a:rPr>
              <a:t>As production increased, people needed a faster and cheaper means of transportation to move goods from place to place.  </a:t>
            </a:r>
          </a:p>
          <a:p>
            <a:pPr lvl="1"/>
            <a:r>
              <a:rPr lang="en-US" dirty="0" smtClean="0">
                <a:latin typeface="Georgia" pitchFamily="18" charset="0"/>
              </a:rPr>
              <a:t>People built private roads called </a:t>
            </a:r>
            <a:r>
              <a:rPr lang="en-US" b="1" dirty="0" smtClean="0">
                <a:latin typeface="Georgia" pitchFamily="18" charset="0"/>
              </a:rPr>
              <a:t>turnpikes </a:t>
            </a:r>
            <a:r>
              <a:rPr lang="en-US" dirty="0" smtClean="0">
                <a:latin typeface="Georgia" pitchFamily="18" charset="0"/>
              </a:rPr>
              <a:t>and charged people who used them.</a:t>
            </a:r>
          </a:p>
          <a:p>
            <a:pPr lvl="1"/>
            <a:r>
              <a:rPr lang="en-US" dirty="0" smtClean="0">
                <a:latin typeface="Georgia" pitchFamily="18" charset="0"/>
              </a:rPr>
              <a:t>People also built </a:t>
            </a:r>
            <a:r>
              <a:rPr lang="en-US" b="1" dirty="0" smtClean="0">
                <a:latin typeface="Georgia" pitchFamily="18" charset="0"/>
              </a:rPr>
              <a:t>canals</a:t>
            </a:r>
            <a:r>
              <a:rPr lang="en-US" dirty="0" smtClean="0">
                <a:latin typeface="Georgia" pitchFamily="18" charset="0"/>
              </a:rPr>
              <a:t> and </a:t>
            </a:r>
            <a:r>
              <a:rPr lang="en-US" b="1" dirty="0" smtClean="0">
                <a:latin typeface="Georgia" pitchFamily="18" charset="0"/>
              </a:rPr>
              <a:t>stronger bridges</a:t>
            </a:r>
            <a:r>
              <a:rPr lang="en-US" dirty="0" smtClean="0">
                <a:latin typeface="Georgia" pitchFamily="18" charset="0"/>
              </a:rPr>
              <a:t>.  </a:t>
            </a:r>
          </a:p>
          <a:p>
            <a:r>
              <a:rPr lang="en-US" dirty="0" smtClean="0">
                <a:latin typeface="Georgia" pitchFamily="18" charset="0"/>
              </a:rPr>
              <a:t>The most important invention was the steam locomotive by </a:t>
            </a:r>
            <a:r>
              <a:rPr lang="en-US" b="1" dirty="0" smtClean="0">
                <a:latin typeface="Georgia" pitchFamily="18" charset="0"/>
              </a:rPr>
              <a:t>James Watt</a:t>
            </a:r>
            <a:r>
              <a:rPr lang="en-US" dirty="0" smtClean="0">
                <a:latin typeface="Georgia" pitchFamily="18" charset="0"/>
              </a:rPr>
              <a:t>, which made the growth of </a:t>
            </a:r>
            <a:r>
              <a:rPr lang="en-US" b="1" dirty="0" smtClean="0">
                <a:latin typeface="Georgia" pitchFamily="18" charset="0"/>
              </a:rPr>
              <a:t>railroads</a:t>
            </a:r>
            <a:r>
              <a:rPr lang="en-US" dirty="0" smtClean="0">
                <a:latin typeface="Georgia" pitchFamily="18" charset="0"/>
              </a:rPr>
              <a:t> possible.</a:t>
            </a:r>
          </a:p>
          <a:p>
            <a:pPr lvl="1"/>
            <a:r>
              <a:rPr lang="en-US" dirty="0" smtClean="0">
                <a:latin typeface="Georgia" pitchFamily="18" charset="0"/>
              </a:rPr>
              <a:t>First railroad (1830) ran between Liverpool and Manchester, England.</a:t>
            </a:r>
          </a:p>
          <a:p>
            <a:endParaRPr lang="en-US" dirty="0"/>
          </a:p>
        </p:txBody>
      </p:sp>
      <p:pic>
        <p:nvPicPr>
          <p:cNvPr id="4" name="Picture 7" descr="map of England"/>
          <p:cNvPicPr>
            <a:picLocks noChangeAspect="1" noChangeArrowheads="1"/>
          </p:cNvPicPr>
          <p:nvPr/>
        </p:nvPicPr>
        <p:blipFill>
          <a:blip r:embed="rId2" cstate="print"/>
          <a:srcRect/>
          <a:stretch>
            <a:fillRect/>
          </a:stretch>
        </p:blipFill>
        <p:spPr bwMode="auto">
          <a:xfrm>
            <a:off x="0" y="1295400"/>
            <a:ext cx="3048000" cy="3810000"/>
          </a:xfrm>
          <a:prstGeom prst="rect">
            <a:avLst/>
          </a:prstGeom>
          <a:noFill/>
        </p:spPr>
      </p:pic>
      <p:pic>
        <p:nvPicPr>
          <p:cNvPr id="5" name="Picture 5" descr="Copy_of_DSCN2698_crop_soft"/>
          <p:cNvPicPr>
            <a:picLocks noChangeAspect="1" noChangeArrowheads="1"/>
          </p:cNvPicPr>
          <p:nvPr/>
        </p:nvPicPr>
        <p:blipFill>
          <a:blip r:embed="rId3" cstate="print"/>
          <a:srcRect/>
          <a:stretch>
            <a:fillRect/>
          </a:stretch>
        </p:blipFill>
        <p:spPr bwMode="auto">
          <a:xfrm>
            <a:off x="228600" y="4648200"/>
            <a:ext cx="3529610" cy="19050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Industrial Revolution Spreads…</a:t>
            </a:r>
            <a:endParaRPr lang="en-US" dirty="0"/>
          </a:p>
        </p:txBody>
      </p:sp>
      <p:sp>
        <p:nvSpPr>
          <p:cNvPr id="3" name="Content Placeholder 2"/>
          <p:cNvSpPr>
            <a:spLocks noGrp="1"/>
          </p:cNvSpPr>
          <p:nvPr>
            <p:ph idx="1"/>
          </p:nvPr>
        </p:nvSpPr>
        <p:spPr>
          <a:xfrm>
            <a:off x="3505200" y="1371600"/>
            <a:ext cx="5486400" cy="5334000"/>
          </a:xfrm>
        </p:spPr>
        <p:txBody>
          <a:bodyPr>
            <a:normAutofit fontScale="92500" lnSpcReduction="10000"/>
          </a:bodyPr>
          <a:lstStyle/>
          <a:p>
            <a:r>
              <a:rPr lang="en-US" sz="2800" dirty="0" smtClean="0"/>
              <a:t>European countries soon caught on to the Industrial Revolution and learned from British experts how to industrialize.</a:t>
            </a:r>
          </a:p>
          <a:p>
            <a:r>
              <a:rPr lang="en-US" sz="2800" dirty="0" smtClean="0"/>
              <a:t>Belgium, Germany, France and the U.S. soon caught up with Great Britain.</a:t>
            </a:r>
          </a:p>
          <a:p>
            <a:pPr lvl="1"/>
            <a:r>
              <a:rPr lang="en-US" sz="2400" dirty="0" smtClean="0"/>
              <a:t>They had more supplies of coal and iron than Britain had.</a:t>
            </a:r>
          </a:p>
          <a:p>
            <a:r>
              <a:rPr lang="en-US" dirty="0" smtClean="0"/>
              <a:t>However, not all Europeans will Industrialize.</a:t>
            </a:r>
          </a:p>
          <a:p>
            <a:pPr lvl="1"/>
            <a:r>
              <a:rPr lang="en-US" dirty="0" smtClean="0"/>
              <a:t>Russia will not industrialize for another 100 years!</a:t>
            </a:r>
            <a:endParaRPr lang="en-US" dirty="0"/>
          </a:p>
        </p:txBody>
      </p:sp>
      <p:pic>
        <p:nvPicPr>
          <p:cNvPr id="8" name="Picture 6"/>
          <p:cNvPicPr>
            <a:picLocks noChangeAspect="1" noChangeArrowheads="1"/>
          </p:cNvPicPr>
          <p:nvPr/>
        </p:nvPicPr>
        <p:blipFill>
          <a:blip r:embed="rId2" cstate="print"/>
          <a:srcRect/>
          <a:stretch>
            <a:fillRect/>
          </a:stretch>
        </p:blipFill>
        <p:spPr>
          <a:xfrm>
            <a:off x="152400" y="1524000"/>
            <a:ext cx="3383280" cy="2819400"/>
          </a:xfrm>
          <a:prstGeom prst="rect">
            <a:avLst/>
          </a:prstGeom>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1143000"/>
          </a:xfrm>
        </p:spPr>
        <p:txBody>
          <a:bodyPr>
            <a:normAutofit fontScale="90000"/>
          </a:bodyPr>
          <a:lstStyle/>
          <a:p>
            <a:r>
              <a:rPr lang="en-US" dirty="0" smtClean="0"/>
              <a:t>Late Industrial Revolution (1880 – 1910)</a:t>
            </a:r>
            <a:endParaRPr lang="en-US" dirty="0"/>
          </a:p>
        </p:txBody>
      </p:sp>
      <p:sp>
        <p:nvSpPr>
          <p:cNvPr id="3" name="Content Placeholder 2"/>
          <p:cNvSpPr>
            <a:spLocks noGrp="1"/>
          </p:cNvSpPr>
          <p:nvPr>
            <p:ph idx="1"/>
          </p:nvPr>
        </p:nvSpPr>
        <p:spPr>
          <a:xfrm>
            <a:off x="152400" y="1295400"/>
            <a:ext cx="5638800" cy="5181600"/>
          </a:xfrm>
        </p:spPr>
        <p:txBody>
          <a:bodyPr>
            <a:normAutofit lnSpcReduction="10000"/>
          </a:bodyPr>
          <a:lstStyle/>
          <a:p>
            <a:r>
              <a:rPr lang="en-US" dirty="0" smtClean="0"/>
              <a:t>During the late Industrial Revolution,</a:t>
            </a:r>
            <a:r>
              <a:rPr lang="en-US" b="1" dirty="0" smtClean="0"/>
              <a:t> coal </a:t>
            </a:r>
            <a:r>
              <a:rPr lang="en-US" dirty="0" smtClean="0"/>
              <a:t>and </a:t>
            </a:r>
            <a:r>
              <a:rPr lang="en-US" b="1" dirty="0" smtClean="0"/>
              <a:t>oil</a:t>
            </a:r>
            <a:r>
              <a:rPr lang="en-US" dirty="0" smtClean="0"/>
              <a:t> became the major sources of fuel to run machines.  </a:t>
            </a:r>
          </a:p>
          <a:p>
            <a:r>
              <a:rPr lang="en-US" b="1" dirty="0" smtClean="0"/>
              <a:t>Henry Bessemer </a:t>
            </a:r>
            <a:r>
              <a:rPr lang="en-US" dirty="0" smtClean="0"/>
              <a:t>created the </a:t>
            </a:r>
            <a:r>
              <a:rPr lang="en-US" b="1" dirty="0" smtClean="0"/>
              <a:t>Bessemer Process </a:t>
            </a:r>
            <a:r>
              <a:rPr lang="en-US" dirty="0" smtClean="0"/>
              <a:t>to purify iron ore and make </a:t>
            </a:r>
            <a:r>
              <a:rPr lang="en-US" b="1" dirty="0" smtClean="0"/>
              <a:t>Steel</a:t>
            </a:r>
            <a:r>
              <a:rPr lang="en-US" dirty="0" smtClean="0"/>
              <a:t>.  </a:t>
            </a:r>
          </a:p>
          <a:p>
            <a:pPr lvl="1"/>
            <a:r>
              <a:rPr lang="en-US" dirty="0" smtClean="0"/>
              <a:t>Steel was lighter and more durable than Iron.</a:t>
            </a:r>
          </a:p>
          <a:p>
            <a:pPr lvl="1"/>
            <a:r>
              <a:rPr lang="en-US" dirty="0" smtClean="0"/>
              <a:t>This led to the development of skyscrapers!! </a:t>
            </a:r>
            <a:endParaRPr lang="en-US" dirty="0"/>
          </a:p>
        </p:txBody>
      </p:sp>
      <p:pic>
        <p:nvPicPr>
          <p:cNvPr id="4" name="Picture 3"/>
          <p:cNvPicPr>
            <a:picLocks noChangeAspect="1" noChangeArrowheads="1"/>
          </p:cNvPicPr>
          <p:nvPr/>
        </p:nvPicPr>
        <p:blipFill>
          <a:blip r:embed="rId2" cstate="print"/>
          <a:srcRect/>
          <a:stretch>
            <a:fillRect/>
          </a:stretch>
        </p:blipFill>
        <p:spPr bwMode="auto">
          <a:xfrm>
            <a:off x="5867400" y="1295400"/>
            <a:ext cx="3092450" cy="518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Electricity Develops</a:t>
            </a:r>
            <a:endParaRPr lang="en-US" dirty="0"/>
          </a:p>
        </p:txBody>
      </p:sp>
      <p:sp>
        <p:nvSpPr>
          <p:cNvPr id="3" name="Content Placeholder 2"/>
          <p:cNvSpPr>
            <a:spLocks noGrp="1"/>
          </p:cNvSpPr>
          <p:nvPr>
            <p:ph idx="1"/>
          </p:nvPr>
        </p:nvSpPr>
        <p:spPr>
          <a:xfrm>
            <a:off x="304800" y="1447800"/>
            <a:ext cx="4953000" cy="4830763"/>
          </a:xfrm>
        </p:spPr>
        <p:txBody>
          <a:bodyPr>
            <a:normAutofit fontScale="92500" lnSpcReduction="20000"/>
          </a:bodyPr>
          <a:lstStyle/>
          <a:p>
            <a:r>
              <a:rPr lang="en-US" dirty="0" smtClean="0"/>
              <a:t>During the late Industrial Revolution, </a:t>
            </a:r>
            <a:r>
              <a:rPr lang="en-US" b="1" dirty="0" smtClean="0"/>
              <a:t>electricity</a:t>
            </a:r>
            <a:r>
              <a:rPr lang="en-US" dirty="0" smtClean="0"/>
              <a:t> developed to light homes, factories, and offices.  </a:t>
            </a:r>
          </a:p>
          <a:p>
            <a:pPr lvl="1"/>
            <a:r>
              <a:rPr lang="en-US" b="1" dirty="0" smtClean="0"/>
              <a:t>Thomas Edison </a:t>
            </a:r>
            <a:r>
              <a:rPr lang="en-US" dirty="0" smtClean="0"/>
              <a:t>will create the first electric </a:t>
            </a:r>
            <a:r>
              <a:rPr lang="en-US" b="1" dirty="0" smtClean="0"/>
              <a:t>light bulb.  </a:t>
            </a:r>
          </a:p>
          <a:p>
            <a:pPr lvl="1"/>
            <a:r>
              <a:rPr lang="en-US" b="1" dirty="0" smtClean="0"/>
              <a:t>Thomas Faraday </a:t>
            </a:r>
            <a:r>
              <a:rPr lang="en-US" dirty="0" smtClean="0"/>
              <a:t>created the first simple </a:t>
            </a:r>
            <a:r>
              <a:rPr lang="en-US" b="1" dirty="0" smtClean="0"/>
              <a:t>electric motor.</a:t>
            </a:r>
          </a:p>
          <a:p>
            <a:r>
              <a:rPr lang="en-US" dirty="0" smtClean="0"/>
              <a:t>Result:  People could work 24/7…</a:t>
            </a:r>
          </a:p>
          <a:p>
            <a:pPr lvl="1"/>
            <a:r>
              <a:rPr lang="en-US" dirty="0" smtClean="0"/>
              <a:t>Business </a:t>
            </a:r>
            <a:r>
              <a:rPr lang="en-US" dirty="0" smtClean="0">
                <a:sym typeface="Wingdings" pitchFamily="2" charset="2"/>
              </a:rPr>
              <a:t></a:t>
            </a:r>
          </a:p>
          <a:p>
            <a:pPr lvl="1"/>
            <a:r>
              <a:rPr lang="en-US" dirty="0" smtClean="0"/>
              <a:t>People </a:t>
            </a:r>
            <a:r>
              <a:rPr lang="en-US" dirty="0" smtClean="0">
                <a:sym typeface="Wingdings" pitchFamily="2" charset="2"/>
              </a:rPr>
              <a:t></a:t>
            </a:r>
            <a:endParaRPr lang="en-US" dirty="0" smtClean="0"/>
          </a:p>
          <a:p>
            <a:endParaRPr lang="en-US" dirty="0"/>
          </a:p>
        </p:txBody>
      </p:sp>
      <p:pic>
        <p:nvPicPr>
          <p:cNvPr id="10244" name="Picture 4"/>
          <p:cNvPicPr>
            <a:picLocks noChangeAspect="1" noChangeArrowheads="1"/>
          </p:cNvPicPr>
          <p:nvPr/>
        </p:nvPicPr>
        <p:blipFill>
          <a:blip r:embed="rId2" cstate="print"/>
          <a:srcRect/>
          <a:stretch>
            <a:fillRect/>
          </a:stretch>
        </p:blipFill>
        <p:spPr bwMode="auto">
          <a:xfrm>
            <a:off x="5410200" y="1524000"/>
            <a:ext cx="3581400" cy="4939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Communication Revolution</a:t>
            </a:r>
            <a:endParaRPr lang="en-US" dirty="0"/>
          </a:p>
        </p:txBody>
      </p:sp>
      <p:pic>
        <p:nvPicPr>
          <p:cNvPr id="4" name="Picture 8" descr="bellph"/>
          <p:cNvPicPr>
            <a:picLocks noGrp="1" noChangeAspect="1" noChangeArrowheads="1"/>
          </p:cNvPicPr>
          <p:nvPr>
            <p:ph sz="half" idx="1"/>
          </p:nvPr>
        </p:nvPicPr>
        <p:blipFill>
          <a:blip r:embed="rId2" cstate="print"/>
          <a:stretch>
            <a:fillRect/>
          </a:stretch>
        </p:blipFill>
        <p:spPr bwMode="auto">
          <a:xfrm>
            <a:off x="152400" y="1600200"/>
            <a:ext cx="3759200" cy="2819400"/>
          </a:xfrm>
          <a:prstGeom prst="rect">
            <a:avLst/>
          </a:prstGeom>
          <a:noFill/>
        </p:spPr>
      </p:pic>
      <p:sp>
        <p:nvSpPr>
          <p:cNvPr id="5" name="Content Placeholder 4"/>
          <p:cNvSpPr>
            <a:spLocks noGrp="1"/>
          </p:cNvSpPr>
          <p:nvPr>
            <p:ph sz="half" idx="2"/>
          </p:nvPr>
        </p:nvSpPr>
        <p:spPr>
          <a:xfrm>
            <a:off x="4038600" y="1447800"/>
            <a:ext cx="4876800" cy="5105400"/>
          </a:xfrm>
        </p:spPr>
        <p:txBody>
          <a:bodyPr>
            <a:normAutofit/>
          </a:bodyPr>
          <a:lstStyle/>
          <a:p>
            <a:r>
              <a:rPr lang="en-US" dirty="0" smtClean="0"/>
              <a:t>With the development of electricity came the development of new forms of rapid communication.</a:t>
            </a:r>
          </a:p>
          <a:p>
            <a:pPr lvl="1"/>
            <a:r>
              <a:rPr lang="en-US" b="1" dirty="0" smtClean="0"/>
              <a:t>Samuel Morse </a:t>
            </a:r>
            <a:r>
              <a:rPr lang="en-US" dirty="0" smtClean="0"/>
              <a:t>invents the </a:t>
            </a:r>
            <a:r>
              <a:rPr lang="en-US" b="1" dirty="0" smtClean="0"/>
              <a:t>telegraph</a:t>
            </a:r>
            <a:r>
              <a:rPr lang="en-US" dirty="0" smtClean="0"/>
              <a:t> and Morse Code.</a:t>
            </a:r>
          </a:p>
          <a:p>
            <a:pPr lvl="1"/>
            <a:r>
              <a:rPr lang="en-US" b="1" dirty="0" smtClean="0"/>
              <a:t>Alexander Graham Bell </a:t>
            </a:r>
            <a:r>
              <a:rPr lang="en-US" dirty="0" smtClean="0"/>
              <a:t>invents the </a:t>
            </a:r>
            <a:r>
              <a:rPr lang="en-US" b="1" dirty="0" smtClean="0"/>
              <a:t>1st telephone</a:t>
            </a:r>
            <a:r>
              <a:rPr lang="en-US" dirty="0" smtClean="0"/>
              <a:t>.</a:t>
            </a:r>
          </a:p>
          <a:p>
            <a:pPr lvl="1"/>
            <a:r>
              <a:rPr lang="en-US" b="1" dirty="0" err="1" smtClean="0"/>
              <a:t>Guglielmo</a:t>
            </a:r>
            <a:r>
              <a:rPr lang="en-US" b="1" dirty="0" smtClean="0"/>
              <a:t> Marconi</a:t>
            </a:r>
            <a:r>
              <a:rPr lang="en-US" dirty="0" smtClean="0"/>
              <a:t> invents the </a:t>
            </a:r>
            <a:r>
              <a:rPr lang="en-US" b="1" dirty="0" smtClean="0"/>
              <a:t>1st radio</a:t>
            </a:r>
            <a:r>
              <a:rPr lang="en-US" dirty="0" smtClean="0"/>
              <a:t>.  </a:t>
            </a:r>
          </a:p>
          <a:p>
            <a:endParaRPr lang="en-US" dirty="0"/>
          </a:p>
        </p:txBody>
      </p:sp>
      <p:pic>
        <p:nvPicPr>
          <p:cNvPr id="11266" name="Picture 2"/>
          <p:cNvPicPr>
            <a:picLocks noChangeAspect="1" noChangeArrowheads="1"/>
          </p:cNvPicPr>
          <p:nvPr/>
        </p:nvPicPr>
        <p:blipFill>
          <a:blip r:embed="rId3" cstate="print"/>
          <a:srcRect/>
          <a:stretch>
            <a:fillRect/>
          </a:stretch>
        </p:blipFill>
        <p:spPr bwMode="auto">
          <a:xfrm>
            <a:off x="838200" y="4047043"/>
            <a:ext cx="2667000" cy="28109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Planes and Automobiles!</a:t>
            </a:r>
            <a:endParaRPr lang="en-US" dirty="0"/>
          </a:p>
        </p:txBody>
      </p:sp>
      <p:sp>
        <p:nvSpPr>
          <p:cNvPr id="4" name="Content Placeholder 3"/>
          <p:cNvSpPr>
            <a:spLocks noGrp="1"/>
          </p:cNvSpPr>
          <p:nvPr>
            <p:ph sz="half" idx="1"/>
          </p:nvPr>
        </p:nvSpPr>
        <p:spPr>
          <a:xfrm>
            <a:off x="228600" y="1295400"/>
            <a:ext cx="4724400" cy="5410200"/>
          </a:xfrm>
        </p:spPr>
        <p:txBody>
          <a:bodyPr>
            <a:normAutofit fontScale="77500" lnSpcReduction="20000"/>
          </a:bodyPr>
          <a:lstStyle/>
          <a:p>
            <a:r>
              <a:rPr lang="en-US" dirty="0" smtClean="0"/>
              <a:t>During the late industrial Revolution the </a:t>
            </a:r>
            <a:r>
              <a:rPr lang="en-US" b="1" dirty="0" smtClean="0"/>
              <a:t>internal combustion engine </a:t>
            </a:r>
            <a:r>
              <a:rPr lang="en-US" dirty="0" smtClean="0"/>
              <a:t>was invented and used to create cars and planes.</a:t>
            </a:r>
          </a:p>
          <a:p>
            <a:r>
              <a:rPr lang="en-US" dirty="0" smtClean="0"/>
              <a:t>Germany leads the way…</a:t>
            </a:r>
          </a:p>
          <a:p>
            <a:pPr lvl="1"/>
            <a:r>
              <a:rPr lang="en-US" b="1" dirty="0" err="1" smtClean="0"/>
              <a:t>Nickolaus</a:t>
            </a:r>
            <a:r>
              <a:rPr lang="en-US" b="1" dirty="0" smtClean="0"/>
              <a:t> Otto </a:t>
            </a:r>
            <a:r>
              <a:rPr lang="en-US" dirty="0" smtClean="0"/>
              <a:t>invented the gas powered internal combustion engine, which lead to the creation of automobiles.</a:t>
            </a:r>
          </a:p>
          <a:p>
            <a:pPr lvl="1"/>
            <a:r>
              <a:rPr lang="en-US" b="1" dirty="0" smtClean="0"/>
              <a:t>Karl Benz </a:t>
            </a:r>
            <a:r>
              <a:rPr lang="en-US" dirty="0" smtClean="0"/>
              <a:t>received the first patent for a three wheel auto.</a:t>
            </a:r>
          </a:p>
          <a:p>
            <a:pPr lvl="1"/>
            <a:r>
              <a:rPr lang="en-US" b="1" dirty="0" smtClean="0"/>
              <a:t>Gottlieb Daimler </a:t>
            </a:r>
            <a:r>
              <a:rPr lang="en-US" dirty="0" smtClean="0"/>
              <a:t>built a four wheel auto.</a:t>
            </a:r>
          </a:p>
          <a:p>
            <a:r>
              <a:rPr lang="en-US" dirty="0" smtClean="0"/>
              <a:t>And the U.S. joins…</a:t>
            </a:r>
          </a:p>
          <a:p>
            <a:pPr lvl="1"/>
            <a:r>
              <a:rPr lang="en-US" dirty="0" smtClean="0"/>
              <a:t>Henry Ford = 1st U.S. car – the Model T</a:t>
            </a:r>
          </a:p>
          <a:p>
            <a:pPr lvl="1"/>
            <a:r>
              <a:rPr lang="en-US" dirty="0" smtClean="0"/>
              <a:t>Wright Brothers = design and fly the 1st flimsy airplane at Kitty Hawk</a:t>
            </a:r>
          </a:p>
          <a:p>
            <a:endParaRPr lang="en-US" dirty="0"/>
          </a:p>
        </p:txBody>
      </p:sp>
      <p:pic>
        <p:nvPicPr>
          <p:cNvPr id="6" name="Picture 12" descr="1902-olds"/>
          <p:cNvPicPr>
            <a:picLocks noGrp="1" noChangeAspect="1" noChangeArrowheads="1"/>
          </p:cNvPicPr>
          <p:nvPr>
            <p:ph sz="half" idx="2"/>
          </p:nvPr>
        </p:nvPicPr>
        <p:blipFill>
          <a:blip r:embed="rId2" cstate="print"/>
          <a:srcRect/>
          <a:stretch>
            <a:fillRect/>
          </a:stretch>
        </p:blipFill>
        <p:spPr>
          <a:xfrm>
            <a:off x="5181600" y="1371600"/>
            <a:ext cx="3564000" cy="2514600"/>
          </a:xfrm>
          <a:noFill/>
          <a:ln/>
        </p:spPr>
      </p:pic>
      <p:pic>
        <p:nvPicPr>
          <p:cNvPr id="12290" name="Picture 2"/>
          <p:cNvPicPr>
            <a:picLocks noChangeAspect="1" noChangeArrowheads="1"/>
          </p:cNvPicPr>
          <p:nvPr/>
        </p:nvPicPr>
        <p:blipFill>
          <a:blip r:embed="rId3" cstate="print"/>
          <a:srcRect/>
          <a:stretch>
            <a:fillRect/>
          </a:stretch>
        </p:blipFill>
        <p:spPr bwMode="auto">
          <a:xfrm>
            <a:off x="5029200" y="3962400"/>
            <a:ext cx="3886199" cy="24865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 During Industrial Revolution</a:t>
            </a:r>
            <a:endParaRPr lang="en-US" dirty="0"/>
          </a:p>
        </p:txBody>
      </p:sp>
      <p:pic>
        <p:nvPicPr>
          <p:cNvPr id="4" name="Content Placeholder 3" descr="Riis Garbage in the Streets.jpg"/>
          <p:cNvPicPr>
            <a:picLocks noGrp="1" noChangeAspect="1"/>
          </p:cNvPicPr>
          <p:nvPr>
            <p:ph idx="1"/>
          </p:nvPr>
        </p:nvPicPr>
        <p:blipFill>
          <a:blip r:embed="rId2" cstate="print"/>
          <a:srcRect/>
          <a:stretch>
            <a:fillRect/>
          </a:stretch>
        </p:blipFill>
        <p:spPr bwMode="auto">
          <a:xfrm>
            <a:off x="1066800" y="1371600"/>
            <a:ext cx="7302891" cy="531938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dirty="0" smtClean="0"/>
              <a:t>Life During Industrial Revolution</a:t>
            </a:r>
          </a:p>
        </p:txBody>
      </p:sp>
      <p:pic>
        <p:nvPicPr>
          <p:cNvPr id="2051" name="Picture 3"/>
          <p:cNvPicPr>
            <a:picLocks noChangeAspect="1" noChangeArrowheads="1"/>
          </p:cNvPicPr>
          <p:nvPr/>
        </p:nvPicPr>
        <p:blipFill>
          <a:blip r:embed="rId2" cstate="print"/>
          <a:srcRect/>
          <a:stretch>
            <a:fillRect/>
          </a:stretch>
        </p:blipFill>
        <p:spPr bwMode="auto">
          <a:xfrm>
            <a:off x="1143000" y="1224711"/>
            <a:ext cx="7086600" cy="575152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Life During the Industrial Revolution</a:t>
            </a: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381000" y="1295400"/>
            <a:ext cx="4641294" cy="5562600"/>
          </a:xfrm>
          <a:prstGeom prst="rect">
            <a:avLst/>
          </a:prstGeom>
          <a:noFill/>
          <a:ln w="9525">
            <a:noFill/>
            <a:miter lim="800000"/>
            <a:headEnd/>
            <a:tailEnd/>
          </a:ln>
        </p:spPr>
      </p:pic>
      <p:pic>
        <p:nvPicPr>
          <p:cNvPr id="3076" name="Picture 4"/>
          <p:cNvPicPr>
            <a:picLocks noChangeAspect="1" noChangeArrowheads="1"/>
          </p:cNvPicPr>
          <p:nvPr/>
        </p:nvPicPr>
        <p:blipFill>
          <a:blip r:embed="rId3" cstate="print"/>
          <a:srcRect/>
          <a:stretch>
            <a:fillRect/>
          </a:stretch>
        </p:blipFill>
        <p:spPr bwMode="auto">
          <a:xfrm>
            <a:off x="4257445" y="2286000"/>
            <a:ext cx="4886555" cy="3638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rmAutofit fontScale="90000"/>
          </a:bodyPr>
          <a:lstStyle/>
          <a:p>
            <a:pPr eaLnBrk="1" hangingPunct="1"/>
            <a:r>
              <a:rPr lang="en-US" dirty="0" smtClean="0"/>
              <a:t>Life During the Industrial Revolution</a:t>
            </a:r>
          </a:p>
        </p:txBody>
      </p:sp>
      <p:pic>
        <p:nvPicPr>
          <p:cNvPr id="12291" name="Picture 4"/>
          <p:cNvPicPr>
            <a:picLocks noChangeAspect="1" noChangeArrowheads="1"/>
          </p:cNvPicPr>
          <p:nvPr/>
        </p:nvPicPr>
        <p:blipFill>
          <a:blip r:embed="rId2" cstate="print"/>
          <a:srcRect/>
          <a:stretch>
            <a:fillRect/>
          </a:stretch>
        </p:blipFill>
        <p:spPr bwMode="auto">
          <a:xfrm>
            <a:off x="2051050" y="1219200"/>
            <a:ext cx="5075238" cy="548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9" name="Picture 2"/>
          <p:cNvPicPr>
            <a:picLocks noChangeAspect="1" noChangeArrowheads="1"/>
          </p:cNvPicPr>
          <p:nvPr/>
        </p:nvPicPr>
        <p:blipFill>
          <a:blip r:embed="rId2" cstate="print"/>
          <a:srcRect/>
          <a:stretch>
            <a:fillRect/>
          </a:stretch>
        </p:blipFill>
        <p:spPr bwMode="auto">
          <a:xfrm>
            <a:off x="1143000" y="4538281"/>
            <a:ext cx="3124200" cy="2319719"/>
          </a:xfrm>
          <a:prstGeom prst="rect">
            <a:avLst/>
          </a:prstGeom>
          <a:noFill/>
          <a:ln w="9525">
            <a:noFill/>
            <a:miter lim="800000"/>
            <a:headEnd/>
            <a:tailEnd/>
          </a:ln>
        </p:spPr>
      </p:pic>
      <p:pic>
        <p:nvPicPr>
          <p:cNvPr id="4100" name="Picture 3"/>
          <p:cNvPicPr>
            <a:picLocks noChangeAspect="1" noChangeArrowheads="1"/>
          </p:cNvPicPr>
          <p:nvPr/>
        </p:nvPicPr>
        <p:blipFill>
          <a:blip r:embed="rId3" cstate="print"/>
          <a:srcRect/>
          <a:stretch>
            <a:fillRect/>
          </a:stretch>
        </p:blipFill>
        <p:spPr bwMode="auto">
          <a:xfrm>
            <a:off x="4648200" y="4602480"/>
            <a:ext cx="3048000" cy="2255520"/>
          </a:xfrm>
          <a:prstGeom prst="rect">
            <a:avLst/>
          </a:prstGeom>
          <a:noFill/>
          <a:ln w="9525">
            <a:noFill/>
            <a:miter lim="800000"/>
            <a:headEnd/>
            <a:tailEnd/>
          </a:ln>
        </p:spPr>
      </p:pic>
      <p:sp>
        <p:nvSpPr>
          <p:cNvPr id="5" name="Title 4"/>
          <p:cNvSpPr>
            <a:spLocks noGrp="1"/>
          </p:cNvSpPr>
          <p:nvPr>
            <p:ph type="title"/>
          </p:nvPr>
        </p:nvSpPr>
        <p:spPr>
          <a:xfrm>
            <a:off x="533400" y="152400"/>
            <a:ext cx="8229600" cy="1143000"/>
          </a:xfrm>
        </p:spPr>
        <p:txBody>
          <a:bodyPr/>
          <a:lstStyle/>
          <a:p>
            <a:r>
              <a:rPr lang="en-US" dirty="0" smtClean="0"/>
              <a:t>Industrialization</a:t>
            </a:r>
            <a:endParaRPr lang="en-US" dirty="0"/>
          </a:p>
        </p:txBody>
      </p:sp>
      <p:sp>
        <p:nvSpPr>
          <p:cNvPr id="6" name="Content Placeholder 5"/>
          <p:cNvSpPr>
            <a:spLocks noGrp="1"/>
          </p:cNvSpPr>
          <p:nvPr>
            <p:ph idx="1"/>
          </p:nvPr>
        </p:nvSpPr>
        <p:spPr>
          <a:xfrm>
            <a:off x="457200" y="1295400"/>
            <a:ext cx="8229600" cy="3505200"/>
          </a:xfrm>
        </p:spPr>
        <p:txBody>
          <a:bodyPr>
            <a:normAutofit fontScale="77500" lnSpcReduction="20000"/>
          </a:bodyPr>
          <a:lstStyle/>
          <a:p>
            <a:r>
              <a:rPr lang="en-US" b="1" u="sng" dirty="0" smtClean="0"/>
              <a:t>Industrialization</a:t>
            </a:r>
            <a:r>
              <a:rPr lang="en-US" dirty="0" smtClean="0"/>
              <a:t> - the process by which a society becomes technologically advanced, especially in terms of the means of production.</a:t>
            </a:r>
          </a:p>
          <a:p>
            <a:pPr lvl="1"/>
            <a:r>
              <a:rPr lang="en-US" dirty="0" smtClean="0"/>
              <a:t>Industrialization is usually accompanied by social and economic changes.</a:t>
            </a:r>
          </a:p>
          <a:p>
            <a:r>
              <a:rPr lang="en-US" b="1" u="sng" dirty="0" smtClean="0"/>
              <a:t>Industrial Revolution </a:t>
            </a:r>
            <a:r>
              <a:rPr lang="en-US" dirty="0" smtClean="0"/>
              <a:t>- a long slow process that occurred in Europe (1780s and 1880s) and in the United States (1880-1910) that involved the shift from using hand tools to the use of machines in manufacturing.</a:t>
            </a:r>
          </a:p>
          <a:p>
            <a:pPr>
              <a:buNone/>
            </a:pPr>
            <a:r>
              <a:rPr lang="en-US" dirty="0" smtClean="0"/>
              <a:t>  </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Life During the Industrial Revolution</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1447800" y="1219200"/>
            <a:ext cx="6504441" cy="52955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Life during Industrial Revolution</a:t>
            </a:r>
          </a:p>
        </p:txBody>
      </p:sp>
      <p:pic>
        <p:nvPicPr>
          <p:cNvPr id="15363" name="Picture 3"/>
          <p:cNvPicPr>
            <a:picLocks noChangeAspect="1" noChangeArrowheads="1"/>
          </p:cNvPicPr>
          <p:nvPr/>
        </p:nvPicPr>
        <p:blipFill>
          <a:blip r:embed="rId2" cstate="print"/>
          <a:srcRect/>
          <a:stretch>
            <a:fillRect/>
          </a:stretch>
        </p:blipFill>
        <p:spPr bwMode="auto">
          <a:xfrm>
            <a:off x="1143000" y="1219200"/>
            <a:ext cx="6781800" cy="5397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 during Industrial Revolution</a:t>
            </a:r>
            <a:endParaRPr lang="en-US" dirty="0"/>
          </a:p>
        </p:txBody>
      </p:sp>
      <p:pic>
        <p:nvPicPr>
          <p:cNvPr id="3" name="Picture 4" descr="1927-factory-workers"/>
          <p:cNvPicPr>
            <a:picLocks noChangeAspect="1" noChangeArrowheads="1"/>
          </p:cNvPicPr>
          <p:nvPr/>
        </p:nvPicPr>
        <p:blipFill>
          <a:blip r:embed="rId2" cstate="print"/>
          <a:srcRect/>
          <a:stretch>
            <a:fillRect/>
          </a:stretch>
        </p:blipFill>
        <p:spPr bwMode="auto">
          <a:xfrm>
            <a:off x="1295400" y="1295400"/>
            <a:ext cx="6623713" cy="5200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 During Industrial Revolution</a:t>
            </a:r>
            <a:endParaRPr lang="en-US" dirty="0"/>
          </a:p>
        </p:txBody>
      </p:sp>
      <p:pic>
        <p:nvPicPr>
          <p:cNvPr id="3" name="Picture 4" descr="child-labor"/>
          <p:cNvPicPr>
            <a:picLocks noChangeAspect="1" noChangeArrowheads="1"/>
          </p:cNvPicPr>
          <p:nvPr/>
        </p:nvPicPr>
        <p:blipFill>
          <a:blip r:embed="rId2" cstate="print"/>
          <a:srcRect/>
          <a:stretch>
            <a:fillRect/>
          </a:stretch>
        </p:blipFill>
        <p:spPr bwMode="auto">
          <a:xfrm>
            <a:off x="457200" y="1255614"/>
            <a:ext cx="4058139" cy="5602386"/>
          </a:xfrm>
          <a:prstGeom prst="rect">
            <a:avLst/>
          </a:prstGeom>
          <a:noFill/>
        </p:spPr>
      </p:pic>
      <p:pic>
        <p:nvPicPr>
          <p:cNvPr id="1026" name="Picture 2"/>
          <p:cNvPicPr>
            <a:picLocks noChangeAspect="1" noChangeArrowheads="1"/>
          </p:cNvPicPr>
          <p:nvPr/>
        </p:nvPicPr>
        <p:blipFill>
          <a:blip r:embed="rId3" cstate="print"/>
          <a:srcRect/>
          <a:stretch>
            <a:fillRect/>
          </a:stretch>
        </p:blipFill>
        <p:spPr bwMode="auto">
          <a:xfrm>
            <a:off x="4343400" y="2438400"/>
            <a:ext cx="4495799" cy="318152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 During Industrial Revolution</a:t>
            </a:r>
            <a:endParaRPr lang="en-US" dirty="0"/>
          </a:p>
        </p:txBody>
      </p:sp>
      <p:pic>
        <p:nvPicPr>
          <p:cNvPr id="3" name="Picture 4" descr="trianglecov1"/>
          <p:cNvPicPr>
            <a:picLocks noChangeAspect="1" noChangeArrowheads="1"/>
          </p:cNvPicPr>
          <p:nvPr/>
        </p:nvPicPr>
        <p:blipFill>
          <a:blip r:embed="rId2" cstate="print"/>
          <a:srcRect/>
          <a:stretch>
            <a:fillRect/>
          </a:stretch>
        </p:blipFill>
        <p:spPr bwMode="auto">
          <a:xfrm>
            <a:off x="533400" y="1371600"/>
            <a:ext cx="8077200" cy="52999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Ways of Thinking!</a:t>
            </a:r>
            <a:endParaRPr lang="en-US" dirty="0"/>
          </a:p>
        </p:txBody>
      </p:sp>
      <p:sp>
        <p:nvSpPr>
          <p:cNvPr id="3" name="Content Placeholder 2"/>
          <p:cNvSpPr>
            <a:spLocks noGrp="1"/>
          </p:cNvSpPr>
          <p:nvPr>
            <p:ph idx="1"/>
          </p:nvPr>
        </p:nvSpPr>
        <p:spPr>
          <a:xfrm>
            <a:off x="228600" y="1371600"/>
            <a:ext cx="6019800" cy="5334000"/>
          </a:xfrm>
        </p:spPr>
        <p:txBody>
          <a:bodyPr>
            <a:normAutofit fontScale="70000" lnSpcReduction="20000"/>
          </a:bodyPr>
          <a:lstStyle/>
          <a:p>
            <a:r>
              <a:rPr lang="en-US" dirty="0" smtClean="0"/>
              <a:t>However, with the changes brought about during the Industrial Revolution came new ways of thinking.  </a:t>
            </a:r>
          </a:p>
          <a:p>
            <a:pPr lvl="1"/>
            <a:r>
              <a:rPr lang="en-US" b="1" dirty="0" smtClean="0"/>
              <a:t>Thomas Malthus </a:t>
            </a:r>
            <a:r>
              <a:rPr lang="en-US" dirty="0" smtClean="0"/>
              <a:t>– tried to understand the staggering changes taking place during the industrial revolution.  Predicted that the </a:t>
            </a:r>
            <a:r>
              <a:rPr lang="en-US" b="1" dirty="0" smtClean="0"/>
              <a:t>population increase </a:t>
            </a:r>
            <a:r>
              <a:rPr lang="en-US" dirty="0" smtClean="0"/>
              <a:t>would result in  </a:t>
            </a:r>
            <a:r>
              <a:rPr lang="en-US" b="1" dirty="0" smtClean="0"/>
              <a:t>homelessness, poverty, inequality, and misery</a:t>
            </a:r>
            <a:r>
              <a:rPr lang="en-US" dirty="0" smtClean="0"/>
              <a:t>.</a:t>
            </a:r>
          </a:p>
          <a:p>
            <a:r>
              <a:rPr lang="en-US" dirty="0" smtClean="0"/>
              <a:t>Capitalism, Socialism, Communism</a:t>
            </a:r>
          </a:p>
          <a:p>
            <a:pPr lvl="1"/>
            <a:r>
              <a:rPr lang="en-US" b="1" u="sng" dirty="0" smtClean="0"/>
              <a:t>Capitalism (Adam Smith) </a:t>
            </a:r>
            <a:r>
              <a:rPr lang="en-US" dirty="0" smtClean="0"/>
              <a:t>– advocated a free market economy with </a:t>
            </a:r>
            <a:r>
              <a:rPr lang="en-US" b="1" dirty="0" smtClean="0"/>
              <a:t>laissez-faire</a:t>
            </a:r>
            <a:r>
              <a:rPr lang="en-US" dirty="0" smtClean="0"/>
              <a:t> (“hands off”) policies, and </a:t>
            </a:r>
            <a:r>
              <a:rPr lang="en-US" b="1" dirty="0" smtClean="0"/>
              <a:t>individual rights</a:t>
            </a:r>
            <a:r>
              <a:rPr lang="en-US" dirty="0" smtClean="0"/>
              <a:t>.</a:t>
            </a:r>
          </a:p>
          <a:p>
            <a:pPr lvl="1"/>
            <a:r>
              <a:rPr lang="en-US" b="1" u="sng" dirty="0" smtClean="0"/>
              <a:t>Socialism</a:t>
            </a:r>
            <a:r>
              <a:rPr lang="en-US" dirty="0" smtClean="0"/>
              <a:t>  - condemned the evils of capitalism and stated that </a:t>
            </a:r>
            <a:r>
              <a:rPr lang="en-US" b="1" dirty="0" smtClean="0"/>
              <a:t>society should own the means of production </a:t>
            </a:r>
            <a:r>
              <a:rPr lang="en-US" dirty="0" smtClean="0"/>
              <a:t>(not individuals)</a:t>
            </a:r>
          </a:p>
          <a:p>
            <a:pPr lvl="1"/>
            <a:r>
              <a:rPr lang="en-US" b="1" u="sng" dirty="0" smtClean="0"/>
              <a:t>Communism (Karl Marx) </a:t>
            </a:r>
            <a:r>
              <a:rPr lang="en-US" dirty="0" smtClean="0"/>
              <a:t>– radical form of socialism.  </a:t>
            </a:r>
            <a:r>
              <a:rPr lang="en-US" b="1" dirty="0" smtClean="0"/>
              <a:t>All production is owned by the community or government</a:t>
            </a:r>
            <a:r>
              <a:rPr lang="en-US" dirty="0" smtClean="0"/>
              <a:t>.</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6858000" y="1371600"/>
            <a:ext cx="1976437" cy="2410289"/>
          </a:xfrm>
          <a:prstGeom prst="rect">
            <a:avLst/>
          </a:prstGeom>
          <a:noFill/>
          <a:ln w="9525">
            <a:noFill/>
            <a:miter lim="800000"/>
            <a:headEnd/>
            <a:tailEnd/>
          </a:ln>
        </p:spPr>
      </p:pic>
      <p:sp>
        <p:nvSpPr>
          <p:cNvPr id="5" name="TextBox 4"/>
          <p:cNvSpPr txBox="1"/>
          <p:nvPr/>
        </p:nvSpPr>
        <p:spPr>
          <a:xfrm>
            <a:off x="7239000" y="3886200"/>
            <a:ext cx="1143000" cy="400110"/>
          </a:xfrm>
          <a:prstGeom prst="rect">
            <a:avLst/>
          </a:prstGeom>
          <a:noFill/>
        </p:spPr>
        <p:txBody>
          <a:bodyPr wrap="square" rtlCol="0">
            <a:spAutoFit/>
          </a:bodyPr>
          <a:lstStyle/>
          <a:p>
            <a:pPr algn="ctr"/>
            <a:r>
              <a:rPr lang="en-US" sz="2000" b="1" dirty="0" smtClean="0"/>
              <a:t>VS</a:t>
            </a:r>
            <a:endParaRPr lang="en-US" sz="2000" b="1" dirty="0"/>
          </a:p>
        </p:txBody>
      </p:sp>
      <p:pic>
        <p:nvPicPr>
          <p:cNvPr id="1027" name="Picture 3"/>
          <p:cNvPicPr>
            <a:picLocks noChangeAspect="1" noChangeArrowheads="1"/>
          </p:cNvPicPr>
          <p:nvPr/>
        </p:nvPicPr>
        <p:blipFill>
          <a:blip r:embed="rId3" cstate="print"/>
          <a:srcRect/>
          <a:stretch>
            <a:fillRect/>
          </a:stretch>
        </p:blipFill>
        <p:spPr bwMode="auto">
          <a:xfrm>
            <a:off x="6642735" y="4495800"/>
            <a:ext cx="2501265" cy="19930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Editorial Article</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You are an English Journalist in 1830 writing an editorial in the </a:t>
            </a:r>
            <a:r>
              <a:rPr lang="en-US" i="1" dirty="0" smtClean="0"/>
              <a:t>London Times</a:t>
            </a:r>
            <a:r>
              <a:rPr lang="en-US" dirty="0" smtClean="0"/>
              <a:t>  that comments on whether the Industrial Revolution has improved life or not, and that suggests ways to address problems created by the Industrial Revolution.</a:t>
            </a:r>
          </a:p>
          <a:p>
            <a:r>
              <a:rPr lang="en-US" dirty="0" smtClean="0"/>
              <a:t>Write your editorial for the citizens of London, who are familiar with the Industrial Revolution, but do not know the details of its effects.  Use the information from your class notes and from the activity to help you.  Follow these guidelines:</a:t>
            </a:r>
          </a:p>
          <a:p>
            <a:pPr lvl="0"/>
            <a:r>
              <a:rPr lang="en-US" dirty="0" smtClean="0"/>
              <a:t>Write a </a:t>
            </a:r>
            <a:r>
              <a:rPr lang="en-US" b="1" dirty="0" smtClean="0"/>
              <a:t>Headline</a:t>
            </a:r>
            <a:r>
              <a:rPr lang="en-US" dirty="0" smtClean="0"/>
              <a:t> that reflects your point of view about the Industrial Revolution.</a:t>
            </a:r>
          </a:p>
          <a:p>
            <a:pPr lvl="0"/>
            <a:r>
              <a:rPr lang="en-US" dirty="0" smtClean="0"/>
              <a:t>Include An:</a:t>
            </a:r>
          </a:p>
          <a:p>
            <a:pPr lvl="1"/>
            <a:r>
              <a:rPr lang="en-US" b="1" dirty="0" smtClean="0"/>
              <a:t>Introduction</a:t>
            </a:r>
            <a:r>
              <a:rPr lang="en-US" dirty="0" smtClean="0"/>
              <a:t>- with a brief history of the Industrial era and state whether you think the overall effects of the Industrial Revolution were positive or negative.</a:t>
            </a:r>
          </a:p>
          <a:p>
            <a:pPr lvl="1"/>
            <a:r>
              <a:rPr lang="en-US" b="1" dirty="0" smtClean="0"/>
              <a:t>Positive Effects</a:t>
            </a:r>
            <a:r>
              <a:rPr lang="en-US" dirty="0" smtClean="0"/>
              <a:t>:  Include a short paragraph describing at least 2 positive effects of the Industrial Revolution.</a:t>
            </a:r>
          </a:p>
          <a:p>
            <a:pPr lvl="1"/>
            <a:r>
              <a:rPr lang="en-US" b="1" dirty="0" smtClean="0"/>
              <a:t>Negative Effects</a:t>
            </a:r>
            <a:r>
              <a:rPr lang="en-US" dirty="0" smtClean="0"/>
              <a:t>:  include a short paragraph describing at least 2 negative effects of the Industrial Revolution.</a:t>
            </a:r>
          </a:p>
          <a:p>
            <a:pPr lvl="1"/>
            <a:r>
              <a:rPr lang="en-US" b="1" dirty="0" smtClean="0"/>
              <a:t>Suggestions for Improvements</a:t>
            </a:r>
            <a:r>
              <a:rPr lang="en-US" dirty="0" smtClean="0"/>
              <a:t>:  Include a short paragraph explaining your recommendations about how to address the negative effects of the Industrial Revolution.</a:t>
            </a:r>
          </a:p>
          <a:p>
            <a:pPr lvl="0"/>
            <a:r>
              <a:rPr lang="en-US" dirty="0" smtClean="0"/>
              <a:t>Your editorial should be </a:t>
            </a:r>
            <a:r>
              <a:rPr lang="en-US" b="1" dirty="0" smtClean="0"/>
              <a:t>1 page</a:t>
            </a:r>
            <a:r>
              <a:rPr lang="en-US" dirty="0" smtClean="0"/>
              <a:t> in length.  </a:t>
            </a:r>
          </a:p>
          <a:p>
            <a:pPr lvl="0"/>
            <a:r>
              <a:rPr lang="en-US" b="1" dirty="0" smtClean="0"/>
              <a:t>Extra Credit</a:t>
            </a:r>
            <a:r>
              <a:rPr lang="en-US" dirty="0" smtClean="0"/>
              <a:t>: Include a drawing, graph, quote, or cartoon that illustrates one of the main ideas in your editorial. </a:t>
            </a: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Industrial Revolution Begins</a:t>
            </a:r>
            <a:endParaRPr lang="en-US" dirty="0"/>
          </a:p>
        </p:txBody>
      </p:sp>
      <p:sp>
        <p:nvSpPr>
          <p:cNvPr id="4" name="TextBox 2"/>
          <p:cNvSpPr txBox="1">
            <a:spLocks noGrp="1" noChangeArrowheads="1"/>
          </p:cNvSpPr>
          <p:nvPr>
            <p:ph idx="1"/>
          </p:nvPr>
        </p:nvSpPr>
        <p:spPr bwMode="auto">
          <a:xfrm>
            <a:off x="152400" y="1295400"/>
            <a:ext cx="8763000" cy="1938992"/>
          </a:xfrm>
          <a:prstGeom prst="rect">
            <a:avLst/>
          </a:prstGeom>
          <a:noFill/>
          <a:ln w="9525">
            <a:noFill/>
            <a:miter lim="800000"/>
            <a:headEnd/>
            <a:tailEnd/>
          </a:ln>
        </p:spPr>
        <p:txBody>
          <a:bodyPr wrap="square">
            <a:spAutoFit/>
          </a:bodyPr>
          <a:lstStyle/>
          <a:p>
            <a:r>
              <a:rPr lang="en-US" sz="2400" dirty="0">
                <a:latin typeface="Georgia" pitchFamily="18" charset="0"/>
              </a:rPr>
              <a:t>The Industrial Revolution began in the 1750s; however, its causes can be traced back to the 1600s and an agricultural revolution that took place in Western Europe.  </a:t>
            </a:r>
            <a:r>
              <a:rPr lang="en-US" sz="2400" b="1" dirty="0">
                <a:latin typeface="Georgia" pitchFamily="18" charset="0"/>
              </a:rPr>
              <a:t>The agricultural revolution set off a </a:t>
            </a:r>
            <a:r>
              <a:rPr lang="en-US" sz="2400" b="1" u="sng" dirty="0">
                <a:latin typeface="Georgia" pitchFamily="18" charset="0"/>
              </a:rPr>
              <a:t>spiral of events</a:t>
            </a:r>
            <a:r>
              <a:rPr lang="en-US" sz="2400" b="1" dirty="0">
                <a:latin typeface="Georgia" pitchFamily="18" charset="0"/>
              </a:rPr>
              <a:t> that led to the Industrial </a:t>
            </a:r>
            <a:r>
              <a:rPr lang="en-US" sz="2400" b="1" dirty="0" smtClean="0">
                <a:latin typeface="Georgia" pitchFamily="18" charset="0"/>
              </a:rPr>
              <a:t>Revolution.</a:t>
            </a:r>
          </a:p>
        </p:txBody>
      </p:sp>
      <p:graphicFrame>
        <p:nvGraphicFramePr>
          <p:cNvPr id="7" name="Diagram 6"/>
          <p:cNvGraphicFramePr/>
          <p:nvPr/>
        </p:nvGraphicFramePr>
        <p:xfrm>
          <a:off x="457200" y="2794000"/>
          <a:ext cx="8382000" cy="4064000"/>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pic>
        <p:nvPicPr>
          <p:cNvPr id="8" name="Picture 7" descr="Iron Plow.jpg"/>
          <p:cNvPicPr>
            <a:picLocks noChangeAspect="1"/>
          </p:cNvPicPr>
          <p:nvPr/>
        </p:nvPicPr>
        <p:blipFill>
          <a:blip r:embed="rId7" cstate="print"/>
          <a:stretch>
            <a:fillRect/>
          </a:stretch>
        </p:blipFill>
        <p:spPr>
          <a:xfrm>
            <a:off x="381000" y="5105400"/>
            <a:ext cx="1524000" cy="1007533"/>
          </a:xfrm>
          <a:prstGeom prst="rect">
            <a:avLst/>
          </a:prstGeom>
        </p:spPr>
      </p:pic>
      <p:pic>
        <p:nvPicPr>
          <p:cNvPr id="6146" name="Picture 2"/>
          <p:cNvPicPr>
            <a:picLocks noChangeAspect="1" noChangeArrowheads="1"/>
          </p:cNvPicPr>
          <p:nvPr/>
        </p:nvPicPr>
        <p:blipFill>
          <a:blip r:embed="rId8" cstate="print"/>
          <a:srcRect/>
          <a:stretch>
            <a:fillRect/>
          </a:stretch>
        </p:blipFill>
        <p:spPr bwMode="auto">
          <a:xfrm>
            <a:off x="2895600" y="4876800"/>
            <a:ext cx="1104900" cy="1524000"/>
          </a:xfrm>
          <a:prstGeom prst="rect">
            <a:avLst/>
          </a:prstGeom>
          <a:noFill/>
          <a:ln w="9525">
            <a:noFill/>
            <a:miter lim="800000"/>
            <a:headEnd/>
            <a:tailEnd/>
          </a:ln>
        </p:spPr>
      </p:pic>
      <p:pic>
        <p:nvPicPr>
          <p:cNvPr id="6147" name="Picture 3"/>
          <p:cNvPicPr>
            <a:picLocks noChangeAspect="1" noChangeArrowheads="1"/>
          </p:cNvPicPr>
          <p:nvPr/>
        </p:nvPicPr>
        <p:blipFill>
          <a:blip r:embed="rId9" cstate="print"/>
          <a:srcRect/>
          <a:stretch>
            <a:fillRect/>
          </a:stretch>
        </p:blipFill>
        <p:spPr bwMode="auto">
          <a:xfrm>
            <a:off x="4876800" y="5029200"/>
            <a:ext cx="1725283" cy="1143000"/>
          </a:xfrm>
          <a:prstGeom prst="rect">
            <a:avLst/>
          </a:prstGeom>
          <a:noFill/>
          <a:ln w="9525">
            <a:noFill/>
            <a:miter lim="800000"/>
            <a:headEnd/>
            <a:tailEnd/>
          </a:ln>
        </p:spPr>
      </p:pic>
      <p:pic>
        <p:nvPicPr>
          <p:cNvPr id="6148" name="Picture 4"/>
          <p:cNvPicPr>
            <a:picLocks noChangeAspect="1" noChangeArrowheads="1"/>
          </p:cNvPicPr>
          <p:nvPr/>
        </p:nvPicPr>
        <p:blipFill>
          <a:blip r:embed="rId10" cstate="print"/>
          <a:srcRect/>
          <a:stretch>
            <a:fillRect/>
          </a:stretch>
        </p:blipFill>
        <p:spPr bwMode="auto">
          <a:xfrm>
            <a:off x="7229475" y="4953000"/>
            <a:ext cx="1914525" cy="134867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The Agricultural Revolution</a:t>
            </a:r>
            <a:endParaRPr lang="en-US" dirty="0"/>
          </a:p>
        </p:txBody>
      </p:sp>
      <p:sp>
        <p:nvSpPr>
          <p:cNvPr id="3" name="Content Placeholder 2"/>
          <p:cNvSpPr>
            <a:spLocks noGrp="1"/>
          </p:cNvSpPr>
          <p:nvPr>
            <p:ph idx="1"/>
          </p:nvPr>
        </p:nvSpPr>
        <p:spPr>
          <a:xfrm>
            <a:off x="304800" y="1295400"/>
            <a:ext cx="8610600" cy="4754563"/>
          </a:xfrm>
        </p:spPr>
        <p:txBody>
          <a:bodyPr>
            <a:normAutofit/>
          </a:bodyPr>
          <a:lstStyle/>
          <a:p>
            <a:r>
              <a:rPr lang="en-US" dirty="0" smtClean="0"/>
              <a:t>Agricultural Revolution:</a:t>
            </a:r>
          </a:p>
          <a:p>
            <a:pPr lvl="1"/>
            <a:r>
              <a:rPr lang="en-US" dirty="0" smtClean="0"/>
              <a:t>Dutch built dams to protect their farmland from flooding.  They also used fertilizer to improve their soil.</a:t>
            </a:r>
          </a:p>
          <a:p>
            <a:pPr lvl="1"/>
            <a:r>
              <a:rPr lang="en-US" dirty="0" smtClean="0"/>
              <a:t>The British discovered new ways to produce more food, including the seed drill (a machine that plants seeds in rows) and new ways to breed stronger animals.  </a:t>
            </a:r>
          </a:p>
          <a:p>
            <a:r>
              <a:rPr lang="en-US" dirty="0" smtClean="0"/>
              <a:t>Result:  More FOOD!</a:t>
            </a:r>
          </a:p>
          <a:p>
            <a:endParaRPr lang="en-US" dirty="0"/>
          </a:p>
        </p:txBody>
      </p:sp>
      <p:pic>
        <p:nvPicPr>
          <p:cNvPr id="7171" name="Picture 3"/>
          <p:cNvPicPr>
            <a:picLocks noChangeAspect="1" noChangeArrowheads="1"/>
          </p:cNvPicPr>
          <p:nvPr/>
        </p:nvPicPr>
        <p:blipFill>
          <a:blip r:embed="rId2" cstate="print"/>
          <a:srcRect/>
          <a:stretch>
            <a:fillRect/>
          </a:stretch>
        </p:blipFill>
        <p:spPr bwMode="auto">
          <a:xfrm>
            <a:off x="5105400" y="4695825"/>
            <a:ext cx="3657600" cy="2162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Population Explosion</a:t>
            </a:r>
            <a:endParaRPr lang="en-US" dirty="0"/>
          </a:p>
        </p:txBody>
      </p:sp>
      <p:sp>
        <p:nvSpPr>
          <p:cNvPr id="3" name="Content Placeholder 2"/>
          <p:cNvSpPr>
            <a:spLocks noGrp="1"/>
          </p:cNvSpPr>
          <p:nvPr>
            <p:ph idx="1"/>
          </p:nvPr>
        </p:nvSpPr>
        <p:spPr>
          <a:xfrm>
            <a:off x="457200" y="1371600"/>
            <a:ext cx="8229600" cy="4525963"/>
          </a:xfrm>
        </p:spPr>
        <p:txBody>
          <a:bodyPr/>
          <a:lstStyle/>
          <a:p>
            <a:r>
              <a:rPr lang="en-US" dirty="0" smtClean="0"/>
              <a:t>Population Explosion!</a:t>
            </a:r>
          </a:p>
          <a:p>
            <a:pPr lvl="1"/>
            <a:r>
              <a:rPr lang="en-US" dirty="0" smtClean="0"/>
              <a:t>Since women ate better, they had healthier and stronger babies.  </a:t>
            </a:r>
          </a:p>
          <a:p>
            <a:pPr lvl="1"/>
            <a:r>
              <a:rPr lang="en-US" dirty="0" smtClean="0"/>
              <a:t>At the same time, medical care improved and people lived longer lives.</a:t>
            </a:r>
          </a:p>
          <a:p>
            <a:r>
              <a:rPr lang="en-US" dirty="0" smtClean="0"/>
              <a:t>Result:  More demand for goods!</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Energy Revolution</a:t>
            </a:r>
            <a:endParaRPr lang="en-US" dirty="0"/>
          </a:p>
        </p:txBody>
      </p:sp>
      <p:sp>
        <p:nvSpPr>
          <p:cNvPr id="3" name="Content Placeholder 2"/>
          <p:cNvSpPr>
            <a:spLocks noGrp="1"/>
          </p:cNvSpPr>
          <p:nvPr>
            <p:ph idx="1"/>
          </p:nvPr>
        </p:nvSpPr>
        <p:spPr>
          <a:xfrm>
            <a:off x="152400" y="1295400"/>
            <a:ext cx="5029200" cy="4754563"/>
          </a:xfrm>
        </p:spPr>
        <p:txBody>
          <a:bodyPr>
            <a:normAutofit fontScale="92500" lnSpcReduction="10000"/>
          </a:bodyPr>
          <a:lstStyle/>
          <a:p>
            <a:r>
              <a:rPr lang="en-US" dirty="0" smtClean="0"/>
              <a:t>Energy Revolution:</a:t>
            </a:r>
          </a:p>
          <a:p>
            <a:pPr lvl="1"/>
            <a:r>
              <a:rPr lang="en-US" dirty="0" smtClean="0"/>
              <a:t>To make goods faster for the growing population, people began using giant water wheels to power new machines.</a:t>
            </a:r>
          </a:p>
          <a:p>
            <a:pPr lvl="1"/>
            <a:r>
              <a:rPr lang="en-US" dirty="0" smtClean="0"/>
              <a:t>They also used coal to power steam machines.</a:t>
            </a:r>
          </a:p>
          <a:p>
            <a:r>
              <a:rPr lang="en-US" dirty="0" smtClean="0"/>
              <a:t>Result: Faster Production of Goods and the Industrial Revolution!</a:t>
            </a:r>
          </a:p>
        </p:txBody>
      </p:sp>
      <p:pic>
        <p:nvPicPr>
          <p:cNvPr id="8194" name="Picture 2"/>
          <p:cNvPicPr>
            <a:picLocks noChangeAspect="1" noChangeArrowheads="1"/>
          </p:cNvPicPr>
          <p:nvPr/>
        </p:nvPicPr>
        <p:blipFill>
          <a:blip r:embed="rId2" cstate="print"/>
          <a:srcRect/>
          <a:stretch>
            <a:fillRect/>
          </a:stretch>
        </p:blipFill>
        <p:spPr bwMode="auto">
          <a:xfrm>
            <a:off x="5283200" y="1143000"/>
            <a:ext cx="3860800" cy="2895600"/>
          </a:xfrm>
          <a:prstGeom prst="rect">
            <a:avLst/>
          </a:prstGeom>
          <a:noFill/>
          <a:ln w="9525">
            <a:noFill/>
            <a:miter lim="800000"/>
            <a:headEnd/>
            <a:tailEnd/>
          </a:ln>
        </p:spPr>
      </p:pic>
      <p:pic>
        <p:nvPicPr>
          <p:cNvPr id="8195" name="Picture 3"/>
          <p:cNvPicPr>
            <a:picLocks noChangeAspect="1" noChangeArrowheads="1"/>
          </p:cNvPicPr>
          <p:nvPr/>
        </p:nvPicPr>
        <p:blipFill>
          <a:blip r:embed="rId3" cstate="print"/>
          <a:srcRect/>
          <a:stretch>
            <a:fillRect/>
          </a:stretch>
        </p:blipFill>
        <p:spPr bwMode="auto">
          <a:xfrm>
            <a:off x="5691308" y="3886200"/>
            <a:ext cx="3073613"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Industrial Revolution Begins in Great Britain</a:t>
            </a:r>
            <a:endParaRPr lang="en-US" dirty="0"/>
          </a:p>
        </p:txBody>
      </p:sp>
      <p:sp>
        <p:nvSpPr>
          <p:cNvPr id="3" name="Content Placeholder 2"/>
          <p:cNvSpPr>
            <a:spLocks noGrp="1"/>
          </p:cNvSpPr>
          <p:nvPr>
            <p:ph idx="1"/>
          </p:nvPr>
        </p:nvSpPr>
        <p:spPr>
          <a:xfrm>
            <a:off x="228600" y="1600200"/>
            <a:ext cx="8686800" cy="5029200"/>
          </a:xfrm>
        </p:spPr>
        <p:txBody>
          <a:bodyPr>
            <a:normAutofit/>
          </a:bodyPr>
          <a:lstStyle/>
          <a:p>
            <a:r>
              <a:rPr lang="en-US" dirty="0" smtClean="0">
                <a:latin typeface="Georgia" pitchFamily="18" charset="0"/>
              </a:rPr>
              <a:t>The Industrial Revolution began in Great Britain for 4 primary reasons: </a:t>
            </a:r>
          </a:p>
          <a:p>
            <a:pPr lvl="1"/>
            <a:r>
              <a:rPr lang="en-US" dirty="0" smtClean="0">
                <a:latin typeface="Georgia" pitchFamily="18" charset="0"/>
              </a:rPr>
              <a:t>Britain had plenty of </a:t>
            </a:r>
            <a:r>
              <a:rPr lang="en-US" u="sng" dirty="0" smtClean="0">
                <a:latin typeface="Georgia" pitchFamily="18" charset="0"/>
              </a:rPr>
              <a:t>natural resources</a:t>
            </a:r>
            <a:endParaRPr lang="en-US" dirty="0">
              <a:latin typeface="Georgia" pitchFamily="18" charset="0"/>
            </a:endParaRPr>
          </a:p>
          <a:p>
            <a:pPr lvl="1"/>
            <a:r>
              <a:rPr lang="en-US" dirty="0" smtClean="0">
                <a:latin typeface="Georgia" pitchFamily="18" charset="0"/>
              </a:rPr>
              <a:t>Britain had </a:t>
            </a:r>
            <a:r>
              <a:rPr lang="en-US" u="sng" dirty="0" smtClean="0">
                <a:latin typeface="Georgia" pitchFamily="18" charset="0"/>
              </a:rPr>
              <a:t>many workers </a:t>
            </a:r>
            <a:r>
              <a:rPr lang="en-US" dirty="0" smtClean="0">
                <a:latin typeface="Georgia" pitchFamily="18" charset="0"/>
              </a:rPr>
              <a:t>for the new mines and factories.  </a:t>
            </a:r>
          </a:p>
          <a:p>
            <a:pPr lvl="1"/>
            <a:r>
              <a:rPr lang="en-US" dirty="0" smtClean="0">
                <a:latin typeface="Georgia" pitchFamily="18" charset="0"/>
              </a:rPr>
              <a:t>Britain’s </a:t>
            </a:r>
            <a:r>
              <a:rPr lang="en-US" u="sng" dirty="0" smtClean="0">
                <a:latin typeface="Georgia" pitchFamily="18" charset="0"/>
              </a:rPr>
              <a:t>colonial empire </a:t>
            </a:r>
            <a:r>
              <a:rPr lang="en-US" dirty="0" smtClean="0">
                <a:latin typeface="Georgia" pitchFamily="18" charset="0"/>
              </a:rPr>
              <a:t>made the </a:t>
            </a:r>
            <a:r>
              <a:rPr lang="en-US" u="sng" dirty="0" smtClean="0">
                <a:latin typeface="Georgia" pitchFamily="18" charset="0"/>
              </a:rPr>
              <a:t>economy</a:t>
            </a:r>
            <a:r>
              <a:rPr lang="en-US" dirty="0" smtClean="0">
                <a:latin typeface="Georgia" pitchFamily="18" charset="0"/>
              </a:rPr>
              <a:t> strong.</a:t>
            </a:r>
          </a:p>
          <a:p>
            <a:pPr lvl="1"/>
            <a:r>
              <a:rPr lang="en-US" dirty="0" smtClean="0">
                <a:latin typeface="Georgia" pitchFamily="18" charset="0"/>
              </a:rPr>
              <a:t>British middle class had money to invest as </a:t>
            </a:r>
            <a:r>
              <a:rPr lang="en-US" u="sng" dirty="0" smtClean="0">
                <a:latin typeface="Georgia" pitchFamily="18" charset="0"/>
              </a:rPr>
              <a:t>entrepreneurs</a:t>
            </a:r>
            <a:r>
              <a:rPr lang="en-US" dirty="0" smtClean="0">
                <a:latin typeface="Georgia" pitchFamily="18" charset="0"/>
              </a:rPr>
              <a:t> in mines, railroads, and factories.</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Early Industrial Revolution (1780-1880)</a:t>
            </a:r>
            <a:endParaRPr lang="en-US" dirty="0"/>
          </a:p>
        </p:txBody>
      </p:sp>
      <p:sp>
        <p:nvSpPr>
          <p:cNvPr id="3" name="Content Placeholder 2"/>
          <p:cNvSpPr>
            <a:spLocks noGrp="1"/>
          </p:cNvSpPr>
          <p:nvPr>
            <p:ph idx="1"/>
          </p:nvPr>
        </p:nvSpPr>
        <p:spPr>
          <a:xfrm>
            <a:off x="228600" y="1143000"/>
            <a:ext cx="8610600" cy="4191000"/>
          </a:xfrm>
        </p:spPr>
        <p:txBody>
          <a:bodyPr>
            <a:normAutofit fontScale="77500" lnSpcReduction="20000"/>
          </a:bodyPr>
          <a:lstStyle/>
          <a:p>
            <a:r>
              <a:rPr lang="en-US" dirty="0" smtClean="0">
                <a:latin typeface="Georgia" pitchFamily="18" charset="0"/>
              </a:rPr>
              <a:t>During the early Industrial Revolution, </a:t>
            </a:r>
            <a:r>
              <a:rPr lang="en-US" b="1" dirty="0" smtClean="0">
                <a:latin typeface="Georgia" pitchFamily="18" charset="0"/>
              </a:rPr>
              <a:t>iron</a:t>
            </a:r>
            <a:r>
              <a:rPr lang="en-US" dirty="0" smtClean="0">
                <a:latin typeface="Georgia" pitchFamily="18" charset="0"/>
              </a:rPr>
              <a:t> and </a:t>
            </a:r>
            <a:r>
              <a:rPr lang="en-US" b="1" dirty="0" smtClean="0">
                <a:latin typeface="Georgia" pitchFamily="18" charset="0"/>
              </a:rPr>
              <a:t>coal </a:t>
            </a:r>
            <a:r>
              <a:rPr lang="en-US" dirty="0" smtClean="0">
                <a:latin typeface="Georgia" pitchFamily="18" charset="0"/>
              </a:rPr>
              <a:t>were very important as they produced the energy needed to run machines.  </a:t>
            </a:r>
          </a:p>
          <a:p>
            <a:r>
              <a:rPr lang="en-US" dirty="0" smtClean="0">
                <a:latin typeface="Georgia" pitchFamily="18" charset="0"/>
              </a:rPr>
              <a:t>The textile (fabric) industry was the first to use the inventions of the Industrial Revolution.  </a:t>
            </a:r>
          </a:p>
          <a:p>
            <a:pPr lvl="1"/>
            <a:r>
              <a:rPr lang="en-US" dirty="0" smtClean="0">
                <a:latin typeface="Georgia" pitchFamily="18" charset="0"/>
              </a:rPr>
              <a:t>In the 1600s, women spun raw cotton into thread and then wove the thread into cloth at home.  </a:t>
            </a:r>
          </a:p>
          <a:p>
            <a:pPr lvl="2"/>
            <a:r>
              <a:rPr lang="en-US" b="1" dirty="0" smtClean="0">
                <a:latin typeface="Georgia" pitchFamily="18" charset="0"/>
              </a:rPr>
              <a:t>Cottage Industry</a:t>
            </a:r>
            <a:r>
              <a:rPr lang="en-US" dirty="0" smtClean="0">
                <a:latin typeface="Georgia" pitchFamily="18" charset="0"/>
              </a:rPr>
              <a:t> = work completed at home.</a:t>
            </a:r>
            <a:endParaRPr lang="en-US" b="1" dirty="0" smtClean="0">
              <a:latin typeface="Georgia" pitchFamily="18" charset="0"/>
            </a:endParaRPr>
          </a:p>
          <a:p>
            <a:pPr lvl="2"/>
            <a:r>
              <a:rPr lang="en-US" b="1" dirty="0" smtClean="0">
                <a:latin typeface="Georgia" pitchFamily="18" charset="0"/>
              </a:rPr>
              <a:t>Spinsters </a:t>
            </a:r>
            <a:r>
              <a:rPr lang="en-US" dirty="0" smtClean="0">
                <a:latin typeface="Georgia" pitchFamily="18" charset="0"/>
              </a:rPr>
              <a:t>= ladies who spun cotton.</a:t>
            </a:r>
          </a:p>
          <a:p>
            <a:pPr lvl="1"/>
            <a:r>
              <a:rPr lang="en-US" dirty="0" smtClean="0">
                <a:latin typeface="Georgia" pitchFamily="18" charset="0"/>
              </a:rPr>
              <a:t>By the 1700s, new machines allowed people to </a:t>
            </a:r>
            <a:r>
              <a:rPr lang="en-US" b="1" dirty="0" smtClean="0">
                <a:latin typeface="Georgia" pitchFamily="18" charset="0"/>
              </a:rPr>
              <a:t>make cloth much faster.  </a:t>
            </a:r>
          </a:p>
          <a:p>
            <a:pPr lvl="2"/>
            <a:r>
              <a:rPr lang="en-US" dirty="0" smtClean="0">
                <a:latin typeface="Georgia" pitchFamily="18" charset="0"/>
              </a:rPr>
              <a:t>Spinning Jenny</a:t>
            </a:r>
          </a:p>
          <a:p>
            <a:pPr lvl="2"/>
            <a:r>
              <a:rPr lang="en-US" dirty="0" smtClean="0">
                <a:latin typeface="Georgia" pitchFamily="18" charset="0"/>
              </a:rPr>
              <a:t>Flying Shuttle</a:t>
            </a:r>
          </a:p>
          <a:p>
            <a:endParaRPr lang="en-US" dirty="0"/>
          </a:p>
        </p:txBody>
      </p:sp>
      <p:pic>
        <p:nvPicPr>
          <p:cNvPr id="5" name="Picture 4" descr="The flying Shuttle.jpg"/>
          <p:cNvPicPr>
            <a:picLocks noChangeAspect="1"/>
          </p:cNvPicPr>
          <p:nvPr/>
        </p:nvPicPr>
        <p:blipFill>
          <a:blip r:embed="rId2" cstate="print"/>
          <a:stretch>
            <a:fillRect/>
          </a:stretch>
        </p:blipFill>
        <p:spPr>
          <a:xfrm>
            <a:off x="6096000" y="4648200"/>
            <a:ext cx="2667000" cy="1942630"/>
          </a:xfrm>
          <a:prstGeom prst="rect">
            <a:avLst/>
          </a:prstGeom>
        </p:spPr>
      </p:pic>
      <p:pic>
        <p:nvPicPr>
          <p:cNvPr id="6" name="Picture 5" descr="Spinning Jenny.jpg"/>
          <p:cNvPicPr>
            <a:picLocks noChangeAspect="1"/>
          </p:cNvPicPr>
          <p:nvPr/>
        </p:nvPicPr>
        <p:blipFill>
          <a:blip r:embed="rId3" cstate="print"/>
          <a:stretch>
            <a:fillRect/>
          </a:stretch>
        </p:blipFill>
        <p:spPr>
          <a:xfrm>
            <a:off x="3200400" y="4572000"/>
            <a:ext cx="2828925" cy="20574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 Factories</a:t>
            </a:r>
            <a:endParaRPr lang="en-US" dirty="0"/>
          </a:p>
        </p:txBody>
      </p:sp>
      <p:sp>
        <p:nvSpPr>
          <p:cNvPr id="3" name="Content Placeholder 2"/>
          <p:cNvSpPr>
            <a:spLocks noGrp="1"/>
          </p:cNvSpPr>
          <p:nvPr>
            <p:ph idx="1"/>
          </p:nvPr>
        </p:nvSpPr>
        <p:spPr>
          <a:xfrm>
            <a:off x="152400" y="1600200"/>
            <a:ext cx="5257800" cy="4602163"/>
          </a:xfrm>
        </p:spPr>
        <p:txBody>
          <a:bodyPr/>
          <a:lstStyle/>
          <a:p>
            <a:r>
              <a:rPr lang="en-US" sz="2400" dirty="0" smtClean="0">
                <a:latin typeface="Georgia" pitchFamily="18" charset="0"/>
              </a:rPr>
              <a:t>The new machines were too large and expensive to be used at home.  Instead, spinners and weavers worked in long sheds that became the </a:t>
            </a:r>
            <a:r>
              <a:rPr lang="en-US" sz="2400" b="1" dirty="0" smtClean="0">
                <a:latin typeface="Georgia" pitchFamily="18" charset="0"/>
              </a:rPr>
              <a:t>first factories</a:t>
            </a:r>
            <a:r>
              <a:rPr lang="en-US" sz="2400" dirty="0" smtClean="0">
                <a:latin typeface="Georgia" pitchFamily="18" charset="0"/>
              </a:rPr>
              <a:t>. </a:t>
            </a:r>
            <a:r>
              <a:rPr lang="en-US" dirty="0" smtClean="0">
                <a:latin typeface="Georgia" pitchFamily="18" charset="0"/>
              </a:rPr>
              <a:t> </a:t>
            </a:r>
          </a:p>
          <a:p>
            <a:endParaRPr lang="en-US" dirty="0"/>
          </a:p>
        </p:txBody>
      </p:sp>
      <p:pic>
        <p:nvPicPr>
          <p:cNvPr id="4" name="Picture 10" descr="caillebotte-factories"/>
          <p:cNvPicPr>
            <a:picLocks noChangeAspect="1" noChangeArrowheads="1"/>
          </p:cNvPicPr>
          <p:nvPr/>
        </p:nvPicPr>
        <p:blipFill>
          <a:blip r:embed="rId2" cstate="print"/>
          <a:srcRect/>
          <a:stretch>
            <a:fillRect/>
          </a:stretch>
        </p:blipFill>
        <p:spPr bwMode="auto">
          <a:xfrm>
            <a:off x="5494288" y="1600201"/>
            <a:ext cx="3344911" cy="33528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453</TotalTime>
  <Words>1265</Words>
  <Application>Microsoft Macintosh PowerPoint</Application>
  <PresentationFormat>On-screen Show (4:3)</PresentationFormat>
  <Paragraphs>110</Paragraphs>
  <Slides>26</Slides>
  <Notes>0</Notes>
  <HiddenSlides>0</HiddenSlides>
  <MMClips>0</MMClips>
  <ScaleCrop>false</ScaleCrop>
  <HeadingPairs>
    <vt:vector size="4" baseType="variant">
      <vt:variant>
        <vt:lpstr>Design Template</vt:lpstr>
      </vt:variant>
      <vt:variant>
        <vt:i4>1</vt:i4>
      </vt:variant>
      <vt:variant>
        <vt:lpstr>Slide Titles</vt:lpstr>
      </vt:variant>
      <vt:variant>
        <vt:i4>26</vt:i4>
      </vt:variant>
    </vt:vector>
  </HeadingPairs>
  <TitlesOfParts>
    <vt:vector size="27" baseType="lpstr">
      <vt:lpstr>Office Theme</vt:lpstr>
      <vt:lpstr>The Industrial Revolution</vt:lpstr>
      <vt:lpstr>Industrialization</vt:lpstr>
      <vt:lpstr>The Industrial Revolution Begins</vt:lpstr>
      <vt:lpstr>#1 The Agricultural Revolution</vt:lpstr>
      <vt:lpstr>#2 Population Explosion</vt:lpstr>
      <vt:lpstr>#3 Energy Revolution</vt:lpstr>
      <vt:lpstr>Industrial Revolution Begins in Great Britain</vt:lpstr>
      <vt:lpstr>Early Industrial Revolution (1780-1880)</vt:lpstr>
      <vt:lpstr>First Factories</vt:lpstr>
      <vt:lpstr>Transportation Revolution</vt:lpstr>
      <vt:lpstr>The Industrial Revolution Spreads…</vt:lpstr>
      <vt:lpstr>Late Industrial Revolution (1880 – 1910)</vt:lpstr>
      <vt:lpstr>Electricity Develops</vt:lpstr>
      <vt:lpstr>Communication Revolution</vt:lpstr>
      <vt:lpstr>Planes and Automobiles!</vt:lpstr>
      <vt:lpstr>Life During Industrial Revolution</vt:lpstr>
      <vt:lpstr>Life During Industrial Revolution</vt:lpstr>
      <vt:lpstr>Life During the Industrial Revolution</vt:lpstr>
      <vt:lpstr>Life During the Industrial Revolution</vt:lpstr>
      <vt:lpstr>Life During the Industrial Revolution</vt:lpstr>
      <vt:lpstr>Life during Industrial Revolution</vt:lpstr>
      <vt:lpstr>Life during Industrial Revolution</vt:lpstr>
      <vt:lpstr>Life During Industrial Revolution</vt:lpstr>
      <vt:lpstr>Life During Industrial Revolution</vt:lpstr>
      <vt:lpstr>New Ways of Thinking!</vt:lpstr>
      <vt:lpstr>Editorial Article</vt:lpstr>
    </vt:vector>
  </TitlesOfParts>
  <Company>Lenovo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Industrial Revolution</dc:title>
  <dc:creator>AlyssaMartin</dc:creator>
  <cp:lastModifiedBy>Jessica Taylor</cp:lastModifiedBy>
  <cp:revision>7</cp:revision>
  <dcterms:created xsi:type="dcterms:W3CDTF">2012-11-30T14:05:51Z</dcterms:created>
  <dcterms:modified xsi:type="dcterms:W3CDTF">2012-11-30T14:09:40Z</dcterms:modified>
</cp:coreProperties>
</file>