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docProps/core.xml" ContentType="application/vnd.openxmlformats-package.core-properties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s/slide3.xml" ContentType="application/vnd.openxmlformats-officedocument.presentationml.slide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Default Extension="gif" ContentType="image/gi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sldIdLst>
    <p:sldId id="273" r:id="rId2"/>
    <p:sldId id="256" r:id="rId3"/>
    <p:sldId id="257" r:id="rId4"/>
    <p:sldId id="259" r:id="rId5"/>
    <p:sldId id="260" r:id="rId6"/>
    <p:sldId id="261" r:id="rId7"/>
    <p:sldId id="265" r:id="rId8"/>
    <p:sldId id="266" r:id="rId9"/>
    <p:sldId id="272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8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4E382-8B81-439C-AA45-79130A0E859A}" type="datetimeFigureOut">
              <a:rPr lang="en-US" smtClean="0"/>
              <a:pPr/>
              <a:t>6/6/16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42B81-3E1E-41BF-80A3-2B6436C3D8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4E382-8B81-439C-AA45-79130A0E859A}" type="datetimeFigureOut">
              <a:rPr lang="en-US" smtClean="0"/>
              <a:pPr/>
              <a:t>6/6/16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42B81-3E1E-41BF-80A3-2B6436C3D8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4E382-8B81-439C-AA45-79130A0E859A}" type="datetimeFigureOut">
              <a:rPr lang="en-US" smtClean="0"/>
              <a:pPr/>
              <a:t>6/6/16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42B81-3E1E-41BF-80A3-2B6436C3D8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4E382-8B81-439C-AA45-79130A0E859A}" type="datetimeFigureOut">
              <a:rPr lang="en-US" smtClean="0"/>
              <a:pPr/>
              <a:t>6/6/16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42B81-3E1E-41BF-80A3-2B6436C3D8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4E382-8B81-439C-AA45-79130A0E859A}" type="datetimeFigureOut">
              <a:rPr lang="en-US" smtClean="0"/>
              <a:pPr/>
              <a:t>6/6/16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42B81-3E1E-41BF-80A3-2B6436C3D8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4E382-8B81-439C-AA45-79130A0E859A}" type="datetimeFigureOut">
              <a:rPr lang="en-US" smtClean="0"/>
              <a:pPr/>
              <a:t>6/6/16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42B81-3E1E-41BF-80A3-2B6436C3D8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4E382-8B81-439C-AA45-79130A0E859A}" type="datetimeFigureOut">
              <a:rPr lang="en-US" smtClean="0"/>
              <a:pPr/>
              <a:t>6/6/16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42B81-3E1E-41BF-80A3-2B6436C3D8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4E382-8B81-439C-AA45-79130A0E859A}" type="datetimeFigureOut">
              <a:rPr lang="en-US" smtClean="0"/>
              <a:pPr/>
              <a:t>6/6/16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42B81-3E1E-41BF-80A3-2B6436C3D8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4E382-8B81-439C-AA45-79130A0E859A}" type="datetimeFigureOut">
              <a:rPr lang="en-US" smtClean="0"/>
              <a:pPr/>
              <a:t>6/6/16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42B81-3E1E-41BF-80A3-2B6436C3D8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4E382-8B81-439C-AA45-79130A0E859A}" type="datetimeFigureOut">
              <a:rPr lang="en-US" smtClean="0"/>
              <a:pPr/>
              <a:t>6/6/16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42B81-3E1E-41BF-80A3-2B6436C3D8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4E382-8B81-439C-AA45-79130A0E859A}" type="datetimeFigureOut">
              <a:rPr lang="en-US" smtClean="0"/>
              <a:pPr/>
              <a:t>6/6/16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42B81-3E1E-41BF-80A3-2B6436C3D8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B4E382-8B81-439C-AA45-79130A0E859A}" type="datetimeFigureOut">
              <a:rPr lang="en-US" smtClean="0"/>
              <a:pPr/>
              <a:t>6/6/16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C42B81-3E1E-41BF-80A3-2B6436C3D88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gi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jpeg"/><Relationship Id="rId3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Agenda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Warm up! </a:t>
            </a:r>
          </a:p>
          <a:p>
            <a:r>
              <a:rPr lang="en-US" dirty="0" smtClean="0"/>
              <a:t>TOC</a:t>
            </a:r>
          </a:p>
          <a:p>
            <a:r>
              <a:rPr lang="en-US" dirty="0" smtClean="0"/>
              <a:t>Alexander the Great Notes</a:t>
            </a:r>
          </a:p>
          <a:p>
            <a:r>
              <a:rPr lang="en-US" dirty="0" smtClean="0"/>
              <a:t>Left- Engineering an Empire video activity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Hellenistic Age</a:t>
            </a:r>
            <a:endParaRPr lang="en-US" dirty="0"/>
          </a:p>
        </p:txBody>
      </p:sp>
      <p:pic>
        <p:nvPicPr>
          <p:cNvPr id="1026" name="Picture 2" descr="C:\Users\AlyssaMartin\Documents\Alyssa's Documents\Teaching Materials\World History\Unit 2 Emerging Civilizations\Miscellaneous\2.02 Ancient Greece\Alexander the Grea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219200"/>
            <a:ext cx="6918703" cy="50395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Philip II Unites Greece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52400" y="1676400"/>
            <a:ext cx="6553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In 338 B.C., Athens fell to the Macedonian army led by </a:t>
            </a:r>
            <a:r>
              <a:rPr lang="en-US" sz="2200" b="1" dirty="0" smtClean="0"/>
              <a:t>King Philip II – </a:t>
            </a:r>
            <a:r>
              <a:rPr lang="en-US" sz="2200" dirty="0" smtClean="0"/>
              <a:t>this marked the end of Ancient Greece.  </a:t>
            </a:r>
          </a:p>
          <a:p>
            <a:endParaRPr lang="en-US" sz="800" dirty="0" smtClean="0"/>
          </a:p>
          <a:p>
            <a:r>
              <a:rPr lang="en-US" sz="2200" dirty="0" smtClean="0"/>
              <a:t>King Philip united all of the Greek city-states under his rule for the first time in history!!</a:t>
            </a:r>
            <a:endParaRPr lang="en-US" sz="2200" dirty="0"/>
          </a:p>
        </p:txBody>
      </p:sp>
      <p:sp>
        <p:nvSpPr>
          <p:cNvPr id="4" name="TextBox 3"/>
          <p:cNvSpPr txBox="1"/>
          <p:nvPr/>
        </p:nvSpPr>
        <p:spPr>
          <a:xfrm>
            <a:off x="152400" y="914400"/>
            <a:ext cx="8763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The conflicts among the Greek city-states made them weak and vulnerable to invaders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6" name="Picture 5" descr="Trojan War Image I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05600" y="1295400"/>
            <a:ext cx="2209800" cy="1609608"/>
          </a:xfrm>
          <a:prstGeom prst="rect">
            <a:avLst/>
          </a:prstGeom>
        </p:spPr>
      </p:pic>
      <p:pic>
        <p:nvPicPr>
          <p:cNvPr id="5" name="Picture 4" descr="Philip II of Macedo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05600" y="1295400"/>
            <a:ext cx="2190750" cy="159573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52400" y="3276600"/>
            <a:ext cx="8991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King Philip dreamed of conquering the Persian Empire.  However, he was </a:t>
            </a:r>
            <a:r>
              <a:rPr lang="en-US" sz="2200" b="1" dirty="0" smtClean="0"/>
              <a:t>assassinated </a:t>
            </a:r>
            <a:r>
              <a:rPr lang="en-US" sz="2200" dirty="0" smtClean="0"/>
              <a:t>before he could pursue his dream.</a:t>
            </a:r>
            <a:endParaRPr lang="en-US" sz="2200" dirty="0"/>
          </a:p>
        </p:txBody>
      </p:sp>
      <p:sp>
        <p:nvSpPr>
          <p:cNvPr id="8" name="TextBox 7"/>
          <p:cNvSpPr txBox="1"/>
          <p:nvPr/>
        </p:nvSpPr>
        <p:spPr>
          <a:xfrm>
            <a:off x="2133600" y="4114800"/>
            <a:ext cx="6629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His son, </a:t>
            </a:r>
            <a:r>
              <a:rPr lang="en-US" sz="2200" b="1" dirty="0" smtClean="0"/>
              <a:t>Alexander the Great, </a:t>
            </a:r>
            <a:r>
              <a:rPr lang="en-US" sz="2200" dirty="0" smtClean="0"/>
              <a:t>became King at the 20 years old.  He would pursue and achieve his father’s dream.</a:t>
            </a:r>
          </a:p>
        </p:txBody>
      </p:sp>
      <p:pic>
        <p:nvPicPr>
          <p:cNvPr id="9" name="Picture 8" descr="ALex the Great-Gold Bust"/>
          <p:cNvPicPr>
            <a:picLocks noChangeAspect="1" noChangeArrowheads="1"/>
          </p:cNvPicPr>
          <p:nvPr/>
        </p:nvPicPr>
        <p:blipFill>
          <a:blip r:embed="rId4" cstate="print">
            <a:lum contrast="6000"/>
          </a:blip>
          <a:srcRect/>
          <a:stretch>
            <a:fillRect/>
          </a:stretch>
        </p:blipFill>
        <p:spPr bwMode="auto">
          <a:xfrm>
            <a:off x="304800" y="4114800"/>
            <a:ext cx="1662072" cy="243840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2057400" y="5181600"/>
            <a:ext cx="68580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Alexander was very smart and was tutored by </a:t>
            </a:r>
            <a:r>
              <a:rPr lang="en-US" sz="2200" b="1" dirty="0" smtClean="0"/>
              <a:t>Aristotle</a:t>
            </a:r>
            <a:r>
              <a:rPr lang="en-US" sz="2200" dirty="0" smtClean="0"/>
              <a:t> in Greek literature, math and science.  </a:t>
            </a:r>
          </a:p>
          <a:p>
            <a:endParaRPr lang="en-US" sz="800" dirty="0" smtClean="0"/>
          </a:p>
          <a:p>
            <a:r>
              <a:rPr lang="en-US" sz="2200" dirty="0" smtClean="0"/>
              <a:t>He was also one of the greatest </a:t>
            </a:r>
            <a:r>
              <a:rPr lang="en-US" sz="2200" b="1" dirty="0" smtClean="0"/>
              <a:t>military geniuses</a:t>
            </a:r>
            <a:r>
              <a:rPr lang="en-US" sz="2200" dirty="0" smtClean="0"/>
              <a:t>!</a:t>
            </a:r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  <p:bldP spid="8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Alexander the Great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28600" y="838200"/>
            <a:ext cx="8915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Before becoming King, Alexander was one of the best soldiers in the Macedonian military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124200" y="1524000"/>
            <a:ext cx="6019800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As King, he began to organize the forces needed to conquer Persia. To do so, he developed the </a:t>
            </a:r>
            <a:r>
              <a:rPr lang="en-US" sz="2200" b="1" dirty="0" smtClean="0"/>
              <a:t>phalanx</a:t>
            </a:r>
            <a:r>
              <a:rPr lang="en-US" sz="2200" dirty="0" smtClean="0"/>
              <a:t>.</a:t>
            </a:r>
          </a:p>
          <a:p>
            <a:endParaRPr lang="en-US" sz="800" dirty="0" smtClean="0"/>
          </a:p>
          <a:p>
            <a:r>
              <a:rPr lang="en-US" sz="2200" b="1" dirty="0" smtClean="0"/>
              <a:t>Phalanx</a:t>
            </a:r>
            <a:r>
              <a:rPr lang="en-US" sz="2200" dirty="0" smtClean="0"/>
              <a:t> ~ a military strategy where soldiers carried overlapping shields and long spears.  </a:t>
            </a:r>
            <a:endParaRPr lang="en-US" sz="2200" dirty="0"/>
          </a:p>
        </p:txBody>
      </p:sp>
      <p:pic>
        <p:nvPicPr>
          <p:cNvPr id="6" name="Picture 4" descr="army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52400" y="1600200"/>
            <a:ext cx="2895600" cy="194573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152400" y="3581400"/>
            <a:ext cx="56388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Alexander the Great successfully defeated the Persian empire under </a:t>
            </a:r>
            <a:r>
              <a:rPr lang="en-US" sz="2200" b="1" dirty="0" smtClean="0"/>
              <a:t>Darius III.  </a:t>
            </a:r>
            <a:r>
              <a:rPr lang="en-US" sz="2200" dirty="0" smtClean="0"/>
              <a:t>This was a HUGE accomplishment because the Persian empire stretched from Egypt to India.  </a:t>
            </a:r>
          </a:p>
        </p:txBody>
      </p:sp>
      <p:pic>
        <p:nvPicPr>
          <p:cNvPr id="8" name="Picture 4" descr="Alex the Great - mosai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77000" y="3429000"/>
            <a:ext cx="2438400" cy="178420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152400" y="5181600"/>
            <a:ext cx="899160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Afterwards, Alexander moved into </a:t>
            </a:r>
            <a:r>
              <a:rPr lang="en-US" sz="2200" b="1" dirty="0" smtClean="0"/>
              <a:t>India</a:t>
            </a:r>
            <a:r>
              <a:rPr lang="en-US" sz="2200" dirty="0" smtClean="0"/>
              <a:t>.  However, his troops were too tired to continue and they turned back.  </a:t>
            </a:r>
          </a:p>
          <a:p>
            <a:endParaRPr lang="en-US" sz="800" dirty="0" smtClean="0"/>
          </a:p>
          <a:p>
            <a:r>
              <a:rPr lang="en-US" sz="2200" dirty="0" smtClean="0"/>
              <a:t>On the way back to Greece, Alexander came down with a fever and died at the age of 33.</a:t>
            </a:r>
          </a:p>
          <a:p>
            <a:endParaRPr lang="en-US" dirty="0"/>
          </a:p>
        </p:txBody>
      </p:sp>
      <p:pic>
        <p:nvPicPr>
          <p:cNvPr id="10" name="Picture 9" descr="Persian Empire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867400" y="3352800"/>
            <a:ext cx="3048000" cy="19040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Alexander’s Empire</a:t>
            </a:r>
            <a:endParaRPr lang="en-US" dirty="0"/>
          </a:p>
        </p:txBody>
      </p:sp>
      <p:pic>
        <p:nvPicPr>
          <p:cNvPr id="3" name="Picture 7" descr="AlexanderTheGreat"/>
          <p:cNvPicPr>
            <a:picLocks noChangeAspect="1" noChangeArrowheads="1"/>
          </p:cNvPicPr>
          <p:nvPr/>
        </p:nvPicPr>
        <p:blipFill>
          <a:blip r:embed="rId2" cstate="print">
            <a:lum bright="-6000" contrast="18000"/>
          </a:blip>
          <a:srcRect/>
          <a:stretch>
            <a:fillRect/>
          </a:stretch>
        </p:blipFill>
        <p:spPr bwMode="auto">
          <a:xfrm>
            <a:off x="533400" y="990600"/>
            <a:ext cx="7986092" cy="5867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The Hellenistic Age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52400" y="1066800"/>
            <a:ext cx="8763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Although Alexander's empire soon crumbled after his death, his legacy continued for hundreds of years – known as the </a:t>
            </a:r>
            <a:r>
              <a:rPr lang="en-US" sz="2200" b="1" dirty="0" smtClean="0"/>
              <a:t>Hellenistic Age</a:t>
            </a:r>
            <a:r>
              <a:rPr lang="en-US" sz="2200" dirty="0" smtClean="0"/>
              <a:t>.</a:t>
            </a:r>
            <a:endParaRPr lang="en-US" sz="2200" dirty="0"/>
          </a:p>
        </p:txBody>
      </p:sp>
      <p:sp>
        <p:nvSpPr>
          <p:cNvPr id="4" name="TextBox 3"/>
          <p:cNvSpPr txBox="1"/>
          <p:nvPr/>
        </p:nvSpPr>
        <p:spPr>
          <a:xfrm>
            <a:off x="228600" y="1981200"/>
            <a:ext cx="59436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His most significant achievement was the </a:t>
            </a:r>
            <a:r>
              <a:rPr lang="en-US" sz="2200" b="1" dirty="0" smtClean="0"/>
              <a:t>spread of Greek culture</a:t>
            </a:r>
            <a:r>
              <a:rPr lang="en-US" sz="2200" dirty="0" smtClean="0"/>
              <a:t> across the Mediterranean and East.</a:t>
            </a:r>
          </a:p>
          <a:p>
            <a:endParaRPr lang="en-US" sz="800" dirty="0" smtClean="0"/>
          </a:p>
          <a:p>
            <a:r>
              <a:rPr lang="en-US" sz="2200" dirty="0" smtClean="0"/>
              <a:t>Alexander founded many cities across the empire.  The local people </a:t>
            </a:r>
            <a:r>
              <a:rPr lang="en-US" sz="2200" b="1" dirty="0" smtClean="0"/>
              <a:t>assimilated, </a:t>
            </a:r>
            <a:r>
              <a:rPr lang="en-US" sz="2200" dirty="0" smtClean="0"/>
              <a:t>or absorbed, Greek culture and ideas.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810000" y="4114800"/>
            <a:ext cx="5181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In addition, Alexander established the city of </a:t>
            </a:r>
            <a:r>
              <a:rPr lang="en-US" sz="2200" b="1" dirty="0" smtClean="0"/>
              <a:t>Alexandria</a:t>
            </a:r>
            <a:r>
              <a:rPr lang="en-US" sz="2200" dirty="0" smtClean="0"/>
              <a:t> (in Egypt) which would become a cultural capital with laboratories, libraries, lecture halls, and a zoo.</a:t>
            </a:r>
            <a:endParaRPr lang="en-US" sz="2200" dirty="0"/>
          </a:p>
        </p:txBody>
      </p:sp>
      <p:sp>
        <p:nvSpPr>
          <p:cNvPr id="7" name="TextBox 6"/>
          <p:cNvSpPr txBox="1"/>
          <p:nvPr/>
        </p:nvSpPr>
        <p:spPr>
          <a:xfrm>
            <a:off x="3810000" y="5562600"/>
            <a:ext cx="5105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Alexander’s empire also gave women more power – they were able to leave home and learn to read and write!</a:t>
            </a:r>
            <a:endParaRPr lang="en-US" sz="2200" dirty="0"/>
          </a:p>
        </p:txBody>
      </p:sp>
      <p:pic>
        <p:nvPicPr>
          <p:cNvPr id="8" name="Picture 7" descr="Alexandria Librar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57166" y="1828800"/>
            <a:ext cx="2899690" cy="2133599"/>
          </a:xfrm>
          <a:prstGeom prst="rect">
            <a:avLst/>
          </a:prstGeom>
        </p:spPr>
      </p:pic>
      <p:pic>
        <p:nvPicPr>
          <p:cNvPr id="9" name="Picture 8" descr="Alexandria lighthous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2400" y="4419600"/>
            <a:ext cx="3470312" cy="21335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lexxander the Great Battle of Issu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1" y="598312"/>
            <a:ext cx="7966128" cy="58024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lexander the Grea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838200"/>
            <a:ext cx="8195094" cy="53622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Engineering and </a:t>
            </a:r>
            <a:r>
              <a:rPr lang="en-US" smtClean="0"/>
              <a:t>Empire: </a:t>
            </a:r>
            <a:br>
              <a:rPr lang="en-US" smtClean="0"/>
            </a:br>
            <a:r>
              <a:rPr lang="en-US" smtClean="0"/>
              <a:t>LEFT </a:t>
            </a:r>
            <a:r>
              <a:rPr lang="en-US" dirty="0" smtClean="0"/>
              <a:t>HAND SIDE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 paragraph: Is Alexander the Great deserving of the title “Great?” Use supporting evidence from your class notes </a:t>
            </a:r>
            <a:r>
              <a:rPr lang="en-US" smtClean="0"/>
              <a:t>and video!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Consider your personal definition of the word GREAT. </a:t>
            </a:r>
          </a:p>
          <a:p>
            <a:r>
              <a:rPr lang="en-US" dirty="0" smtClean="0"/>
              <a:t>Person vs. leader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1602</TotalTime>
  <Words>446</Words>
  <Application>Microsoft Macintosh PowerPoint</Application>
  <PresentationFormat>On-screen Show (4:3)</PresentationFormat>
  <Paragraphs>38</Paragraphs>
  <Slides>9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Agenda  </vt:lpstr>
      <vt:lpstr>The Hellenistic Age</vt:lpstr>
      <vt:lpstr>Philip II Unites Greece</vt:lpstr>
      <vt:lpstr>Alexander the Great</vt:lpstr>
      <vt:lpstr>Alexander’s Empire</vt:lpstr>
      <vt:lpstr>The Hellenistic Age</vt:lpstr>
      <vt:lpstr>Slide 7</vt:lpstr>
      <vt:lpstr>Slide 8</vt:lpstr>
      <vt:lpstr>Engineering and Empire:  LEFT HAND SIDE</vt:lpstr>
    </vt:vector>
  </TitlesOfParts>
  <Company>Lenovo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Hellenistic Age</dc:title>
  <dc:creator>AlyssaMartin</dc:creator>
  <cp:lastModifiedBy>Jessica Taylor</cp:lastModifiedBy>
  <cp:revision>44</cp:revision>
  <dcterms:created xsi:type="dcterms:W3CDTF">2016-06-06T13:32:00Z</dcterms:created>
  <dcterms:modified xsi:type="dcterms:W3CDTF">2016-06-06T13:33:11Z</dcterms:modified>
</cp:coreProperties>
</file>