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2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3C23E-58A0-4D44-B100-0F09489A6A71}" type="datetimeFigureOut">
              <a:rPr lang="en-US" smtClean="0"/>
              <a:pPr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58C7E-CC61-407B-90FB-421283D4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Image:CristobalColon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Conquistadors!</a:t>
            </a:r>
            <a:endParaRPr lang="en-US" dirty="0"/>
          </a:p>
        </p:txBody>
      </p:sp>
      <p:pic>
        <p:nvPicPr>
          <p:cNvPr id="5" name="Content Placeholder 4" descr="Pizarro and In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19200"/>
            <a:ext cx="7248655" cy="4906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Ruling the Spanish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6934200" cy="5562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 smtClean="0"/>
              <a:t>Spanish established colonies throughout the “New World.”</a:t>
            </a:r>
          </a:p>
          <a:p>
            <a:pPr lvl="1"/>
            <a:r>
              <a:rPr lang="en-US" dirty="0" smtClean="0"/>
              <a:t>King established </a:t>
            </a:r>
            <a:r>
              <a:rPr lang="en-US" b="1" dirty="0" smtClean="0"/>
              <a:t>viceroys </a:t>
            </a:r>
            <a:r>
              <a:rPr lang="en-US" dirty="0" smtClean="0"/>
              <a:t>(governors appointed by King) to govern the colonies.</a:t>
            </a:r>
          </a:p>
          <a:p>
            <a:pPr lvl="1"/>
            <a:r>
              <a:rPr lang="en-US" b="1" dirty="0" smtClean="0"/>
              <a:t>Missionaries</a:t>
            </a:r>
            <a:r>
              <a:rPr lang="en-US" dirty="0" smtClean="0"/>
              <a:t> spread Christianity throughout colonies</a:t>
            </a:r>
          </a:p>
          <a:p>
            <a:pPr lvl="1"/>
            <a:r>
              <a:rPr lang="en-US" dirty="0" smtClean="0"/>
              <a:t>Created </a:t>
            </a:r>
            <a:r>
              <a:rPr lang="en-US" b="1" dirty="0" smtClean="0"/>
              <a:t>Encomiendas</a:t>
            </a:r>
            <a:r>
              <a:rPr lang="en-US" dirty="0" smtClean="0"/>
              <a:t> which forced Native Americans to work under brutal conditions on plantations.  </a:t>
            </a:r>
          </a:p>
          <a:p>
            <a:pPr lvl="2"/>
            <a:r>
              <a:rPr lang="en-US" b="1" dirty="0" err="1" smtClean="0"/>
              <a:t>Bartolome</a:t>
            </a:r>
            <a:r>
              <a:rPr lang="en-US" b="1" dirty="0" smtClean="0"/>
              <a:t> de Las </a:t>
            </a:r>
            <a:r>
              <a:rPr lang="en-US" b="1" dirty="0" err="1" smtClean="0"/>
              <a:t>Casas</a:t>
            </a:r>
            <a:r>
              <a:rPr lang="en-US" b="1" dirty="0" smtClean="0"/>
              <a:t> </a:t>
            </a:r>
            <a:r>
              <a:rPr lang="en-US" dirty="0" smtClean="0"/>
              <a:t>– priest who spoke out against the </a:t>
            </a:r>
            <a:r>
              <a:rPr lang="en-US" dirty="0" err="1" smtClean="0"/>
              <a:t>Encomienda</a:t>
            </a:r>
            <a:r>
              <a:rPr lang="en-US" dirty="0" smtClean="0"/>
              <a:t> system.</a:t>
            </a:r>
          </a:p>
          <a:p>
            <a:pPr lvl="1"/>
            <a:r>
              <a:rPr lang="en-US" dirty="0" smtClean="0"/>
              <a:t>New Social Classes:</a:t>
            </a:r>
          </a:p>
          <a:p>
            <a:pPr lvl="2"/>
            <a:r>
              <a:rPr lang="en-US" dirty="0" err="1" smtClean="0"/>
              <a:t>Peninsulares</a:t>
            </a:r>
            <a:r>
              <a:rPr lang="en-US" dirty="0" smtClean="0"/>
              <a:t> = people born in Spain</a:t>
            </a:r>
          </a:p>
          <a:p>
            <a:pPr lvl="2"/>
            <a:r>
              <a:rPr lang="en-US" dirty="0" smtClean="0"/>
              <a:t>Creoles = American-born descendants of Spanish settlers</a:t>
            </a:r>
          </a:p>
          <a:p>
            <a:pPr lvl="2"/>
            <a:r>
              <a:rPr lang="en-US" dirty="0" err="1" smtClean="0"/>
              <a:t>Mestizos</a:t>
            </a:r>
            <a:r>
              <a:rPr lang="en-US" dirty="0" smtClean="0"/>
              <a:t> = Native American and European mix</a:t>
            </a:r>
          </a:p>
          <a:p>
            <a:pPr lvl="2"/>
            <a:r>
              <a:rPr lang="en-US" dirty="0" smtClean="0"/>
              <a:t>Mulattoes = African and European mix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64008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Native American developed highly advanced civilizations in the Americas long before the Age of Exploration.</a:t>
            </a:r>
          </a:p>
          <a:p>
            <a:pPr lvl="1"/>
            <a:r>
              <a:rPr lang="en-US" dirty="0" smtClean="0"/>
              <a:t>South American Civilizations</a:t>
            </a:r>
          </a:p>
          <a:p>
            <a:pPr lvl="2"/>
            <a:r>
              <a:rPr lang="en-US" dirty="0" smtClean="0"/>
              <a:t>Olmec = mother civilization</a:t>
            </a:r>
          </a:p>
          <a:p>
            <a:pPr lvl="2"/>
            <a:r>
              <a:rPr lang="en-US" dirty="0" smtClean="0"/>
              <a:t>Maya = Yucatan peninsula; calendar; human sacrifice</a:t>
            </a:r>
          </a:p>
          <a:p>
            <a:pPr lvl="2"/>
            <a:r>
              <a:rPr lang="en-US" dirty="0" smtClean="0"/>
              <a:t>Aztec = Mexico City; human sacrifice</a:t>
            </a:r>
          </a:p>
          <a:p>
            <a:pPr lvl="2"/>
            <a:r>
              <a:rPr lang="en-US" dirty="0" smtClean="0"/>
              <a:t>Inca = Andes Mountains; human sacrifice; silver and gold </a:t>
            </a:r>
          </a:p>
          <a:p>
            <a:pPr lvl="1"/>
            <a:r>
              <a:rPr lang="en-US" dirty="0" smtClean="0"/>
              <a:t>North American Civilizations</a:t>
            </a:r>
          </a:p>
          <a:p>
            <a:pPr lvl="2"/>
            <a:r>
              <a:rPr lang="en-US" dirty="0" smtClean="0"/>
              <a:t> Pueblo, Anasazi, Iroquois, Plains Indians, Cherokee, etc.  </a:t>
            </a:r>
          </a:p>
          <a:p>
            <a:endParaRPr lang="en-US" dirty="0"/>
          </a:p>
        </p:txBody>
      </p:sp>
      <p:pic>
        <p:nvPicPr>
          <p:cNvPr id="8" name="Picture 7" descr="Inca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1295400"/>
            <a:ext cx="2514600" cy="3932097"/>
          </a:xfrm>
          <a:prstGeom prst="rect">
            <a:avLst/>
          </a:prstGeom>
        </p:spPr>
      </p:pic>
      <p:pic>
        <p:nvPicPr>
          <p:cNvPr id="6" name="Picture 5" descr="aztecs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0"/>
            <a:ext cx="1851422" cy="2597063"/>
          </a:xfrm>
          <a:prstGeom prst="rect">
            <a:avLst/>
          </a:prstGeom>
          <a:noFill/>
        </p:spPr>
      </p:pic>
      <p:pic>
        <p:nvPicPr>
          <p:cNvPr id="4" name="Picture 3" descr="Olmec He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69977" y="1295400"/>
            <a:ext cx="2774023" cy="1828800"/>
          </a:xfrm>
          <a:prstGeom prst="rect">
            <a:avLst/>
          </a:prstGeom>
        </p:spPr>
      </p:pic>
      <p:pic>
        <p:nvPicPr>
          <p:cNvPr id="5" name="Picture 2" descr="aztec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3023" y="2667000"/>
            <a:ext cx="1830977" cy="1835347"/>
          </a:xfrm>
          <a:prstGeom prst="rect">
            <a:avLst/>
          </a:prstGeom>
          <a:noFill/>
        </p:spPr>
      </p:pic>
      <p:pic>
        <p:nvPicPr>
          <p:cNvPr id="7" name="Picture 6" descr="Inca road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3886200"/>
            <a:ext cx="2286000" cy="2115649"/>
          </a:xfrm>
          <a:prstGeom prst="rect">
            <a:avLst/>
          </a:prstGeom>
        </p:spPr>
      </p:pic>
      <p:pic>
        <p:nvPicPr>
          <p:cNvPr id="9" name="Picture 8" descr="Anasazi Cliff Pala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48400" y="4963348"/>
            <a:ext cx="2895600" cy="1894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Encounters in the Americas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1295400"/>
            <a:ext cx="50292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1492, explorer Christopher Columbus landed in the Caribbean islands that are now called the West Indies.  </a:t>
            </a:r>
          </a:p>
          <a:p>
            <a:r>
              <a:rPr lang="en-US" dirty="0" smtClean="0"/>
              <a:t>Columbus encountered the </a:t>
            </a:r>
            <a:r>
              <a:rPr lang="en-US" dirty="0" err="1" smtClean="0"/>
              <a:t>Taino</a:t>
            </a:r>
            <a:r>
              <a:rPr lang="en-US" dirty="0" smtClean="0"/>
              <a:t> people.  </a:t>
            </a:r>
          </a:p>
          <a:p>
            <a:pPr lvl="1"/>
            <a:r>
              <a:rPr lang="en-US" dirty="0" smtClean="0"/>
              <a:t>Lived in villages and grew corn, yams, and cotton</a:t>
            </a:r>
          </a:p>
          <a:p>
            <a:pPr lvl="1"/>
            <a:r>
              <a:rPr lang="en-US" dirty="0" smtClean="0"/>
              <a:t>Friendly and open towards Spanish</a:t>
            </a:r>
          </a:p>
          <a:p>
            <a:pPr lvl="1"/>
            <a:r>
              <a:rPr lang="en-US" dirty="0" smtClean="0"/>
              <a:t>However, things turned sour…</a:t>
            </a:r>
          </a:p>
          <a:p>
            <a:r>
              <a:rPr lang="en-US" dirty="0" smtClean="0"/>
              <a:t>Columbus claimed the land for the Spanish and took </a:t>
            </a:r>
            <a:r>
              <a:rPr lang="en-US" dirty="0" err="1" smtClean="0"/>
              <a:t>Tainos</a:t>
            </a:r>
            <a:r>
              <a:rPr lang="en-US" dirty="0" smtClean="0"/>
              <a:t> as prisoners.  </a:t>
            </a:r>
          </a:p>
        </p:txBody>
      </p:sp>
      <p:pic>
        <p:nvPicPr>
          <p:cNvPr id="5" name="Picture 5" descr="Christopher Columbus, conjectural image by Sebastiano del Piombo in the  Metropolitan Museum of Art, New York.">
            <a:hlinkClick r:id="rId2" tooltip="Christopher Columbus, conjectural image by Sebastiano del Piombo in the  Metropolitan Museum of Art, New York.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26320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olumbus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3276600"/>
            <a:ext cx="3899532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Conquistadors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5029200" cy="5791200"/>
          </a:xfrm>
        </p:spPr>
        <p:txBody>
          <a:bodyPr>
            <a:normAutofit fontScale="70000" lnSpcReduction="20000"/>
          </a:bodyPr>
          <a:lstStyle/>
          <a:p>
            <a:r>
              <a:rPr lang="en-US" sz="3800" dirty="0" smtClean="0"/>
              <a:t>Columbus’s first meeting with Native Americans began a cycle of encounter, conquest, and death that would be repeated throughout the Western Hemisphere.  </a:t>
            </a:r>
          </a:p>
          <a:p>
            <a:pPr lvl="1"/>
            <a:r>
              <a:rPr lang="en-US" sz="3500" b="1" dirty="0" smtClean="0"/>
              <a:t>Conquistadors</a:t>
            </a:r>
            <a:r>
              <a:rPr lang="en-US" sz="3500" dirty="0" smtClean="0"/>
              <a:t> = Spanish conquerors who arrived in the Americas.</a:t>
            </a:r>
          </a:p>
          <a:p>
            <a:r>
              <a:rPr lang="en-US" sz="3800" dirty="0" smtClean="0"/>
              <a:t>The Conquistadors used </a:t>
            </a:r>
            <a:r>
              <a:rPr lang="en-US" sz="3800" b="1" dirty="0" smtClean="0"/>
              <a:t>guns</a:t>
            </a:r>
            <a:r>
              <a:rPr lang="en-US" sz="3800" dirty="0" smtClean="0"/>
              <a:t>, </a:t>
            </a:r>
            <a:r>
              <a:rPr lang="en-US" sz="3800" b="1" dirty="0" smtClean="0"/>
              <a:t>horses</a:t>
            </a:r>
            <a:r>
              <a:rPr lang="en-US" sz="3800" dirty="0" smtClean="0"/>
              <a:t>, and </a:t>
            </a:r>
            <a:r>
              <a:rPr lang="en-US" sz="3800" b="1" dirty="0" smtClean="0"/>
              <a:t>disease</a:t>
            </a:r>
            <a:r>
              <a:rPr lang="en-US" sz="3800" dirty="0" smtClean="0"/>
              <a:t> to take control of the Native Americans. </a:t>
            </a:r>
          </a:p>
          <a:p>
            <a:r>
              <a:rPr lang="en-US" sz="3800" dirty="0" smtClean="0"/>
              <a:t>As a result, the Native American population fell by </a:t>
            </a:r>
            <a:r>
              <a:rPr lang="en-US" sz="3800" b="1" dirty="0" smtClean="0"/>
              <a:t>90% </a:t>
            </a:r>
            <a:r>
              <a:rPr lang="en-US" sz="3800" dirty="0" smtClean="0"/>
              <a:t>during the 1500s. 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 descr="Corte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066800"/>
            <a:ext cx="361586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Mayan’s Description before 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i="1" dirty="0" smtClean="0"/>
              <a:t>“There was then no sickness;</a:t>
            </a:r>
          </a:p>
          <a:p>
            <a:pPr algn="ctr">
              <a:buNone/>
            </a:pPr>
            <a:r>
              <a:rPr lang="en-US" i="1" dirty="0" smtClean="0"/>
              <a:t>They had the no aching bones;</a:t>
            </a:r>
          </a:p>
          <a:p>
            <a:pPr algn="ctr">
              <a:buNone/>
            </a:pPr>
            <a:r>
              <a:rPr lang="en-US" i="1" dirty="0" smtClean="0"/>
              <a:t>They had then no high fever;</a:t>
            </a:r>
          </a:p>
          <a:p>
            <a:pPr algn="ctr">
              <a:buNone/>
            </a:pPr>
            <a:r>
              <a:rPr lang="en-US" i="1" dirty="0" smtClean="0"/>
              <a:t>They had then no smallpox;</a:t>
            </a:r>
          </a:p>
          <a:p>
            <a:pPr algn="ctr">
              <a:buNone/>
            </a:pPr>
            <a:r>
              <a:rPr lang="en-US" i="1" dirty="0" smtClean="0"/>
              <a:t>They had then no burning chest…</a:t>
            </a:r>
          </a:p>
          <a:p>
            <a:pPr algn="ctr">
              <a:buNone/>
            </a:pPr>
            <a:r>
              <a:rPr lang="en-US" i="1" dirty="0" smtClean="0"/>
              <a:t>At that time the course of humanity was orderly.</a:t>
            </a:r>
          </a:p>
          <a:p>
            <a:pPr algn="ctr">
              <a:buNone/>
            </a:pPr>
            <a:r>
              <a:rPr lang="en-US" i="1" dirty="0" smtClean="0"/>
              <a:t>The foreigners made it otherwise when they arrived here…”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 in Mexico?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Rumors spread that the Americas were rich in gold and many conquistadors set out on expeditions.  </a:t>
            </a:r>
          </a:p>
          <a:p>
            <a:r>
              <a:rPr lang="en-US" b="1" dirty="0" smtClean="0"/>
              <a:t>Hernan Cortés </a:t>
            </a:r>
            <a:r>
              <a:rPr lang="en-US" dirty="0" smtClean="0"/>
              <a:t>led an expedition to Mexico in 1519.</a:t>
            </a:r>
          </a:p>
          <a:p>
            <a:pPr lvl="1"/>
            <a:r>
              <a:rPr lang="en-US" dirty="0" smtClean="0"/>
              <a:t>He landed on the coast and began a trek towards </a:t>
            </a:r>
            <a:r>
              <a:rPr lang="en-US" b="1" dirty="0" smtClean="0"/>
              <a:t>Tenochtitlan</a:t>
            </a:r>
            <a:r>
              <a:rPr lang="en-US" dirty="0" smtClean="0"/>
              <a:t> the capital of the Aztec Empire.</a:t>
            </a:r>
          </a:p>
          <a:p>
            <a:pPr lvl="2"/>
            <a:r>
              <a:rPr lang="en-US" b="1" dirty="0" smtClean="0"/>
              <a:t>Malinche</a:t>
            </a:r>
            <a:r>
              <a:rPr lang="en-US" dirty="0" smtClean="0"/>
              <a:t> = young Indian woman who served as a translator for Cortes and his men.  </a:t>
            </a:r>
          </a:p>
          <a:p>
            <a:pPr lvl="1"/>
            <a:r>
              <a:rPr lang="en-US" dirty="0" smtClean="0"/>
              <a:t>Cortés formed alliances with other Native American civilizations to fight the Aztecs.  </a:t>
            </a:r>
          </a:p>
          <a:p>
            <a:r>
              <a:rPr lang="en-US" dirty="0" smtClean="0"/>
              <a:t>Moctezuma, the Aztec Emperor, thought Cortés was the Aztec god-king.</a:t>
            </a:r>
          </a:p>
          <a:p>
            <a:pPr lvl="1"/>
            <a:r>
              <a:rPr lang="en-US" dirty="0" smtClean="0"/>
              <a:t>Began sending Cortés gold and silver ornaments.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Cortés Conquers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9436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Moctezuma welcomed Cortés to his capital, but their relationship soon grew strained.</a:t>
            </a:r>
          </a:p>
          <a:p>
            <a:r>
              <a:rPr lang="en-US" dirty="0" smtClean="0"/>
              <a:t>Cortés imprisoned Moctezuma</a:t>
            </a:r>
          </a:p>
          <a:p>
            <a:pPr lvl="1"/>
            <a:r>
              <a:rPr lang="en-US" dirty="0" smtClean="0"/>
              <a:t>Forced Moctezuma to sign over his land and treasure to the Spanish</a:t>
            </a:r>
          </a:p>
          <a:p>
            <a:pPr lvl="1"/>
            <a:r>
              <a:rPr lang="en-US" dirty="0" smtClean="0"/>
              <a:t>Fighting began between the Aztecs, Native Americans, and Spanish.</a:t>
            </a:r>
          </a:p>
          <a:p>
            <a:pPr lvl="2"/>
            <a:r>
              <a:rPr lang="en-US" dirty="0" smtClean="0"/>
              <a:t>Many Spanish were killed </a:t>
            </a:r>
          </a:p>
          <a:p>
            <a:pPr lvl="2"/>
            <a:r>
              <a:rPr lang="en-US" dirty="0" smtClean="0"/>
              <a:t>Many Aztec were killed in battle and because of small pox.  </a:t>
            </a:r>
          </a:p>
          <a:p>
            <a:r>
              <a:rPr lang="en-US" dirty="0" smtClean="0"/>
              <a:t>In 1521, Cortés captured and demolished Tenochtitlan.</a:t>
            </a:r>
          </a:p>
          <a:p>
            <a:pPr lvl="1"/>
            <a:r>
              <a:rPr lang="en-US" dirty="0" smtClean="0"/>
              <a:t>Built Mexico City on the ruins of Tenochtitlan.  </a:t>
            </a:r>
          </a:p>
          <a:p>
            <a:pPr lvl="1"/>
            <a:r>
              <a:rPr lang="en-US" dirty="0" smtClean="0"/>
              <a:t>This marked the end of the Aztec Empire.  </a:t>
            </a:r>
            <a:endParaRPr lang="en-US" dirty="0"/>
          </a:p>
        </p:txBody>
      </p:sp>
      <p:pic>
        <p:nvPicPr>
          <p:cNvPr id="4" name="Picture 3" descr="Cortez and Montezu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8653" y="1219200"/>
            <a:ext cx="2985347" cy="468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Pizarro Takes Peru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295400"/>
            <a:ext cx="57150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Cortés's success inspired other adventurers, such as </a:t>
            </a:r>
            <a:r>
              <a:rPr lang="en-US" b="1" dirty="0" smtClean="0"/>
              <a:t>Francisco Pizarro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Pizarro arrived in </a:t>
            </a:r>
            <a:r>
              <a:rPr lang="en-US" b="1" dirty="0" smtClean="0"/>
              <a:t>Peru</a:t>
            </a:r>
            <a:r>
              <a:rPr lang="en-US" dirty="0" smtClean="0"/>
              <a:t> in 1532, just after the Incan ruler </a:t>
            </a:r>
            <a:r>
              <a:rPr lang="en-US" b="1" dirty="0" smtClean="0"/>
              <a:t>Atahualpa </a:t>
            </a:r>
            <a:r>
              <a:rPr lang="en-US" dirty="0" smtClean="0"/>
              <a:t>had won the throne from  his brother.</a:t>
            </a:r>
          </a:p>
          <a:p>
            <a:pPr lvl="1"/>
            <a:r>
              <a:rPr lang="en-US" dirty="0" smtClean="0"/>
              <a:t>Pizaro was interested in the Incan Empire because they supposedly had many riches (silver and gold)  </a:t>
            </a:r>
          </a:p>
          <a:p>
            <a:r>
              <a:rPr lang="en-US" dirty="0" smtClean="0"/>
              <a:t>Atahualpa refused to become a Spanish vassal or convert to Christianity.</a:t>
            </a:r>
          </a:p>
          <a:p>
            <a:pPr lvl="1"/>
            <a:r>
              <a:rPr lang="en-US" dirty="0" smtClean="0"/>
              <a:t>So Pizarro captured him and slaughtered thousands of Ica.  </a:t>
            </a:r>
          </a:p>
          <a:p>
            <a:pPr lvl="1"/>
            <a:r>
              <a:rPr lang="en-US" dirty="0" smtClean="0"/>
              <a:t>Spanish demanded a huge ransom for Atahualpa and the Inca paid it, but they killed Atahualpa anyway.   </a:t>
            </a:r>
            <a:endParaRPr lang="en-US" dirty="0"/>
          </a:p>
        </p:txBody>
      </p:sp>
      <p:pic>
        <p:nvPicPr>
          <p:cNvPr id="4" name="Picture 3" descr="Pizar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219200"/>
            <a:ext cx="3108960" cy="2743200"/>
          </a:xfrm>
          <a:prstGeom prst="rect">
            <a:avLst/>
          </a:prstGeom>
        </p:spPr>
      </p:pic>
      <p:pic>
        <p:nvPicPr>
          <p:cNvPr id="5" name="Picture 4" descr="Pizarro and In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038600"/>
            <a:ext cx="3048000" cy="2063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Conquistadors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4582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Within a few decades, a few hundred Europeans had conquered millions of Native Americans.  </a:t>
            </a:r>
          </a:p>
          <a:p>
            <a:r>
              <a:rPr lang="en-US" dirty="0" smtClean="0"/>
              <a:t>This success would change the pattern of exploration to </a:t>
            </a:r>
            <a:r>
              <a:rPr lang="en-US" b="1" dirty="0" smtClean="0"/>
              <a:t>exploitation</a:t>
            </a:r>
            <a:r>
              <a:rPr lang="en-US" dirty="0" smtClean="0"/>
              <a:t> for years to come.</a:t>
            </a:r>
          </a:p>
          <a:p>
            <a:r>
              <a:rPr lang="en-US" dirty="0" smtClean="0"/>
              <a:t>Good for Conquistadors/Europeans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Sent treasure fleets to Spain from “New World”</a:t>
            </a:r>
          </a:p>
          <a:p>
            <a:pPr lvl="1"/>
            <a:r>
              <a:rPr lang="en-US" dirty="0" smtClean="0"/>
              <a:t>Tons of slaves</a:t>
            </a:r>
          </a:p>
          <a:p>
            <a:pPr lvl="1"/>
            <a:r>
              <a:rPr lang="en-US" dirty="0" smtClean="0"/>
              <a:t>Spain became the richest and greatest European power</a:t>
            </a:r>
          </a:p>
          <a:p>
            <a:r>
              <a:rPr lang="en-US" dirty="0" smtClean="0"/>
              <a:t>Bad for Native Americans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Thousands of Native Americans were killed and enslaved.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Many were converted to Christianity by Missionaries.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Many assimilated to Spanish culture (language and customs)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739</Words>
  <Application>Microsoft Macintosh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Meet the Conquistadors!</vt:lpstr>
      <vt:lpstr>The First Americans</vt:lpstr>
      <vt:lpstr>First Encounters in the Americas</vt:lpstr>
      <vt:lpstr>The Conquistadors</vt:lpstr>
      <vt:lpstr>Mayan’s Description before Spanish</vt:lpstr>
      <vt:lpstr>Gold in Mexico?</vt:lpstr>
      <vt:lpstr>Cortés Conquers Mexico</vt:lpstr>
      <vt:lpstr>Pizarro Takes Peru</vt:lpstr>
      <vt:lpstr>Effects of the Conquistadors</vt:lpstr>
      <vt:lpstr>Ruling the Spanish Colonies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Spain Builds an Empire</dc:title>
  <dc:creator>AlyssaMartin</dc:creator>
  <cp:lastModifiedBy>Jessica Taylor</cp:lastModifiedBy>
  <cp:revision>7</cp:revision>
  <dcterms:created xsi:type="dcterms:W3CDTF">2012-10-30T11:45:23Z</dcterms:created>
  <dcterms:modified xsi:type="dcterms:W3CDTF">2012-10-30T12:29:19Z</dcterms:modified>
</cp:coreProperties>
</file>