
<file path=[Content_Types].xml><?xml version="1.0" encoding="utf-8"?>
<Types xmlns="http://schemas.openxmlformats.org/package/2006/content-types">
  <Override PartName="/ppt/slides/slide45.xml" ContentType="application/vnd.openxmlformats-officedocument.presentationml.slide+xml"/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41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slides/slide38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Default Extension="jpeg" ContentType="image/jpeg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slides/slide34.xml" ContentType="application/vnd.openxmlformats-officedocument.presentationml.slide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Override PartName="/ppt/slides/slide30.xml" ContentType="application/vnd.openxmlformats-officedocument.presentationml.slide+xml"/>
  <Override PartName="/ppt/slides/slide46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42.xml" ContentType="application/vnd.openxmlformats-officedocument.presentationml.slide+xml"/>
  <Override PartName="/ppt/slides/slide15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6.xml" ContentType="application/vnd.openxmlformats-officedocument.presentationml.slide+xml"/>
  <Override PartName="/ppt/slides/slide39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35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47.xml" ContentType="application/vnd.openxmlformats-officedocument.presentationml.slide+xml"/>
  <Override PartName="/ppt/slides/slide43.xml" ContentType="application/vnd.openxmlformats-officedocument.presentationml.slide+xml"/>
  <Override PartName="/ppt/slides/slide16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s/slide36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48.xml" ContentType="application/vnd.openxmlformats-officedocument.presentationml.slide+xml"/>
  <Override PartName="/ppt/slides/slide20.xml" ContentType="application/vnd.openxmlformats-officedocument.presentationml.slide+xml"/>
  <Override PartName="/ppt/slides/slide44.xml" ContentType="application/vnd.openxmlformats-officedocument.presentationml.slide+xml"/>
  <Override PartName="/ppt/slides/slide17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8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37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708" r:id="rId1"/>
  </p:sldMasterIdLst>
  <p:sldIdLst>
    <p:sldId id="310" r:id="rId2"/>
    <p:sldId id="256" r:id="rId3"/>
    <p:sldId id="257" r:id="rId4"/>
    <p:sldId id="260" r:id="rId5"/>
    <p:sldId id="259" r:id="rId6"/>
    <p:sldId id="262" r:id="rId7"/>
    <p:sldId id="264" r:id="rId8"/>
    <p:sldId id="266" r:id="rId9"/>
    <p:sldId id="268" r:id="rId10"/>
    <p:sldId id="267" r:id="rId11"/>
    <p:sldId id="272" r:id="rId12"/>
    <p:sldId id="274" r:id="rId13"/>
    <p:sldId id="275" r:id="rId14"/>
    <p:sldId id="279" r:id="rId15"/>
    <p:sldId id="280" r:id="rId16"/>
    <p:sldId id="281" r:id="rId17"/>
    <p:sldId id="282" r:id="rId18"/>
    <p:sldId id="283" r:id="rId19"/>
    <p:sldId id="300" r:id="rId20"/>
    <p:sldId id="284" r:id="rId21"/>
    <p:sldId id="285" r:id="rId22"/>
    <p:sldId id="304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307" r:id="rId33"/>
    <p:sldId id="271" r:id="rId34"/>
    <p:sldId id="273" r:id="rId35"/>
    <p:sldId id="308" r:id="rId36"/>
    <p:sldId id="309" r:id="rId37"/>
    <p:sldId id="277" r:id="rId38"/>
    <p:sldId id="295" r:id="rId39"/>
    <p:sldId id="297" r:id="rId40"/>
    <p:sldId id="296" r:id="rId41"/>
    <p:sldId id="298" r:id="rId42"/>
    <p:sldId id="299" r:id="rId43"/>
    <p:sldId id="301" r:id="rId44"/>
    <p:sldId id="302" r:id="rId45"/>
    <p:sldId id="306" r:id="rId46"/>
    <p:sldId id="303" r:id="rId47"/>
    <p:sldId id="311" r:id="rId48"/>
    <p:sldId id="305" r:id="rId4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591" autoAdjust="0"/>
    <p:restoredTop sz="94667" autoAdjust="0"/>
  </p:normalViewPr>
  <p:slideViewPr>
    <p:cSldViewPr>
      <p:cViewPr>
        <p:scale>
          <a:sx n="68" d="100"/>
          <a:sy n="68" d="100"/>
        </p:scale>
        <p:origin x="-2048" y="-9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3348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printerSettings" Target="printerSettings/printerSettings1.bin"/><Relationship Id="rId51" Type="http://schemas.openxmlformats.org/officeDocument/2006/relationships/presProps" Target="presProps.xml"/><Relationship Id="rId52" Type="http://schemas.openxmlformats.org/officeDocument/2006/relationships/viewProps" Target="viewProps.xml"/><Relationship Id="rId53" Type="http://schemas.openxmlformats.org/officeDocument/2006/relationships/theme" Target="theme/theme1.xml"/><Relationship Id="rId54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E13BFADE-C4A3-4372-B696-2B623D95BE04}" type="datetimeFigureOut">
              <a:rPr lang="en-US" smtClean="0"/>
              <a:pPr/>
              <a:t>10/15/12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1D71329B-D70E-417D-B106-A28183B5F27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BFADE-C4A3-4372-B696-2B623D95BE04}" type="datetimeFigureOut">
              <a:rPr lang="en-US" smtClean="0"/>
              <a:pPr/>
              <a:t>10/15/12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1329B-D70E-417D-B106-A28183B5F2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BFADE-C4A3-4372-B696-2B623D95BE04}" type="datetimeFigureOut">
              <a:rPr lang="en-US" smtClean="0"/>
              <a:pPr/>
              <a:t>10/15/12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1329B-D70E-417D-B106-A28183B5F27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D3A739-DC0F-4114-B759-DE208CAB97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3201EF-3134-4D63-B4BD-94E0778FE9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B207BB-D79B-4662-B125-1A292D3E4D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BFADE-C4A3-4372-B696-2B623D95BE04}" type="datetimeFigureOut">
              <a:rPr lang="en-US" smtClean="0"/>
              <a:pPr/>
              <a:t>10/15/12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1329B-D70E-417D-B106-A28183B5F27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E13BFADE-C4A3-4372-B696-2B623D95BE04}" type="datetimeFigureOut">
              <a:rPr lang="en-US" smtClean="0"/>
              <a:pPr/>
              <a:t>10/15/12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1D71329B-D70E-417D-B106-A28183B5F27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BFADE-C4A3-4372-B696-2B623D95BE04}" type="datetimeFigureOut">
              <a:rPr lang="en-US" smtClean="0"/>
              <a:pPr/>
              <a:t>10/15/12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1329B-D70E-417D-B106-A28183B5F27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BFADE-C4A3-4372-B696-2B623D95BE04}" type="datetimeFigureOut">
              <a:rPr lang="en-US" smtClean="0"/>
              <a:pPr/>
              <a:t>10/15/12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1329B-D70E-417D-B106-A28183B5F27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BFADE-C4A3-4372-B696-2B623D95BE04}" type="datetimeFigureOut">
              <a:rPr lang="en-US" smtClean="0"/>
              <a:pPr/>
              <a:t>10/15/12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1329B-D70E-417D-B106-A28183B5F27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BFADE-C4A3-4372-B696-2B623D95BE04}" type="datetimeFigureOut">
              <a:rPr lang="en-US" smtClean="0"/>
              <a:pPr/>
              <a:t>10/15/12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1329B-D70E-417D-B106-A28183B5F27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BFADE-C4A3-4372-B696-2B623D95BE04}" type="datetimeFigureOut">
              <a:rPr lang="en-US" smtClean="0"/>
              <a:pPr/>
              <a:t>10/15/12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1329B-D70E-417D-B106-A28183B5F27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BFADE-C4A3-4372-B696-2B623D95BE04}" type="datetimeFigureOut">
              <a:rPr lang="en-US" smtClean="0"/>
              <a:pPr/>
              <a:t>10/15/12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1329B-D70E-417D-B106-A28183B5F27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13BFADE-C4A3-4372-B696-2B623D95BE04}" type="datetimeFigureOut">
              <a:rPr lang="en-US" smtClean="0"/>
              <a:pPr/>
              <a:t>10/15/12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D71329B-D70E-417D-B106-A28183B5F27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3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jpeg"/><Relationship Id="rId3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jpeg"/><Relationship Id="rId3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1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3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4.jpeg"/><Relationship Id="rId3" Type="http://schemas.openxmlformats.org/officeDocument/2006/relationships/image" Target="../media/image35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jpeg"/><Relationship Id="rId3" Type="http://schemas.openxmlformats.org/officeDocument/2006/relationships/image" Target="../media/image37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1.jpeg"/><Relationship Id="rId3" Type="http://schemas.openxmlformats.org/officeDocument/2006/relationships/image" Target="../media/image42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3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4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4" Type="http://schemas.openxmlformats.org/officeDocument/2006/relationships/image" Target="../media/image47.jpeg"/><Relationship Id="rId5" Type="http://schemas.openxmlformats.org/officeDocument/2006/relationships/image" Target="../media/image48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5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Bellringer</a:t>
            </a:r>
            <a:r>
              <a:rPr lang="en-US" dirty="0" smtClean="0"/>
              <a:t> October 15</a:t>
            </a:r>
            <a:r>
              <a:rPr lang="en-US" baseline="30000" dirty="0" smtClean="0"/>
              <a:t>th</a:t>
            </a:r>
            <a:r>
              <a:rPr lang="en-US" dirty="0" smtClean="0"/>
              <a:t>, 2012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4000" dirty="0" smtClean="0"/>
              <a:t>What do you know about the Renaissance?? What do you think it was? 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Florence: The Birthplace of the Renaissance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219200"/>
            <a:ext cx="5486400" cy="38100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In the 1434, Florence came under the rule of a powerful family – the </a:t>
            </a:r>
            <a:r>
              <a:rPr lang="en-US" b="1" dirty="0" smtClean="0"/>
              <a:t>Medici Family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 The Medici's were strong </a:t>
            </a:r>
            <a:r>
              <a:rPr lang="en-US" b="1" dirty="0" smtClean="0"/>
              <a:t>patrons</a:t>
            </a:r>
            <a:r>
              <a:rPr lang="en-US" dirty="0" smtClean="0"/>
              <a:t> (financial supporters) of the arts.</a:t>
            </a:r>
          </a:p>
          <a:p>
            <a:pPr lvl="1"/>
            <a:r>
              <a:rPr lang="en-US" dirty="0" smtClean="0"/>
              <a:t>The Medici’s funded many artists in Florence – including Michelangelo.</a:t>
            </a:r>
          </a:p>
          <a:p>
            <a:r>
              <a:rPr lang="en-US" dirty="0" smtClean="0"/>
              <a:t>For this reason, </a:t>
            </a:r>
            <a:r>
              <a:rPr lang="en-US" b="1" dirty="0" smtClean="0"/>
              <a:t>Florence</a:t>
            </a:r>
            <a:r>
              <a:rPr lang="en-US" dirty="0" smtClean="0"/>
              <a:t> became known as the </a:t>
            </a:r>
            <a:r>
              <a:rPr lang="en-US" b="1" dirty="0" smtClean="0"/>
              <a:t>Birthplace of the Renaissance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5" name="Picture 5" descr="Lorenzo de Medici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659024" y="1219200"/>
            <a:ext cx="3484976" cy="4419600"/>
          </a:xfrm>
          <a:prstGeom prst="rect">
            <a:avLst/>
          </a:prstGeom>
          <a:noFill/>
        </p:spPr>
      </p:pic>
      <p:pic>
        <p:nvPicPr>
          <p:cNvPr id="4" name="Picture 11" descr="Florenc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124200" y="4606626"/>
            <a:ext cx="3505200" cy="22513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 of the Renaissance</a:t>
            </a:r>
            <a:endParaRPr lang="en-US" dirty="0"/>
          </a:p>
        </p:txBody>
      </p:sp>
      <p:pic>
        <p:nvPicPr>
          <p:cNvPr id="4" name="Content Placeholder 3" descr="Masaccio - Trinity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6172200" y="1219200"/>
            <a:ext cx="2790497" cy="5638800"/>
          </a:xfrm>
          <a:noFill/>
        </p:spPr>
      </p:pic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04800" y="1219200"/>
            <a:ext cx="5638800" cy="4937760"/>
          </a:xfrm>
        </p:spPr>
        <p:txBody>
          <a:bodyPr>
            <a:normAutofit/>
          </a:bodyPr>
          <a:lstStyle/>
          <a:p>
            <a:r>
              <a:rPr lang="en-US" dirty="0" smtClean="0"/>
              <a:t>To make artistic creations more </a:t>
            </a:r>
            <a:r>
              <a:rPr lang="en-US" b="1" dirty="0" smtClean="0"/>
              <a:t>realistic</a:t>
            </a:r>
            <a:r>
              <a:rPr lang="en-US" dirty="0" smtClean="0"/>
              <a:t>, Renaissance artists experimented with new techniques.</a:t>
            </a:r>
          </a:p>
          <a:p>
            <a:pPr lvl="1"/>
            <a:r>
              <a:rPr lang="en-US" dirty="0" smtClean="0"/>
              <a:t>This led to the development of Perspective – giving a work a better sense of depth.</a:t>
            </a:r>
          </a:p>
          <a:p>
            <a:pPr lvl="1"/>
            <a:r>
              <a:rPr lang="en-US" dirty="0" smtClean="0"/>
              <a:t>New oil paints, which could take weeks to dry, allowed artists to work on a single painting for long periods of time.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9" descr="Masaccio - Trinity Detail 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76800" y="533400"/>
            <a:ext cx="4208463" cy="5791200"/>
          </a:xfrm>
          <a:noFill/>
        </p:spPr>
      </p:pic>
      <p:pic>
        <p:nvPicPr>
          <p:cNvPr id="15363" name="Picture 11" descr="Masaccio - Trinity Detail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4724400" cy="6858000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6" descr="Masaccio - Trinity Detail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384925"/>
          </a:xfr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Famous Artists of Florence</a:t>
            </a:r>
            <a:endParaRPr lang="en-US" dirty="0"/>
          </a:p>
        </p:txBody>
      </p:sp>
      <p:pic>
        <p:nvPicPr>
          <p:cNvPr id="4" name="Content Placeholder 3" descr="tmnt3-1280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2400" y="1295400"/>
            <a:ext cx="508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5257800" y="1219200"/>
            <a:ext cx="3736848" cy="4937760"/>
          </a:xfrm>
        </p:spPr>
        <p:txBody>
          <a:bodyPr/>
          <a:lstStyle/>
          <a:p>
            <a:r>
              <a:rPr lang="en-US" dirty="0" smtClean="0"/>
              <a:t>Famous artists of the Italian Renaissance included:</a:t>
            </a:r>
          </a:p>
          <a:p>
            <a:pPr lvl="1"/>
            <a:r>
              <a:rPr lang="en-US" dirty="0" smtClean="0"/>
              <a:t>Michelangelo</a:t>
            </a:r>
          </a:p>
          <a:p>
            <a:pPr lvl="1"/>
            <a:r>
              <a:rPr lang="en-US" dirty="0" smtClean="0"/>
              <a:t>Rafael</a:t>
            </a:r>
          </a:p>
          <a:p>
            <a:pPr lvl="1"/>
            <a:r>
              <a:rPr lang="en-US" dirty="0" smtClean="0"/>
              <a:t>Donatello</a:t>
            </a:r>
          </a:p>
          <a:p>
            <a:pPr lvl="1"/>
            <a:r>
              <a:rPr lang="en-US" dirty="0" smtClean="0"/>
              <a:t>Leonardo </a:t>
            </a:r>
            <a:r>
              <a:rPr lang="en-US" dirty="0" err="1" smtClean="0"/>
              <a:t>Da</a:t>
            </a:r>
            <a:r>
              <a:rPr lang="en-US" dirty="0" smtClean="0"/>
              <a:t> Vinci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>
                <a:latin typeface="Georgia" pitchFamily="18" charset="0"/>
              </a:rPr>
              <a:t>Leonardo </a:t>
            </a:r>
            <a:r>
              <a:rPr lang="en-US" dirty="0" err="1" smtClean="0">
                <a:latin typeface="Georgia" pitchFamily="18" charset="0"/>
              </a:rPr>
              <a:t>da</a:t>
            </a:r>
            <a:r>
              <a:rPr lang="en-US" dirty="0" smtClean="0">
                <a:latin typeface="Georgia" pitchFamily="18" charset="0"/>
              </a:rPr>
              <a:t> Vinci (1452- 1519)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4724400" cy="4830763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Verdana" pitchFamily="34" charset="0"/>
              </a:rPr>
              <a:t>Master of the High Renaissance</a:t>
            </a:r>
          </a:p>
          <a:p>
            <a:r>
              <a:rPr lang="en-US" b="1" dirty="0" smtClean="0">
                <a:latin typeface="Verdana" pitchFamily="34" charset="0"/>
              </a:rPr>
              <a:t>“Renaissance Man” </a:t>
            </a:r>
            <a:r>
              <a:rPr lang="en-US" dirty="0" smtClean="0">
                <a:latin typeface="Verdana" pitchFamily="34" charset="0"/>
              </a:rPr>
              <a:t>= Celebrated painter, sculptor, architect, engineer, and scientist.</a:t>
            </a:r>
          </a:p>
          <a:p>
            <a:pPr eaLnBrk="1" hangingPunct="1"/>
            <a:r>
              <a:rPr lang="en-US" dirty="0" smtClean="0">
                <a:latin typeface="Verdana" pitchFamily="34" charset="0"/>
              </a:rPr>
              <a:t>Very innovative and influential</a:t>
            </a:r>
          </a:p>
          <a:p>
            <a:pPr eaLnBrk="1" hangingPunct="1"/>
            <a:r>
              <a:rPr lang="en-US" dirty="0" smtClean="0">
                <a:latin typeface="Verdana" pitchFamily="34" charset="0"/>
              </a:rPr>
              <a:t>Greatest works:</a:t>
            </a:r>
          </a:p>
          <a:p>
            <a:pPr lvl="1" eaLnBrk="1" hangingPunct="1"/>
            <a:r>
              <a:rPr lang="en-US" i="1" dirty="0" smtClean="0">
                <a:latin typeface="Verdana" pitchFamily="34" charset="0"/>
              </a:rPr>
              <a:t>Mona Lisa</a:t>
            </a:r>
          </a:p>
          <a:p>
            <a:pPr lvl="1" eaLnBrk="1" hangingPunct="1"/>
            <a:r>
              <a:rPr lang="en-US" i="1" dirty="0" smtClean="0">
                <a:latin typeface="Verdana" pitchFamily="34" charset="0"/>
              </a:rPr>
              <a:t>The Last Supper</a:t>
            </a:r>
          </a:p>
        </p:txBody>
      </p:sp>
      <p:pic>
        <p:nvPicPr>
          <p:cNvPr id="5" name="Picture 4" descr="davinc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4259" y="1066800"/>
            <a:ext cx="3999741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err="1" smtClean="0">
                <a:latin typeface="Georgia" pitchFamily="18" charset="0"/>
              </a:rPr>
              <a:t>da</a:t>
            </a:r>
            <a:r>
              <a:rPr lang="en-US" dirty="0" smtClean="0">
                <a:latin typeface="Georgia" pitchFamily="18" charset="0"/>
              </a:rPr>
              <a:t> Vinci: </a:t>
            </a:r>
            <a:r>
              <a:rPr lang="en-US" i="1" dirty="0" smtClean="0">
                <a:latin typeface="Georgia" pitchFamily="18" charset="0"/>
              </a:rPr>
              <a:t>Mona Lisa</a:t>
            </a:r>
            <a:endParaRPr lang="en-US" dirty="0"/>
          </a:p>
        </p:txBody>
      </p:sp>
      <p:pic>
        <p:nvPicPr>
          <p:cNvPr id="7" name="Picture 7" descr="mona lisa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1172229"/>
            <a:ext cx="3657600" cy="5685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err="1" smtClean="0">
                <a:latin typeface="Georgia" pitchFamily="18" charset="0"/>
              </a:rPr>
              <a:t>da</a:t>
            </a:r>
            <a:r>
              <a:rPr lang="en-US" dirty="0" smtClean="0">
                <a:latin typeface="Georgia" pitchFamily="18" charset="0"/>
              </a:rPr>
              <a:t> Vinci: </a:t>
            </a:r>
            <a:r>
              <a:rPr lang="en-US" i="1" dirty="0" smtClean="0">
                <a:latin typeface="Georgia" pitchFamily="18" charset="0"/>
              </a:rPr>
              <a:t>The Last Supper</a:t>
            </a:r>
          </a:p>
        </p:txBody>
      </p:sp>
      <p:pic>
        <p:nvPicPr>
          <p:cNvPr id="7" name="Picture 4" descr="Da Vinci - the Last Supper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62000" y="1314450"/>
            <a:ext cx="7848600" cy="55435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>
                <a:latin typeface="Georgia" pitchFamily="18" charset="0"/>
              </a:rPr>
              <a:t>d</a:t>
            </a:r>
            <a:r>
              <a:rPr lang="en-US" dirty="0" err="1" smtClean="0">
                <a:latin typeface="Georgia" pitchFamily="18" charset="0"/>
              </a:rPr>
              <a:t>a</a:t>
            </a:r>
            <a:r>
              <a:rPr lang="en-US" dirty="0" smtClean="0">
                <a:latin typeface="Georgia" pitchFamily="18" charset="0"/>
              </a:rPr>
              <a:t> Vinci: Portrait of Cecelia </a:t>
            </a:r>
            <a:r>
              <a:rPr lang="en-US" dirty="0" err="1" smtClean="0">
                <a:latin typeface="Georgia" pitchFamily="18" charset="0"/>
              </a:rPr>
              <a:t>Gallerani</a:t>
            </a:r>
            <a:endParaRPr lang="en-US" dirty="0">
              <a:latin typeface="Georgia" pitchFamily="18" charset="0"/>
            </a:endParaRPr>
          </a:p>
        </p:txBody>
      </p:sp>
      <p:pic>
        <p:nvPicPr>
          <p:cNvPr id="26628" name="Picture 4" descr="leonardo ermi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210845"/>
            <a:ext cx="4122362" cy="5647155"/>
          </a:xfrm>
          <a:prstGeom prst="rect">
            <a:avLst/>
          </a:prstGeom>
          <a:noFill/>
        </p:spPr>
      </p:pic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762000" y="41275"/>
            <a:ext cx="662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822325" y="0"/>
            <a:ext cx="74072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dirty="0"/>
              <a:t>         </a:t>
            </a: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1295400" y="269875"/>
            <a:ext cx="662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Da</a:t>
            </a:r>
            <a:r>
              <a:rPr lang="en-US" dirty="0" smtClean="0"/>
              <a:t> Vinci: Armored Car and Flying Machine</a:t>
            </a:r>
            <a:endParaRPr lang="en-US" dirty="0"/>
          </a:p>
        </p:txBody>
      </p:sp>
      <p:pic>
        <p:nvPicPr>
          <p:cNvPr id="9218" name="Picture 6" descr="Da Vinci - Drawing of Flying Machine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058928" y="3359150"/>
            <a:ext cx="5085072" cy="3498850"/>
          </a:xfrm>
          <a:noFill/>
        </p:spPr>
      </p:pic>
      <p:pic>
        <p:nvPicPr>
          <p:cNvPr id="9220" name="Picture 4" descr="Da Vinci - Drawing of Armored Car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1219200"/>
            <a:ext cx="5181600" cy="3454400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Renaissance Italy</a:t>
            </a:r>
            <a:endParaRPr lang="en-US" dirty="0"/>
          </a:p>
        </p:txBody>
      </p:sp>
      <p:pic>
        <p:nvPicPr>
          <p:cNvPr id="4" name="Picture 12" descr="Florence"/>
          <p:cNvPicPr>
            <a:picLocks noChangeAspect="1" noChangeArrowheads="1"/>
          </p:cNvPicPr>
          <p:nvPr/>
        </p:nvPicPr>
        <p:blipFill>
          <a:blip r:embed="rId2" cstate="print">
            <a:lum bright="6000"/>
          </a:blip>
          <a:srcRect/>
          <a:stretch>
            <a:fillRect/>
          </a:stretch>
        </p:blipFill>
        <p:spPr>
          <a:xfrm>
            <a:off x="838200" y="1524000"/>
            <a:ext cx="7569749" cy="48625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>
                <a:latin typeface="Georgia" pitchFamily="18" charset="0"/>
              </a:rPr>
              <a:t>d</a:t>
            </a:r>
            <a:r>
              <a:rPr lang="en-US" dirty="0" err="1" smtClean="0">
                <a:latin typeface="Georgia" pitchFamily="18" charset="0"/>
              </a:rPr>
              <a:t>a</a:t>
            </a:r>
            <a:r>
              <a:rPr lang="en-US" dirty="0" smtClean="0">
                <a:latin typeface="Georgia" pitchFamily="18" charset="0"/>
              </a:rPr>
              <a:t> Vinci: Anatomy Studies </a:t>
            </a:r>
            <a:r>
              <a:rPr lang="en-US" i="1" dirty="0" smtClean="0">
                <a:latin typeface="Georgia" pitchFamily="18" charset="0"/>
              </a:rPr>
              <a:t>Homo </a:t>
            </a:r>
            <a:r>
              <a:rPr lang="en-US" i="1" dirty="0" err="1" smtClean="0">
                <a:latin typeface="Georgia" pitchFamily="18" charset="0"/>
              </a:rPr>
              <a:t>Universalis</a:t>
            </a:r>
            <a:endParaRPr lang="en-US" dirty="0">
              <a:latin typeface="Georgia" pitchFamily="18" charset="0"/>
            </a:endParaRPr>
          </a:p>
        </p:txBody>
      </p:sp>
      <p:pic>
        <p:nvPicPr>
          <p:cNvPr id="4" name="Picture 4" descr="leonardo homo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38676" y="1143000"/>
            <a:ext cx="3853864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7630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Georgia" pitchFamily="18" charset="0"/>
              </a:rPr>
              <a:t>Michelangelo </a:t>
            </a:r>
            <a:r>
              <a:rPr lang="en-US" sz="3600" dirty="0" err="1" smtClean="0">
                <a:latin typeface="Georgia" pitchFamily="18" charset="0"/>
              </a:rPr>
              <a:t>Buonarroti</a:t>
            </a:r>
            <a:r>
              <a:rPr lang="en-US" sz="3600" dirty="0" smtClean="0">
                <a:latin typeface="Georgia" pitchFamily="18" charset="0"/>
              </a:rPr>
              <a:t> (1475 – 1564)</a:t>
            </a:r>
            <a:endParaRPr lang="en-US" sz="3600" dirty="0">
              <a:latin typeface="Georg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219200"/>
            <a:ext cx="4724400" cy="493776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>
                <a:latin typeface="Verdana" pitchFamily="34" charset="0"/>
              </a:rPr>
              <a:t>Highly influential painter, sculptor, architect, and poet.</a:t>
            </a:r>
          </a:p>
          <a:p>
            <a:r>
              <a:rPr lang="en-US" dirty="0" smtClean="0">
                <a:latin typeface="Verdana" pitchFamily="34" charset="0"/>
              </a:rPr>
              <a:t>Explored movement and expression of the male nude form.</a:t>
            </a:r>
          </a:p>
          <a:p>
            <a:r>
              <a:rPr lang="en-US" dirty="0" smtClean="0">
                <a:latin typeface="Verdana" pitchFamily="34" charset="0"/>
              </a:rPr>
              <a:t>Continually sought challenge – physical, artistic and mental.</a:t>
            </a:r>
          </a:p>
          <a:p>
            <a:r>
              <a:rPr lang="en-US" dirty="0" smtClean="0">
                <a:latin typeface="Verdana" pitchFamily="34" charset="0"/>
              </a:rPr>
              <a:t>Greatest works:</a:t>
            </a:r>
          </a:p>
          <a:p>
            <a:pPr lvl="1"/>
            <a:r>
              <a:rPr lang="en-US" dirty="0" smtClean="0">
                <a:latin typeface="Verdana" pitchFamily="34" charset="0"/>
              </a:rPr>
              <a:t>Ceiling of Sistine Chapel in Rome.</a:t>
            </a:r>
          </a:p>
          <a:p>
            <a:pPr lvl="1"/>
            <a:r>
              <a:rPr lang="en-US" dirty="0" smtClean="0">
                <a:latin typeface="Verdana" pitchFamily="34" charset="0"/>
              </a:rPr>
              <a:t>Statue of </a:t>
            </a:r>
            <a:r>
              <a:rPr lang="en-US" i="1" dirty="0" smtClean="0">
                <a:latin typeface="Verdana" pitchFamily="34" charset="0"/>
              </a:rPr>
              <a:t>David</a:t>
            </a:r>
            <a:r>
              <a:rPr lang="en-US" dirty="0" smtClean="0">
                <a:latin typeface="Verdana" pitchFamily="34" charset="0"/>
              </a:rPr>
              <a:t> (from the Bible)</a:t>
            </a:r>
          </a:p>
          <a:p>
            <a:pPr lvl="1"/>
            <a:r>
              <a:rPr lang="en-US" dirty="0" smtClean="0">
                <a:latin typeface="Verdana" pitchFamily="34" charset="0"/>
              </a:rPr>
              <a:t>Dome of St. Peter’s Cathedral in Rome.</a:t>
            </a:r>
          </a:p>
          <a:p>
            <a:endParaRPr lang="en-US" dirty="0"/>
          </a:p>
        </p:txBody>
      </p:sp>
      <p:pic>
        <p:nvPicPr>
          <p:cNvPr id="5" name="Content Placeholder 4" descr="Michelangelo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257800" y="1219200"/>
            <a:ext cx="3654296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Georgia" pitchFamily="18" charset="0"/>
              </a:rPr>
              <a:t>Michelangelo: Sistine Chapel (Rome)</a:t>
            </a:r>
            <a:endParaRPr lang="en-US" dirty="0">
              <a:latin typeface="Georgia" pitchFamily="18" charset="0"/>
            </a:endParaRPr>
          </a:p>
        </p:txBody>
      </p:sp>
      <p:pic>
        <p:nvPicPr>
          <p:cNvPr id="4" name="Picture 4" descr="Michelangelo - Sistine Chape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438400" y="1331870"/>
            <a:ext cx="3886200" cy="55261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Georgia" pitchFamily="18" charset="0"/>
              </a:rPr>
              <a:t>Michelangelo: Sistine Chapel (Rome)</a:t>
            </a:r>
            <a:endParaRPr lang="en-US" dirty="0">
              <a:latin typeface="Georgia" pitchFamily="18" charset="0"/>
            </a:endParaRPr>
          </a:p>
        </p:txBody>
      </p:sp>
      <p:pic>
        <p:nvPicPr>
          <p:cNvPr id="7" name="Picture 5" descr="Michelangelo - Sistine Chapel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09600" y="1219200"/>
            <a:ext cx="8001000" cy="54631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Georgia" pitchFamily="18" charset="0"/>
              </a:rPr>
              <a:t>Michelangelo: </a:t>
            </a:r>
            <a:r>
              <a:rPr lang="en-US" i="1" dirty="0" smtClean="0">
                <a:latin typeface="Georgia" pitchFamily="18" charset="0"/>
              </a:rPr>
              <a:t>Creation of Adam </a:t>
            </a:r>
            <a:r>
              <a:rPr lang="en-US" dirty="0" smtClean="0">
                <a:latin typeface="Georgia" pitchFamily="18" charset="0"/>
              </a:rPr>
              <a:t>(Sistine Chapel) </a:t>
            </a:r>
            <a:endParaRPr lang="en-US" dirty="0">
              <a:latin typeface="Georgia" pitchFamily="18" charset="0"/>
            </a:endParaRPr>
          </a:p>
        </p:txBody>
      </p:sp>
      <p:pic>
        <p:nvPicPr>
          <p:cNvPr id="3" name="Picture 4" descr="michelangelo sistine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676400"/>
            <a:ext cx="9144000" cy="4178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800" dirty="0" smtClean="0">
                <a:latin typeface="Georgia" pitchFamily="18" charset="0"/>
              </a:rPr>
              <a:t>Michelangelo: The Expulsion of Adam and Eve (Sistine Chapel)</a:t>
            </a:r>
            <a:endParaRPr lang="en-US" sz="3800" dirty="0">
              <a:latin typeface="Georgia" pitchFamily="18" charset="0"/>
            </a:endParaRPr>
          </a:p>
        </p:txBody>
      </p:sp>
      <p:pic>
        <p:nvPicPr>
          <p:cNvPr id="3" name="Picture 4" descr="michelangelo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679575"/>
            <a:ext cx="6400800" cy="5178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Georgia" pitchFamily="18" charset="0"/>
              </a:rPr>
              <a:t>Michelangelo: </a:t>
            </a:r>
            <a:r>
              <a:rPr lang="en-US" i="1" dirty="0" smtClean="0">
                <a:latin typeface="Georgia" pitchFamily="18" charset="0"/>
              </a:rPr>
              <a:t>The Last Judgment </a:t>
            </a:r>
            <a:r>
              <a:rPr lang="en-US" dirty="0" smtClean="0">
                <a:latin typeface="Georgia" pitchFamily="18" charset="0"/>
              </a:rPr>
              <a:t>(Sistine Chapel)</a:t>
            </a:r>
            <a:endParaRPr lang="en-US" dirty="0">
              <a:latin typeface="Georgia" pitchFamily="18" charset="0"/>
            </a:endParaRPr>
          </a:p>
        </p:txBody>
      </p:sp>
      <p:pic>
        <p:nvPicPr>
          <p:cNvPr id="3" name="Picture 4" descr="michelangelo last judgme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1738" y="1481666"/>
            <a:ext cx="4233862" cy="53763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Georgia" pitchFamily="18" charset="0"/>
              </a:rPr>
              <a:t>Michelangelo: </a:t>
            </a:r>
            <a:r>
              <a:rPr lang="en-US" i="1" dirty="0" smtClean="0">
                <a:latin typeface="Georgia" pitchFamily="18" charset="0"/>
              </a:rPr>
              <a:t>David</a:t>
            </a:r>
            <a:endParaRPr lang="en-US" i="1" dirty="0">
              <a:latin typeface="Georgia" pitchFamily="18" charset="0"/>
            </a:endParaRPr>
          </a:p>
        </p:txBody>
      </p:sp>
      <p:pic>
        <p:nvPicPr>
          <p:cNvPr id="3" name="Picture 4" descr="michelangelo davi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1295400"/>
            <a:ext cx="2675681" cy="5562600"/>
          </a:xfrm>
          <a:prstGeom prst="rect">
            <a:avLst/>
          </a:prstGeom>
          <a:noFill/>
        </p:spPr>
      </p:pic>
      <p:sp>
        <p:nvSpPr>
          <p:cNvPr id="4" name="Oval 3"/>
          <p:cNvSpPr/>
          <p:nvPr/>
        </p:nvSpPr>
        <p:spPr>
          <a:xfrm>
            <a:off x="4038600" y="3810000"/>
            <a:ext cx="914400" cy="76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Georgia" pitchFamily="18" charset="0"/>
              </a:rPr>
              <a:t>Michelangelo: Pieta</a:t>
            </a:r>
            <a:endParaRPr lang="en-US" dirty="0">
              <a:latin typeface="Georgia" pitchFamily="18" charset="0"/>
            </a:endParaRPr>
          </a:p>
        </p:txBody>
      </p:sp>
      <p:pic>
        <p:nvPicPr>
          <p:cNvPr id="19460" name="Picture 4" descr="michelangelo piet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1371600"/>
            <a:ext cx="4560887" cy="5105400"/>
          </a:xfrm>
          <a:prstGeom prst="rect">
            <a:avLst/>
          </a:prstGeom>
          <a:noFill/>
        </p:spPr>
      </p:pic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1752600" y="269875"/>
            <a:ext cx="4953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dirty="0"/>
              <a:t>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Georgia" pitchFamily="18" charset="0"/>
              </a:rPr>
              <a:t>Raphael (1483-1520)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295400"/>
            <a:ext cx="4724400" cy="52578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Verdana" pitchFamily="34" charset="0"/>
              </a:rPr>
              <a:t>Greatest works:</a:t>
            </a:r>
          </a:p>
          <a:p>
            <a:pPr lvl="1" eaLnBrk="1" hangingPunct="1"/>
            <a:r>
              <a:rPr lang="en-US" dirty="0" smtClean="0">
                <a:latin typeface="Verdana" pitchFamily="34" charset="0"/>
              </a:rPr>
              <a:t>Portrayals of the Madonna (mother of Jesus).</a:t>
            </a:r>
          </a:p>
          <a:p>
            <a:pPr lvl="1" eaLnBrk="1" hangingPunct="1"/>
            <a:r>
              <a:rPr lang="en-US" i="1" dirty="0" smtClean="0">
                <a:latin typeface="Verdana" pitchFamily="34" charset="0"/>
              </a:rPr>
              <a:t>The School of Athens</a:t>
            </a:r>
          </a:p>
          <a:p>
            <a:pPr lvl="1" eaLnBrk="1" hangingPunct="1"/>
            <a:endParaRPr lang="en-US" dirty="0" smtClean="0">
              <a:latin typeface="Verdana" pitchFamily="34" charset="0"/>
            </a:endParaRPr>
          </a:p>
        </p:txBody>
      </p:sp>
      <p:pic>
        <p:nvPicPr>
          <p:cNvPr id="6" name="Picture 5" descr="Raphael Portrai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0" y="1371600"/>
            <a:ext cx="35179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Renaissance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 Renaissance is the time period following the Middle Ages in Europe from 1350 -1600.</a:t>
            </a:r>
          </a:p>
          <a:p>
            <a:pPr marL="742950" lvl="2" indent="-342900"/>
            <a:r>
              <a:rPr lang="en-US" b="1" dirty="0" smtClean="0"/>
              <a:t>Renaissance </a:t>
            </a:r>
            <a:r>
              <a:rPr lang="en-US" dirty="0" smtClean="0"/>
              <a:t>= French for “rebirth”</a:t>
            </a:r>
          </a:p>
          <a:p>
            <a:r>
              <a:rPr lang="en-US" dirty="0" smtClean="0"/>
              <a:t>The Renaissance renewed interest in </a:t>
            </a:r>
            <a:r>
              <a:rPr lang="en-US" b="1" dirty="0" smtClean="0"/>
              <a:t>Greek and Roman</a:t>
            </a:r>
            <a:r>
              <a:rPr lang="en-US" dirty="0" smtClean="0"/>
              <a:t> literature and life.  </a:t>
            </a:r>
          </a:p>
          <a:p>
            <a:r>
              <a:rPr lang="en-US" dirty="0" smtClean="0"/>
              <a:t>It placed emphasis on the power of </a:t>
            </a:r>
            <a:r>
              <a:rPr lang="en-US" b="1" dirty="0" smtClean="0"/>
              <a:t>human reason</a:t>
            </a:r>
            <a:r>
              <a:rPr lang="en-US" dirty="0" smtClean="0"/>
              <a:t> and advances in the </a:t>
            </a:r>
            <a:r>
              <a:rPr lang="en-US" b="1" dirty="0" smtClean="0"/>
              <a:t>arts and sciences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4582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Georgia" pitchFamily="18" charset="0"/>
              </a:rPr>
              <a:t>Raphael: </a:t>
            </a:r>
            <a:r>
              <a:rPr lang="en-US" i="1" dirty="0" smtClean="0">
                <a:latin typeface="Georgia" pitchFamily="18" charset="0"/>
              </a:rPr>
              <a:t>School of Athens </a:t>
            </a:r>
            <a:endParaRPr lang="en-US" i="1" dirty="0">
              <a:latin typeface="Georgia" pitchFamily="18" charset="0"/>
            </a:endParaRPr>
          </a:p>
        </p:txBody>
      </p:sp>
      <p:pic>
        <p:nvPicPr>
          <p:cNvPr id="3" name="Picture 4" descr="raphael athen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295400"/>
            <a:ext cx="7543800" cy="52276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Georgia" pitchFamily="18" charset="0"/>
              </a:rPr>
              <a:t>Raphael: </a:t>
            </a:r>
            <a:r>
              <a:rPr lang="en-US" dirty="0" err="1" smtClean="0">
                <a:latin typeface="Georgia" pitchFamily="18" charset="0"/>
              </a:rPr>
              <a:t>Calonna</a:t>
            </a:r>
            <a:r>
              <a:rPr lang="en-US" dirty="0" smtClean="0">
                <a:latin typeface="Georgia" pitchFamily="18" charset="0"/>
              </a:rPr>
              <a:t> </a:t>
            </a:r>
            <a:r>
              <a:rPr lang="en-US" i="1" dirty="0" smtClean="0">
                <a:latin typeface="Georgia" pitchFamily="18" charset="0"/>
              </a:rPr>
              <a:t>Madonna</a:t>
            </a:r>
            <a:r>
              <a:rPr lang="en-US" dirty="0" smtClean="0">
                <a:latin typeface="Georgia" pitchFamily="18" charset="0"/>
              </a:rPr>
              <a:t> </a:t>
            </a:r>
            <a:endParaRPr lang="en-US" dirty="0">
              <a:latin typeface="Georgia" pitchFamily="18" charset="0"/>
            </a:endParaRPr>
          </a:p>
        </p:txBody>
      </p:sp>
      <p:pic>
        <p:nvPicPr>
          <p:cNvPr id="4" name="Picture 4" descr="raphael calonn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1295400"/>
            <a:ext cx="4124325" cy="556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does this represent the characteristics of humanism?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Characteristics of Humanism</a:t>
            </a:r>
          </a:p>
          <a:p>
            <a:pPr lvl="1"/>
            <a:r>
              <a:rPr lang="en-US" dirty="0" smtClean="0"/>
              <a:t>Idealized the classical world of the ancient Greeks and Romans</a:t>
            </a:r>
          </a:p>
          <a:p>
            <a:pPr lvl="1"/>
            <a:r>
              <a:rPr lang="en-US" dirty="0" smtClean="0"/>
              <a:t>Focused on man and his intellectual powers</a:t>
            </a:r>
          </a:p>
          <a:p>
            <a:pPr lvl="1"/>
            <a:r>
              <a:rPr lang="en-US" dirty="0" smtClean="0"/>
              <a:t>Focused on the classical ideal of seeking fulfillment and meaning in daily life</a:t>
            </a:r>
          </a:p>
          <a:p>
            <a:pPr lvl="1"/>
            <a:r>
              <a:rPr lang="en-US" dirty="0" smtClean="0"/>
              <a:t>Focused on individual worth and potential</a:t>
            </a:r>
          </a:p>
          <a:p>
            <a:pPr lvl="1"/>
            <a:r>
              <a:rPr lang="en-US" dirty="0" smtClean="0"/>
              <a:t>Focused on secular (non-religious) aspects of life</a:t>
            </a:r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419600" y="1447800"/>
            <a:ext cx="4724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Under humanist influence art moved from symbolic representation of the person to a </a:t>
            </a:r>
            <a:r>
              <a:rPr lang="en-US" sz="2200" b="1" dirty="0" smtClean="0"/>
              <a:t>life like appearance</a:t>
            </a:r>
            <a:r>
              <a:rPr lang="en-US" sz="2200" dirty="0" smtClean="0"/>
              <a:t>.</a:t>
            </a:r>
            <a:endParaRPr lang="en-US" sz="2200" dirty="0"/>
          </a:p>
        </p:txBody>
      </p:sp>
      <p:pic>
        <p:nvPicPr>
          <p:cNvPr id="6" name="Picture 5" descr="David (Michelangelo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1505339"/>
            <a:ext cx="3733800" cy="51435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4800" y="304800"/>
            <a:ext cx="861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How does Michelangelo’s sculpture of David represent humanist ideas?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0" y="5943600"/>
            <a:ext cx="9144000" cy="76944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n-US" sz="2200" dirty="0"/>
              <a:t>Although much of the art was still based on </a:t>
            </a:r>
            <a:r>
              <a:rPr lang="en-US" sz="2200" b="1" dirty="0"/>
              <a:t>Christian biblical themes</a:t>
            </a:r>
            <a:r>
              <a:rPr lang="en-US" sz="2200" dirty="0"/>
              <a:t>, artists also portrayed </a:t>
            </a:r>
            <a:r>
              <a:rPr lang="en-US" sz="2200" b="1" dirty="0"/>
              <a:t>scenes from classical mythology</a:t>
            </a:r>
            <a:r>
              <a:rPr lang="en-US" sz="2200" dirty="0"/>
              <a:t>.</a:t>
            </a:r>
          </a:p>
        </p:txBody>
      </p:sp>
      <p:pic>
        <p:nvPicPr>
          <p:cNvPr id="13315" name="Picture 4" descr="The%20birth%20of%20Venus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66800" y="1066800"/>
            <a:ext cx="7162800" cy="4450636"/>
          </a:xfrm>
          <a:noFill/>
        </p:spPr>
      </p:pic>
      <p:sp>
        <p:nvSpPr>
          <p:cNvPr id="13316" name="Text Box 6"/>
          <p:cNvSpPr txBox="1">
            <a:spLocks noChangeArrowheads="1"/>
          </p:cNvSpPr>
          <p:nvPr/>
        </p:nvSpPr>
        <p:spPr bwMode="auto">
          <a:xfrm>
            <a:off x="990600" y="5562600"/>
            <a:ext cx="373380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/>
              <a:t>Botticelli, </a:t>
            </a:r>
            <a:r>
              <a:rPr lang="en-US" i="1" dirty="0"/>
              <a:t>The Birth of Venus, </a:t>
            </a:r>
            <a:r>
              <a:rPr lang="en-US" dirty="0"/>
              <a:t>1480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600" y="228600"/>
            <a:ext cx="868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How does Botticelli’s The Birth of Venus represent humanist ideas</a:t>
            </a:r>
            <a:r>
              <a:rPr lang="en-US" dirty="0" smtClean="0"/>
              <a:t>?</a:t>
            </a:r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6324600" y="1219200"/>
            <a:ext cx="2819400" cy="37856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en-US" sz="2400" b="1" dirty="0"/>
              <a:t>Anatomy </a:t>
            </a:r>
            <a:r>
              <a:rPr lang="en-US" sz="2400" dirty="0"/>
              <a:t>was studied to portray human figures more accurately and naturally</a:t>
            </a:r>
            <a:r>
              <a:rPr lang="en-US" sz="2400" dirty="0" smtClean="0"/>
              <a:t>.  This illustrates the realism of the human form stressed in humanism.</a:t>
            </a:r>
            <a:endParaRPr lang="en-US" sz="2400" dirty="0"/>
          </a:p>
        </p:txBody>
      </p:sp>
      <p:pic>
        <p:nvPicPr>
          <p:cNvPr id="18435" name="Picture 3" descr="Da Vinci - Human Fig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066800"/>
            <a:ext cx="3200400" cy="4473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 descr="Da Vinci - Drawing of Hea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2895600"/>
            <a:ext cx="2895600" cy="3681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3429000" y="2209800"/>
            <a:ext cx="2514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Studies of Human Anatomy – </a:t>
            </a:r>
            <a:r>
              <a:rPr lang="en-US" dirty="0" err="1"/>
              <a:t>Da</a:t>
            </a:r>
            <a:r>
              <a:rPr lang="en-US" dirty="0"/>
              <a:t> Vinci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152400"/>
            <a:ext cx="8991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How do Leonardo </a:t>
            </a:r>
            <a:r>
              <a:rPr lang="en-US" sz="2400" dirty="0" err="1" smtClean="0"/>
              <a:t>da</a:t>
            </a:r>
            <a:r>
              <a:rPr lang="en-US" sz="2400" dirty="0" smtClean="0"/>
              <a:t> Vinci’s studies of human anatomy reflect humanist ideas?</a:t>
            </a:r>
            <a:endParaRPr lang="en-US" sz="24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52400" y="5791200"/>
            <a:ext cx="8991600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en-US" sz="2400" dirty="0" smtClean="0"/>
              <a:t>This painting portrays the Glorification of Athens – with the philosophers as well as the achievements of the Renaissance thinkers.</a:t>
            </a:r>
            <a:endParaRPr lang="en-US" sz="2400" dirty="0"/>
          </a:p>
        </p:txBody>
      </p:sp>
      <p:pic>
        <p:nvPicPr>
          <p:cNvPr id="4" name="Picture 4" descr="raphael athen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838200"/>
            <a:ext cx="7239000" cy="501642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2400" y="228600"/>
            <a:ext cx="868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How does Rafael’s School of Athens represent humanist ideas?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Italian Renaissance Architecture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In architecture, there was a return to the domes and columns of the Greek and Roman days.</a:t>
            </a:r>
          </a:p>
          <a:p>
            <a:pPr lvl="1"/>
            <a:r>
              <a:rPr lang="en-US" dirty="0" smtClean="0"/>
              <a:t>Brunelleschi was the most famous architect who built the Cathedral of Florence.</a:t>
            </a:r>
            <a:endParaRPr lang="en-US" dirty="0"/>
          </a:p>
        </p:txBody>
      </p:sp>
      <p:pic>
        <p:nvPicPr>
          <p:cNvPr id="4" name="Picture 4" descr="Florence Catherdra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962400" y="2921000"/>
            <a:ext cx="4876800" cy="3937000"/>
          </a:xfrm>
          <a:prstGeom prst="rect">
            <a:avLst/>
          </a:prstGeom>
          <a:noFill/>
        </p:spPr>
      </p:pic>
      <p:pic>
        <p:nvPicPr>
          <p:cNvPr id="5" name="Picture 6" descr="Catherdral of Florence Dome - Ext,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09600" y="3276600"/>
            <a:ext cx="3200400" cy="31607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Brunelleschi’s Dome</a:t>
            </a:r>
            <a:endParaRPr lang="en-US" dirty="0"/>
          </a:p>
        </p:txBody>
      </p:sp>
      <p:pic>
        <p:nvPicPr>
          <p:cNvPr id="4" name="Picture 8" descr="Catherdral of Florence Dome - Int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43000" y="1116012"/>
            <a:ext cx="6934200" cy="52006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St. Peter’s Basilica Rome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304227"/>
            <a:ext cx="7391400" cy="4816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8" descr="Renaissance Italy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22625" y="0"/>
            <a:ext cx="5921375" cy="6858000"/>
          </a:xfrm>
        </p:spPr>
      </p:pic>
      <p:sp>
        <p:nvSpPr>
          <p:cNvPr id="4" name="TextBox 3"/>
          <p:cNvSpPr txBox="1"/>
          <p:nvPr/>
        </p:nvSpPr>
        <p:spPr>
          <a:xfrm>
            <a:off x="152400" y="1219200"/>
            <a:ext cx="28956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Italy was the Birthplace of the Renaissance.</a:t>
            </a:r>
          </a:p>
          <a:p>
            <a:endParaRPr lang="en-US" sz="2400" dirty="0"/>
          </a:p>
          <a:p>
            <a:r>
              <a:rPr lang="en-US" sz="2400" dirty="0" smtClean="0"/>
              <a:t>It began in the </a:t>
            </a:r>
            <a:r>
              <a:rPr lang="en-US" sz="2400" b="1" dirty="0" smtClean="0"/>
              <a:t>1300s</a:t>
            </a:r>
            <a:r>
              <a:rPr lang="en-US" sz="2400" dirty="0" smtClean="0"/>
              <a:t> in the Italian city-states of: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/>
              <a:t>Florence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Milan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Naples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/>
              <a:t>Rome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/>
              <a:t>Venice</a:t>
            </a:r>
            <a:endParaRPr lang="en-US" sz="24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Grand Canal, Venice</a:t>
            </a:r>
            <a:endParaRPr lang="en-US" dirty="0"/>
          </a:p>
        </p:txBody>
      </p:sp>
      <p:pic>
        <p:nvPicPr>
          <p:cNvPr id="25602" name="Picture 2" descr="Venice Gondolas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741988" y="1219200"/>
            <a:ext cx="7660024" cy="4937125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8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219200"/>
            <a:ext cx="405765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 descr="630Pisa_Tower_-_Ital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1219200"/>
            <a:ext cx="3048000" cy="536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Cathedral and Leaning Town of Pisa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Italian Renaissance Writers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err="1" smtClean="0"/>
              <a:t>Nicolo</a:t>
            </a:r>
            <a:r>
              <a:rPr lang="en-US" b="1" dirty="0" smtClean="0"/>
              <a:t> Machiavelli (1469-1527) </a:t>
            </a:r>
            <a:r>
              <a:rPr lang="en-US" dirty="0" smtClean="0"/>
              <a:t>was an Italian statesman, historian, and political philosopher.</a:t>
            </a:r>
          </a:p>
          <a:p>
            <a:pPr lvl="1"/>
            <a:r>
              <a:rPr lang="en-US" dirty="0" smtClean="0"/>
              <a:t>His influential writings on government have made his name synonymous with </a:t>
            </a:r>
            <a:r>
              <a:rPr lang="en-US" b="1" dirty="0" smtClean="0"/>
              <a:t>cunning and duplicity</a:t>
            </a:r>
            <a:r>
              <a:rPr lang="en-US" dirty="0" smtClean="0"/>
              <a:t>.</a:t>
            </a:r>
          </a:p>
          <a:p>
            <a:r>
              <a:rPr lang="en-US" dirty="0" smtClean="0"/>
              <a:t>He became prominent in the </a:t>
            </a:r>
            <a:r>
              <a:rPr lang="en-US" b="1" dirty="0" smtClean="0"/>
              <a:t>government of Florence </a:t>
            </a:r>
            <a:r>
              <a:rPr lang="en-US" dirty="0" smtClean="0"/>
              <a:t>around 1500.</a:t>
            </a:r>
          </a:p>
          <a:p>
            <a:pPr lvl="1"/>
            <a:r>
              <a:rPr lang="en-US" dirty="0" smtClean="0"/>
              <a:t>During his government service he met many Italian rulers and studied their political tactics.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Machiavelli: </a:t>
            </a:r>
            <a:r>
              <a:rPr lang="en-US" i="1" dirty="0" smtClean="0"/>
              <a:t>The Prince (1513)</a:t>
            </a:r>
            <a:endParaRPr lang="en-US" dirty="0"/>
          </a:p>
        </p:txBody>
      </p:sp>
      <p:pic>
        <p:nvPicPr>
          <p:cNvPr id="20483" name="Picture 9" descr="The Prince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" y="1219200"/>
            <a:ext cx="4471348" cy="4800600"/>
          </a:xfrm>
          <a:noFill/>
        </p:spPr>
      </p:pic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876800" y="1216152"/>
            <a:ext cx="3797046" cy="4937760"/>
          </a:xfrm>
        </p:spPr>
        <p:txBody>
          <a:bodyPr>
            <a:normAutofit/>
          </a:bodyPr>
          <a:lstStyle/>
          <a:p>
            <a:r>
              <a:rPr lang="en-US" dirty="0" smtClean="0"/>
              <a:t>His most famous work, </a:t>
            </a:r>
            <a:r>
              <a:rPr lang="en-US" i="1" dirty="0" smtClean="0"/>
              <a:t>The Prince, </a:t>
            </a:r>
            <a:r>
              <a:rPr lang="en-US" dirty="0" smtClean="0"/>
              <a:t> describes how a prince can acquire and maintain political power.  </a:t>
            </a:r>
          </a:p>
          <a:p>
            <a:r>
              <a:rPr lang="en-US" dirty="0" smtClean="0"/>
              <a:t>Machiavelli believes a ruler is not bound by traditional ethical norms.</a:t>
            </a:r>
          </a:p>
          <a:p>
            <a:r>
              <a:rPr lang="en-US" dirty="0" smtClean="0"/>
              <a:t>A prince should be concerned </a:t>
            </a:r>
            <a:r>
              <a:rPr lang="en-US" b="1" dirty="0" smtClean="0"/>
              <a:t>only with power.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 Good Politician (according to Machiavelli)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/>
              <a:t>Lie: </a:t>
            </a:r>
            <a:r>
              <a:rPr lang="en-US" i="1" dirty="0" smtClean="0"/>
              <a:t>"it's good to be true to your word, but you should lie whenever it advances your power or security - not only that, it's necessary." </a:t>
            </a:r>
          </a:p>
          <a:p>
            <a:r>
              <a:rPr lang="en-US" b="1" dirty="0" smtClean="0"/>
              <a:t>Do Wrong: </a:t>
            </a:r>
            <a:r>
              <a:rPr lang="en-US" i="1" dirty="0" smtClean="0"/>
              <a:t>"Hence it is necessary for a prince wishing to hold his own to know how to do wrong, and to make use of it or not according to necessity." </a:t>
            </a:r>
          </a:p>
          <a:p>
            <a:r>
              <a:rPr lang="en-US" b="1" dirty="0" smtClean="0"/>
              <a:t>Use Force: </a:t>
            </a:r>
            <a:r>
              <a:rPr lang="en-US" i="1" dirty="0" smtClean="0"/>
              <a:t>“… when they believe no longer, it may be possible to make them believe by force. " 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7" descr="12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5713413"/>
          </a:xfr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304800" y="1219201"/>
            <a:ext cx="8610600" cy="181588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dirty="0"/>
              <a:t>Machiavelli’s</a:t>
            </a:r>
            <a:r>
              <a:rPr lang="en-US" sz="2800" dirty="0"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  <a:r>
              <a:rPr lang="en-US" sz="2800" dirty="0"/>
              <a:t>work gave </a:t>
            </a:r>
            <a:r>
              <a:rPr lang="en-US" sz="2800" dirty="0" smtClean="0"/>
              <a:t>birth to </a:t>
            </a:r>
            <a:r>
              <a:rPr lang="en-US" sz="2800" dirty="0"/>
              <a:t>modern political theory in the Western </a:t>
            </a:r>
            <a:r>
              <a:rPr lang="en-US" sz="2800" dirty="0" smtClean="0"/>
              <a:t>World. It </a:t>
            </a:r>
            <a:r>
              <a:rPr lang="en-US" sz="2800" dirty="0"/>
              <a:t>has been studied by influential people including:</a:t>
            </a:r>
          </a:p>
          <a:p>
            <a:pPr algn="ctr">
              <a:defRPr/>
            </a:pPr>
            <a:r>
              <a:rPr lang="en-US" sz="2800" dirty="0">
                <a:effectLst>
                  <a:outerShdw blurRad="38100" dist="38100" dir="2700000" algn="tl">
                    <a:srgbClr val="808080"/>
                  </a:outerShdw>
                </a:effectLst>
              </a:rPr>
              <a:t> </a:t>
            </a:r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1066800" y="4800600"/>
            <a:ext cx="72390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dirty="0">
                <a:effectLst>
                  <a:outerShdw blurRad="38100" dist="38100" dir="2700000" algn="tl">
                    <a:srgbClr val="808080"/>
                  </a:outerShdw>
                </a:effectLst>
              </a:rPr>
              <a:t>Bismarck         JFK           Hitler        </a:t>
            </a:r>
            <a:r>
              <a:rPr lang="en-US" sz="2800" dirty="0" smtClean="0">
                <a:effectLst>
                  <a:outerShdw blurRad="38100" dist="38100" dir="2700000" algn="tl">
                    <a:srgbClr val="808080"/>
                  </a:outerShdw>
                </a:effectLst>
              </a:rPr>
              <a:t>Stalin         </a:t>
            </a:r>
            <a:endParaRPr lang="en-US" sz="2800" dirty="0">
              <a:effectLst>
                <a:outerShdw blurRad="38100" dist="38100" dir="2700000" algn="tl">
                  <a:srgbClr val="808080"/>
                </a:outerShdw>
              </a:effectLst>
            </a:endParaRPr>
          </a:p>
        </p:txBody>
      </p:sp>
      <p:pic>
        <p:nvPicPr>
          <p:cNvPr id="23556" name="Picture 12" descr="Thumbnail image of official black and white portrait of John F. Kennedy distributed by the White Hou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2743200"/>
            <a:ext cx="1560513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Machiavelli’s Impact</a:t>
            </a:r>
            <a:endParaRPr lang="en-US" dirty="0"/>
          </a:p>
        </p:txBody>
      </p:sp>
      <p:pic>
        <p:nvPicPr>
          <p:cNvPr id="23559" name="Picture 24" descr="hitler-tm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24400" y="2743200"/>
            <a:ext cx="1428750" cy="1905000"/>
          </a:xfrm>
          <a:noFill/>
        </p:spPr>
      </p:pic>
      <p:pic>
        <p:nvPicPr>
          <p:cNvPr id="23560" name="Picture 27" descr="stalin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400800" y="2743200"/>
            <a:ext cx="1400175" cy="1905000"/>
          </a:xfrm>
          <a:noFill/>
        </p:spPr>
      </p:pic>
      <p:pic>
        <p:nvPicPr>
          <p:cNvPr id="23558" name="Picture 16" descr="otto-bismarck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990600" y="2743200"/>
            <a:ext cx="1720850" cy="1901825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Page 417: Questions </a:t>
            </a:r>
            <a:r>
              <a:rPr lang="en-US" dirty="0" smtClean="0"/>
              <a:t>for consideration about Machiavelli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3400" y="685800"/>
            <a:ext cx="7924800" cy="6586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 </a:t>
            </a:r>
            <a:endParaRPr lang="en-US" sz="2200" dirty="0" smtClean="0"/>
          </a:p>
          <a:p>
            <a:r>
              <a:rPr lang="en-US" sz="2500" dirty="0" smtClean="0"/>
              <a:t> </a:t>
            </a:r>
          </a:p>
          <a:p>
            <a:r>
              <a:rPr lang="en-US" sz="2500" dirty="0" smtClean="0"/>
              <a:t>Is it better to be loved or feared according to Machiavelli? </a:t>
            </a:r>
          </a:p>
          <a:p>
            <a:r>
              <a:rPr lang="en-US" sz="2500" dirty="0" smtClean="0"/>
              <a:t> </a:t>
            </a:r>
          </a:p>
          <a:p>
            <a:r>
              <a:rPr lang="en-US" sz="2500" dirty="0" smtClean="0"/>
              <a:t>Personally do you think it is better to be Loved or </a:t>
            </a:r>
          </a:p>
          <a:p>
            <a:r>
              <a:rPr lang="en-US" sz="2500" dirty="0" smtClean="0"/>
              <a:t>feared by your people? Explain your answer. </a:t>
            </a:r>
          </a:p>
          <a:p>
            <a:r>
              <a:rPr lang="en-US" sz="2500" dirty="0" smtClean="0"/>
              <a:t> </a:t>
            </a:r>
          </a:p>
          <a:p>
            <a:r>
              <a:rPr lang="en-US" sz="2500" dirty="0" smtClean="0"/>
              <a:t> </a:t>
            </a:r>
          </a:p>
          <a:p>
            <a:r>
              <a:rPr lang="en-US" sz="2500" dirty="0" smtClean="0"/>
              <a:t>What does Machiavelli believe about human nature? </a:t>
            </a:r>
          </a:p>
          <a:p>
            <a:r>
              <a:rPr lang="en-US" sz="2500" dirty="0" smtClean="0"/>
              <a:t> </a:t>
            </a:r>
          </a:p>
          <a:p>
            <a:r>
              <a:rPr lang="en-US" sz="2500" dirty="0" smtClean="0"/>
              <a:t> </a:t>
            </a:r>
          </a:p>
          <a:p>
            <a:r>
              <a:rPr lang="en-US" sz="2500" dirty="0" smtClean="0"/>
              <a:t>What does Machiavelli say about “blood shed” or war? </a:t>
            </a:r>
          </a:p>
          <a:p>
            <a:r>
              <a:rPr lang="en-US" sz="2500" dirty="0" smtClean="0"/>
              <a:t> </a:t>
            </a:r>
          </a:p>
          <a:p>
            <a:r>
              <a:rPr lang="en-US" sz="2500" dirty="0" smtClean="0"/>
              <a:t> </a:t>
            </a:r>
          </a:p>
          <a:p>
            <a:r>
              <a:rPr lang="en-US" sz="2500" dirty="0" smtClean="0"/>
              <a:t>Does Machiavelli value people or property? </a:t>
            </a:r>
          </a:p>
          <a:p>
            <a:r>
              <a:rPr lang="en-US" dirty="0" smtClean="0"/>
              <a:t> 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Guide to the Italian Renaissance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You are going to a “Guide to the Italian Renaissance.”  Your guide should inform readers of the following:</a:t>
            </a:r>
          </a:p>
          <a:p>
            <a:pPr lvl="1"/>
            <a:r>
              <a:rPr lang="en-US" dirty="0" smtClean="0"/>
              <a:t>What is the Renaissance?</a:t>
            </a:r>
          </a:p>
          <a:p>
            <a:pPr lvl="1"/>
            <a:r>
              <a:rPr lang="en-US" dirty="0" smtClean="0"/>
              <a:t>Why did it start in Italy?</a:t>
            </a:r>
          </a:p>
          <a:p>
            <a:pPr lvl="1"/>
            <a:r>
              <a:rPr lang="en-US" dirty="0" smtClean="0"/>
              <a:t>What were the ideas of the Renaissance?</a:t>
            </a:r>
          </a:p>
          <a:p>
            <a:pPr lvl="1"/>
            <a:r>
              <a:rPr lang="en-US" dirty="0" smtClean="0"/>
              <a:t>And two of the following details:</a:t>
            </a:r>
          </a:p>
          <a:p>
            <a:pPr lvl="2"/>
            <a:r>
              <a:rPr lang="en-US" dirty="0" smtClean="0"/>
              <a:t>Poetry of the Renaissance</a:t>
            </a:r>
          </a:p>
          <a:p>
            <a:pPr lvl="2"/>
            <a:r>
              <a:rPr lang="en-US" dirty="0" smtClean="0"/>
              <a:t>Science and Engineering of the Renaissance</a:t>
            </a:r>
          </a:p>
          <a:p>
            <a:pPr lvl="2"/>
            <a:r>
              <a:rPr lang="en-US" dirty="0" smtClean="0"/>
              <a:t>Art and Architecture of the Renaissance</a:t>
            </a:r>
          </a:p>
          <a:p>
            <a:pPr lvl="2"/>
            <a:r>
              <a:rPr lang="en-US" dirty="0" smtClean="0"/>
              <a:t>Politics of the Renaissance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Causes of the Italian Renaissance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There are 4 significant causes of the Italian Renaissance:</a:t>
            </a:r>
          </a:p>
          <a:p>
            <a:pPr lvl="1"/>
            <a:r>
              <a:rPr lang="en-US" dirty="0" smtClean="0"/>
              <a:t>Reminders of the glory of Ancient Rome through the ruins of old buildings.</a:t>
            </a:r>
          </a:p>
          <a:p>
            <a:pPr lvl="1"/>
            <a:r>
              <a:rPr lang="en-US" dirty="0" smtClean="0"/>
              <a:t>Italy had largely avoided economic crisis of the late Middle Ages which had affected other parts of Europe.</a:t>
            </a:r>
          </a:p>
          <a:p>
            <a:pPr lvl="1"/>
            <a:r>
              <a:rPr lang="en-US" dirty="0" smtClean="0"/>
              <a:t>Italian city states were important centers of trade (an effect of the Crusades).  They had contact with other cultures – the Byzantine and Islamic world – through trade routes and the Crusades.</a:t>
            </a:r>
          </a:p>
          <a:p>
            <a:pPr lvl="1"/>
            <a:r>
              <a:rPr lang="en-US" dirty="0" smtClean="0"/>
              <a:t>Many Byzantine scholars came to Italy after the fall of Constantinople to the Ottoman Turks in 1453.    Helping spread knowledge and ideas.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 descr="routes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086475"/>
          </a:xfr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Petrarch: The 1</a:t>
            </a:r>
            <a:r>
              <a:rPr lang="en-US" baseline="30000" dirty="0" smtClean="0"/>
              <a:t>st</a:t>
            </a:r>
            <a:r>
              <a:rPr lang="en-US" dirty="0" smtClean="0"/>
              <a:t> Renaissance Man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5181600" cy="5105400"/>
          </a:xfrm>
        </p:spPr>
        <p:txBody>
          <a:bodyPr>
            <a:normAutofit fontScale="92500"/>
          </a:bodyPr>
          <a:lstStyle/>
          <a:p>
            <a:r>
              <a:rPr lang="en-US" b="1" dirty="0" smtClean="0"/>
              <a:t>Francisco Petrarch </a:t>
            </a:r>
            <a:r>
              <a:rPr lang="en-US" dirty="0" smtClean="0"/>
              <a:t>(1304 – 1374) is the first recognized figure of the Renaissance.  </a:t>
            </a:r>
          </a:p>
          <a:p>
            <a:r>
              <a:rPr lang="en-US" dirty="0" smtClean="0"/>
              <a:t>Best known for his </a:t>
            </a:r>
            <a:r>
              <a:rPr lang="en-US" b="1" dirty="0" smtClean="0"/>
              <a:t>love sonnets </a:t>
            </a:r>
            <a:r>
              <a:rPr lang="en-US" dirty="0" smtClean="0"/>
              <a:t>written for his great love, Laura, who had died from the Black Death.</a:t>
            </a:r>
          </a:p>
          <a:p>
            <a:r>
              <a:rPr lang="en-US" dirty="0" smtClean="0"/>
              <a:t>Petrarch is considered the </a:t>
            </a:r>
            <a:r>
              <a:rPr lang="en-US" b="1" dirty="0" smtClean="0"/>
              <a:t>first modern poet </a:t>
            </a:r>
            <a:r>
              <a:rPr lang="en-US" dirty="0" smtClean="0"/>
              <a:t>and the </a:t>
            </a:r>
            <a:r>
              <a:rPr lang="en-US" b="1" dirty="0" smtClean="0"/>
              <a:t>first great humanist.</a:t>
            </a:r>
          </a:p>
          <a:p>
            <a:r>
              <a:rPr lang="en-US" dirty="0" smtClean="0"/>
              <a:t>He was well traveled and developed a strong belief that Italy was the </a:t>
            </a:r>
            <a:r>
              <a:rPr lang="en-US" b="1" dirty="0" smtClean="0"/>
              <a:t>cultural heir </a:t>
            </a:r>
            <a:r>
              <a:rPr lang="en-US" dirty="0" smtClean="0"/>
              <a:t>of the Roman Empire</a:t>
            </a:r>
            <a:endParaRPr lang="en-US" dirty="0"/>
          </a:p>
        </p:txBody>
      </p:sp>
      <p:pic>
        <p:nvPicPr>
          <p:cNvPr id="5" name="Picture 13" descr="Petrach - Unknown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5715000" y="1143000"/>
            <a:ext cx="3276600" cy="508467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Humanism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Scholars grew interested in </a:t>
            </a:r>
            <a:r>
              <a:rPr lang="en-US" b="1" dirty="0" smtClean="0"/>
              <a:t>Greek and Roman </a:t>
            </a:r>
            <a:r>
              <a:rPr lang="en-US" dirty="0" smtClean="0"/>
              <a:t>grammar, history, poetry, and rhetoric – for their own sake rather than for the relevance to the Christian church.</a:t>
            </a:r>
          </a:p>
          <a:p>
            <a:r>
              <a:rPr lang="en-US" b="1" dirty="0" smtClean="0"/>
              <a:t>Humanists </a:t>
            </a:r>
            <a:r>
              <a:rPr lang="en-US" dirty="0" smtClean="0"/>
              <a:t>believed in:</a:t>
            </a:r>
          </a:p>
          <a:p>
            <a:pPr lvl="1"/>
            <a:r>
              <a:rPr lang="en-US" dirty="0" smtClean="0"/>
              <a:t>The pursuit of </a:t>
            </a:r>
            <a:r>
              <a:rPr lang="en-US" b="1" dirty="0" smtClean="0"/>
              <a:t>full, active, meaningful life </a:t>
            </a:r>
            <a:r>
              <a:rPr lang="en-US" dirty="0" smtClean="0"/>
              <a:t>on Earth.</a:t>
            </a:r>
          </a:p>
          <a:p>
            <a:pPr lvl="1"/>
            <a:r>
              <a:rPr lang="en-US" dirty="0" smtClean="0"/>
              <a:t>That each individual has </a:t>
            </a:r>
            <a:r>
              <a:rPr lang="en-US" b="1" dirty="0" smtClean="0"/>
              <a:t>dignity</a:t>
            </a:r>
            <a:r>
              <a:rPr lang="en-US" dirty="0" smtClean="0"/>
              <a:t> and </a:t>
            </a:r>
            <a:r>
              <a:rPr lang="en-US" b="1" dirty="0" smtClean="0"/>
              <a:t>worth</a:t>
            </a:r>
          </a:p>
          <a:p>
            <a:pPr lvl="1"/>
            <a:r>
              <a:rPr lang="en-US" dirty="0" smtClean="0"/>
              <a:t>People are </a:t>
            </a:r>
            <a:r>
              <a:rPr lang="en-US" b="1" dirty="0" smtClean="0"/>
              <a:t>rational beings </a:t>
            </a:r>
            <a:r>
              <a:rPr lang="en-US" dirty="0" smtClean="0"/>
              <a:t>who possess within themselves the capacity for </a:t>
            </a:r>
            <a:r>
              <a:rPr lang="en-US" b="1" dirty="0" smtClean="0"/>
              <a:t>truth and goodness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12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359525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178</TotalTime>
  <Words>1364</Words>
  <Application>Microsoft Macintosh PowerPoint</Application>
  <PresentationFormat>On-screen Show (4:3)</PresentationFormat>
  <Paragraphs>151</Paragraphs>
  <Slides>48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49" baseType="lpstr">
      <vt:lpstr>Origin</vt:lpstr>
      <vt:lpstr>Bellringer October 15th, 2012</vt:lpstr>
      <vt:lpstr>Renaissance Italy</vt:lpstr>
      <vt:lpstr>The Renaissance</vt:lpstr>
      <vt:lpstr>Slide 4</vt:lpstr>
      <vt:lpstr>Causes of the Italian Renaissance</vt:lpstr>
      <vt:lpstr>Slide 6</vt:lpstr>
      <vt:lpstr>Petrarch: The 1st Renaissance Man</vt:lpstr>
      <vt:lpstr>Humanism</vt:lpstr>
      <vt:lpstr>Slide 9</vt:lpstr>
      <vt:lpstr>Florence: The Birthplace of the Renaissance</vt:lpstr>
      <vt:lpstr>Art of the Renaissance</vt:lpstr>
      <vt:lpstr>Slide 12</vt:lpstr>
      <vt:lpstr>Slide 13</vt:lpstr>
      <vt:lpstr>Famous Artists of Florence</vt:lpstr>
      <vt:lpstr>Leonardo da Vinci (1452- 1519)</vt:lpstr>
      <vt:lpstr>da Vinci: Mona Lisa</vt:lpstr>
      <vt:lpstr>da Vinci: The Last Supper</vt:lpstr>
      <vt:lpstr>da Vinci: Portrait of Cecelia Gallerani</vt:lpstr>
      <vt:lpstr>Da Vinci: Armored Car and Flying Machine</vt:lpstr>
      <vt:lpstr>da Vinci: Anatomy Studies Homo Universalis</vt:lpstr>
      <vt:lpstr>Michelangelo Buonarroti (1475 – 1564)</vt:lpstr>
      <vt:lpstr>Michelangelo: Sistine Chapel (Rome)</vt:lpstr>
      <vt:lpstr>Michelangelo: Sistine Chapel (Rome)</vt:lpstr>
      <vt:lpstr>Michelangelo: Creation of Adam (Sistine Chapel) </vt:lpstr>
      <vt:lpstr>Michelangelo: The Expulsion of Adam and Eve (Sistine Chapel)</vt:lpstr>
      <vt:lpstr>Michelangelo: The Last Judgment (Sistine Chapel)</vt:lpstr>
      <vt:lpstr>Michelangelo: David</vt:lpstr>
      <vt:lpstr>Michelangelo: Pieta</vt:lpstr>
      <vt:lpstr>Raphael (1483-1520)</vt:lpstr>
      <vt:lpstr>Raphael: School of Athens </vt:lpstr>
      <vt:lpstr>Raphael: Calonna Madonna </vt:lpstr>
      <vt:lpstr>How does this represent the characteristics of humanism?</vt:lpstr>
      <vt:lpstr>Slide 33</vt:lpstr>
      <vt:lpstr>Slide 34</vt:lpstr>
      <vt:lpstr>Slide 35</vt:lpstr>
      <vt:lpstr>Slide 36</vt:lpstr>
      <vt:lpstr>Italian Renaissance Architecture</vt:lpstr>
      <vt:lpstr>Brunelleschi’s Dome</vt:lpstr>
      <vt:lpstr>St. Peter’s Basilica Rome</vt:lpstr>
      <vt:lpstr>Grand Canal, Venice</vt:lpstr>
      <vt:lpstr>Cathedral and Leaning Town of Pisa</vt:lpstr>
      <vt:lpstr>Italian Renaissance Writers</vt:lpstr>
      <vt:lpstr>Machiavelli: The Prince (1513)</vt:lpstr>
      <vt:lpstr>A Good Politician (according to Machiavelli)</vt:lpstr>
      <vt:lpstr>Slide 45</vt:lpstr>
      <vt:lpstr>Machiavelli’s Impact</vt:lpstr>
      <vt:lpstr>Page 417: Questions for consideration about Machiavelli</vt:lpstr>
      <vt:lpstr>Guide to the Italian Renaissance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Renaissance Italy</dc:title>
  <dc:creator>AlyssaMartin</dc:creator>
  <cp:lastModifiedBy>Jessica Taylor</cp:lastModifiedBy>
  <cp:revision>14</cp:revision>
  <dcterms:created xsi:type="dcterms:W3CDTF">2012-10-15T12:20:58Z</dcterms:created>
  <dcterms:modified xsi:type="dcterms:W3CDTF">2012-10-15T12:55:17Z</dcterms:modified>
</cp:coreProperties>
</file>