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2228-EE02-4374-9320-3AE14F51DF0E}" type="datetimeFigureOut">
              <a:rPr lang="en-US" smtClean="0"/>
              <a:pPr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5D6-BBF3-43DE-B713-DEFDE4D108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2228-EE02-4374-9320-3AE14F51DF0E}" type="datetimeFigureOut">
              <a:rPr lang="en-US" smtClean="0"/>
              <a:pPr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5D6-BBF3-43DE-B713-DEFDE4D108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2228-EE02-4374-9320-3AE14F51DF0E}" type="datetimeFigureOut">
              <a:rPr lang="en-US" smtClean="0"/>
              <a:pPr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5D6-BBF3-43DE-B713-DEFDE4D108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2228-EE02-4374-9320-3AE14F51DF0E}" type="datetimeFigureOut">
              <a:rPr lang="en-US" smtClean="0"/>
              <a:pPr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5D6-BBF3-43DE-B713-DEFDE4D108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2228-EE02-4374-9320-3AE14F51DF0E}" type="datetimeFigureOut">
              <a:rPr lang="en-US" smtClean="0"/>
              <a:pPr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5D6-BBF3-43DE-B713-DEFDE4D108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2228-EE02-4374-9320-3AE14F51DF0E}" type="datetimeFigureOut">
              <a:rPr lang="en-US" smtClean="0"/>
              <a:pPr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5D6-BBF3-43DE-B713-DEFDE4D108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2228-EE02-4374-9320-3AE14F51DF0E}" type="datetimeFigureOut">
              <a:rPr lang="en-US" smtClean="0"/>
              <a:pPr/>
              <a:t>10/11/12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5D6-BBF3-43DE-B713-DEFDE4D108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2228-EE02-4374-9320-3AE14F51DF0E}" type="datetimeFigureOut">
              <a:rPr lang="en-US" smtClean="0"/>
              <a:pPr/>
              <a:t>10/11/12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5D6-BBF3-43DE-B713-DEFDE4D108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2228-EE02-4374-9320-3AE14F51DF0E}" type="datetimeFigureOut">
              <a:rPr lang="en-US" smtClean="0"/>
              <a:pPr/>
              <a:t>10/11/12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5D6-BBF3-43DE-B713-DEFDE4D108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2228-EE02-4374-9320-3AE14F51DF0E}" type="datetimeFigureOut">
              <a:rPr lang="en-US" smtClean="0"/>
              <a:pPr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5D6-BBF3-43DE-B713-DEFDE4D108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E2228-EE02-4374-9320-3AE14F51DF0E}" type="datetimeFigureOut">
              <a:rPr lang="en-US" smtClean="0"/>
              <a:pPr/>
              <a:t>10/11/12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685D6-BBF3-43DE-B713-DEFDE4D108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E2228-EE02-4374-9320-3AE14F51DF0E}" type="datetimeFigureOut">
              <a:rPr lang="en-US" smtClean="0"/>
              <a:pPr/>
              <a:t>10/11/12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685D6-BBF3-43DE-B713-DEFDE4D108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 10-11-12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PUT YOUR HOMEWORK IN THE BIN! </a:t>
            </a:r>
          </a:p>
          <a:p>
            <a:r>
              <a:rPr lang="en-US" dirty="0" smtClean="0"/>
              <a:t>1. What is the Islamic code of laws called?</a:t>
            </a:r>
          </a:p>
          <a:p>
            <a:r>
              <a:rPr lang="en-US" dirty="0" smtClean="0"/>
              <a:t>2. What are the two different type of Muslims called?  </a:t>
            </a:r>
          </a:p>
          <a:p>
            <a:r>
              <a:rPr lang="en-US" dirty="0" smtClean="0"/>
              <a:t>3. What is a caliph? </a:t>
            </a:r>
          </a:p>
          <a:p>
            <a:r>
              <a:rPr lang="en-US" dirty="0" smtClean="0"/>
              <a:t>4. How did the Umayyad treat conquered peoples? </a:t>
            </a:r>
          </a:p>
          <a:p>
            <a:r>
              <a:rPr lang="en-US" dirty="0" smtClean="0"/>
              <a:t>5. Who killed the last Abbasid Caliph?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Safavid Empire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914400"/>
            <a:ext cx="6705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By the early 1500s, the Safavid Empire had created an Empire in Persia (modern-day Iran).  The Safavids were Shiite Muslims who enforced their beliefs on their Empire.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2438400"/>
            <a:ext cx="662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Safavid King was called the Shah.  The most famous was </a:t>
            </a:r>
            <a:r>
              <a:rPr lang="en-US" sz="2200" b="1" dirty="0" smtClean="0"/>
              <a:t>Shah </a:t>
            </a:r>
            <a:r>
              <a:rPr lang="en-US" sz="2200" b="1" dirty="0" err="1" smtClean="0"/>
              <a:t>Abbas</a:t>
            </a:r>
            <a:r>
              <a:rPr lang="en-US" sz="2200" b="1" dirty="0" smtClean="0"/>
              <a:t> </a:t>
            </a:r>
            <a:r>
              <a:rPr lang="en-US" sz="2200" dirty="0" smtClean="0"/>
              <a:t>the Great.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429000"/>
            <a:ext cx="5943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Shah </a:t>
            </a:r>
            <a:r>
              <a:rPr lang="en-US" sz="2200" dirty="0" err="1" smtClean="0"/>
              <a:t>Abbas</a:t>
            </a:r>
            <a:r>
              <a:rPr lang="en-US" sz="2200" dirty="0" smtClean="0"/>
              <a:t> centralized government, created a strong army, strengthened the economy by reducing taxes on farmers and encouraging the growth of industry.  </a:t>
            </a:r>
          </a:p>
          <a:p>
            <a:endParaRPr lang="en-US" sz="800" dirty="0" smtClean="0"/>
          </a:p>
          <a:p>
            <a:r>
              <a:rPr lang="en-US" sz="2200" dirty="0" smtClean="0"/>
              <a:t>He also tolerated non-Muslims in the Safavid Empire.</a:t>
            </a:r>
            <a:endParaRPr lang="en-US" sz="2200" dirty="0"/>
          </a:p>
        </p:txBody>
      </p:sp>
      <p:pic>
        <p:nvPicPr>
          <p:cNvPr id="6" name="Picture 5" descr="Safavid Empi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3048000"/>
            <a:ext cx="2817126" cy="2176368"/>
          </a:xfrm>
          <a:prstGeom prst="rect">
            <a:avLst/>
          </a:prstGeom>
        </p:spPr>
      </p:pic>
      <p:pic>
        <p:nvPicPr>
          <p:cNvPr id="7" name="Picture 6" descr="Shah abb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914400"/>
            <a:ext cx="1819275" cy="2514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5750004"/>
            <a:ext cx="891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the late 1700s, the Safavid Empire fell due to fighting between Shiites and Sunni Muslims and the </a:t>
            </a:r>
            <a:r>
              <a:rPr lang="en-US" sz="2200" b="1" dirty="0" err="1" smtClean="0"/>
              <a:t>Qajars</a:t>
            </a:r>
            <a:r>
              <a:rPr lang="en-US" sz="2200" dirty="0" smtClean="0"/>
              <a:t> took power and established a capital at Tehran.</a:t>
            </a:r>
            <a:endParaRPr lang="en-US"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Powerful Muslim Empires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Islamic Invasion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914400"/>
            <a:ext cx="899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After the </a:t>
            </a:r>
            <a:r>
              <a:rPr lang="en-US" sz="2200" b="1" dirty="0" smtClean="0"/>
              <a:t>Gupta Empire </a:t>
            </a:r>
            <a:r>
              <a:rPr lang="en-US" sz="2200" dirty="0" smtClean="0"/>
              <a:t>fell in 550, India was divided into many little local kingdoms – ruled by warring princes.  </a:t>
            </a:r>
          </a:p>
        </p:txBody>
      </p:sp>
      <p:sp>
        <p:nvSpPr>
          <p:cNvPr id="5" name="Rectangle 4"/>
          <p:cNvSpPr/>
          <p:nvPr/>
        </p:nvSpPr>
        <p:spPr>
          <a:xfrm>
            <a:off x="2667000" y="1676400"/>
            <a:ext cx="6324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Despite power struggles between Princes, Indian culture flourished.  Beautiful Buddhist and Hindu temples were built and trade networks connected India to many other empires.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962400" y="3124200"/>
            <a:ext cx="495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Around 1000, Muslim Turks and Afghans invaded India.  They were fierce warriors and the </a:t>
            </a:r>
            <a:r>
              <a:rPr lang="en-US" sz="2200" b="1" dirty="0" smtClean="0"/>
              <a:t>sultan</a:t>
            </a:r>
            <a:r>
              <a:rPr lang="en-US" sz="2200" dirty="0" smtClean="0"/>
              <a:t>, or Muslim Ruler, was able to defeat Hindu armies.  </a:t>
            </a:r>
            <a:endParaRPr lang="en-US" sz="2200" dirty="0"/>
          </a:p>
        </p:txBody>
      </p:sp>
      <p:pic>
        <p:nvPicPr>
          <p:cNvPr id="7" name="Picture 6" descr="Madurai Tem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676400"/>
            <a:ext cx="2105025" cy="3205019"/>
          </a:xfrm>
          <a:prstGeom prst="rect">
            <a:avLst/>
          </a:prstGeom>
        </p:spPr>
      </p:pic>
      <p:pic>
        <p:nvPicPr>
          <p:cNvPr id="8" name="Picture 7" descr="Carvings on Madurai Temple Ind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3276600"/>
            <a:ext cx="2514600" cy="16639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4953000"/>
            <a:ext cx="6858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These Islamic tribes organized a </a:t>
            </a:r>
            <a:r>
              <a:rPr lang="en-US" sz="2200" b="1" dirty="0" smtClean="0"/>
              <a:t>sultanate</a:t>
            </a:r>
            <a:r>
              <a:rPr lang="en-US" sz="2200" dirty="0" smtClean="0"/>
              <a:t>, or land ruled by a sultan, in </a:t>
            </a:r>
            <a:r>
              <a:rPr lang="en-US" sz="2200" dirty="0" err="1" smtClean="0"/>
              <a:t>Dehli</a:t>
            </a:r>
            <a:r>
              <a:rPr lang="en-US" sz="2200" dirty="0" smtClean="0"/>
              <a:t>.  The </a:t>
            </a:r>
            <a:r>
              <a:rPr lang="en-US" sz="2200" b="1" dirty="0" err="1" smtClean="0"/>
              <a:t>Dehli</a:t>
            </a:r>
            <a:r>
              <a:rPr lang="en-US" sz="2200" b="1" dirty="0" smtClean="0"/>
              <a:t> Sultanate </a:t>
            </a:r>
            <a:r>
              <a:rPr lang="en-US" sz="2200" dirty="0" smtClean="0"/>
              <a:t>would last from 1206 to 1526.  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6172200"/>
            <a:ext cx="662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This marked the start of Muslim rule in India</a:t>
            </a:r>
            <a:r>
              <a:rPr lang="en-US" sz="2200" dirty="0" smtClean="0"/>
              <a:t>.</a:t>
            </a:r>
            <a:endParaRPr lang="en-US" sz="2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Muslims and Hindus Clash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066800"/>
            <a:ext cx="876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Muslims brought changes to Indian government and society.  These newcomers created a brilliant civilization at Delhi where Persian art and architecture flourished.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2133600"/>
            <a:ext cx="5638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However, the Delhi Sultanate fell after </a:t>
            </a:r>
            <a:r>
              <a:rPr lang="en-US" sz="2200" b="1" dirty="0" smtClean="0"/>
              <a:t>Tamerlane</a:t>
            </a:r>
            <a:r>
              <a:rPr lang="en-US" sz="2200" dirty="0" smtClean="0"/>
              <a:t> invaded and destroyed Delhi in 1398.  This led to conflict between Muslims and Hindus.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657600"/>
            <a:ext cx="868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Muslim invasion of India brought two very different religions face to face.  Unfortunately, many Buddhists and Hindus were killed and their temples destroyed.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4800600"/>
            <a:ext cx="62484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However, there was also a blending of the two religions because many Hindus converted to Islam and many Muslims absorbed Hindu culture.  </a:t>
            </a:r>
          </a:p>
          <a:p>
            <a:endParaRPr lang="en-US" sz="800" dirty="0"/>
          </a:p>
          <a:p>
            <a:r>
              <a:rPr lang="en-US" sz="2200" dirty="0" smtClean="0"/>
              <a:t>One holy man, </a:t>
            </a:r>
            <a:r>
              <a:rPr lang="en-US" sz="2200" b="1" dirty="0" smtClean="0"/>
              <a:t>Nanak</a:t>
            </a:r>
            <a:r>
              <a:rPr lang="en-US" sz="2200" dirty="0" smtClean="0"/>
              <a:t>, formed a new religion that was a blend of Hinduism and Islam called.</a:t>
            </a:r>
            <a:r>
              <a:rPr lang="en-US" sz="2200" b="1" dirty="0" smtClean="0"/>
              <a:t> Sikhism</a:t>
            </a:r>
            <a:endParaRPr lang="en-US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Sikhism: A Blend of Religious Beliefs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295400"/>
            <a:ext cx="38862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Islam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Belief in One God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Religious and Moral duties defined in the 5 Pillars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Belief in Heaven and Hell, and a day of Judgment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No priests; all believers are religious equals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724400" y="1295400"/>
            <a:ext cx="38862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Hinduism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Belief in many gods, all part of Brahman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Emphasis on religious and moral duties, or dharma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Belief in a cycle of birth, death, and rebirth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4600" y="4495800"/>
            <a:ext cx="5029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Sikhism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Belief in the “Unity of God”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Belief in Reincarnation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Rejection of the Caste system</a:t>
            </a:r>
            <a:endParaRPr lang="en-US" sz="2200" dirty="0"/>
          </a:p>
        </p:txBody>
      </p:sp>
      <p:pic>
        <p:nvPicPr>
          <p:cNvPr id="6" name="Picture 5" descr="Shi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4114800"/>
            <a:ext cx="2197571" cy="2438400"/>
          </a:xfrm>
          <a:prstGeom prst="rect">
            <a:avLst/>
          </a:prstGeom>
        </p:spPr>
      </p:pic>
      <p:pic>
        <p:nvPicPr>
          <p:cNvPr id="7" name="Picture 6" descr="Muhammads Name in Calligraph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4191000"/>
            <a:ext cx="2512855" cy="2438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Mughal</a:t>
            </a:r>
            <a:r>
              <a:rPr lang="en-US" dirty="0" smtClean="0"/>
              <a:t> Empire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990600"/>
            <a:ext cx="5181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1526, </a:t>
            </a:r>
            <a:r>
              <a:rPr lang="en-US" sz="2200" b="1" dirty="0" smtClean="0"/>
              <a:t>Babur</a:t>
            </a:r>
            <a:r>
              <a:rPr lang="en-US" sz="2200" dirty="0" smtClean="0"/>
              <a:t>, a military genius who was supposedly a descendent of Genghis Khan and Tamerlane, invaded India and founded the </a:t>
            </a:r>
            <a:r>
              <a:rPr lang="en-US" sz="2200" b="1" dirty="0" err="1" smtClean="0"/>
              <a:t>Mughal</a:t>
            </a:r>
            <a:r>
              <a:rPr lang="en-US" sz="2200" b="1" dirty="0" smtClean="0"/>
              <a:t> Empire.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667000"/>
            <a:ext cx="7162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chief builder of the </a:t>
            </a:r>
            <a:r>
              <a:rPr lang="en-US" sz="2200" dirty="0" err="1" smtClean="0"/>
              <a:t>Mughal</a:t>
            </a:r>
            <a:r>
              <a:rPr lang="en-US" sz="2200" dirty="0" smtClean="0"/>
              <a:t> Empire was </a:t>
            </a:r>
            <a:r>
              <a:rPr lang="en-US" sz="2200" b="1" dirty="0" smtClean="0"/>
              <a:t>Akbar the Great</a:t>
            </a:r>
            <a:r>
              <a:rPr lang="en-US" sz="2200" dirty="0" smtClean="0"/>
              <a:t>.  He earned this title by creating a strong central government, promoting religious tolerance, modernizing the army, encouraging trade, and introducing land reforms.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3581400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4191000"/>
            <a:ext cx="883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</a:t>
            </a:r>
            <a:r>
              <a:rPr lang="en-US" sz="2200" b="1" dirty="0" smtClean="0"/>
              <a:t>golden age </a:t>
            </a:r>
            <a:r>
              <a:rPr lang="en-US" sz="2200" dirty="0" smtClean="0"/>
              <a:t>of the </a:t>
            </a:r>
            <a:r>
              <a:rPr lang="en-US" sz="2200" dirty="0" err="1" smtClean="0"/>
              <a:t>Mughal</a:t>
            </a:r>
            <a:r>
              <a:rPr lang="en-US" sz="2200" dirty="0" smtClean="0"/>
              <a:t> Empire was during the reign of </a:t>
            </a:r>
            <a:r>
              <a:rPr lang="en-US" sz="2200" b="1" dirty="0" smtClean="0"/>
              <a:t>Shah </a:t>
            </a:r>
            <a:r>
              <a:rPr lang="en-US" sz="2200" b="1" dirty="0" err="1" smtClean="0"/>
              <a:t>Jahan</a:t>
            </a:r>
            <a:r>
              <a:rPr lang="en-US" sz="2200" dirty="0" smtClean="0"/>
              <a:t>, Akbar’s grandson.  He promoted literature, arts, and architecture throughout the empire.  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5410200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addition, Shah </a:t>
            </a:r>
            <a:r>
              <a:rPr lang="en-US" sz="2200" dirty="0" err="1" smtClean="0"/>
              <a:t>Jahan</a:t>
            </a:r>
            <a:r>
              <a:rPr lang="en-US" sz="2200" dirty="0" smtClean="0"/>
              <a:t> built the greatest monument of the </a:t>
            </a:r>
            <a:r>
              <a:rPr lang="en-US" sz="2200" dirty="0" err="1" smtClean="0"/>
              <a:t>Mughal</a:t>
            </a:r>
            <a:r>
              <a:rPr lang="en-US" sz="2200" dirty="0" smtClean="0"/>
              <a:t> Empire, the </a:t>
            </a:r>
            <a:r>
              <a:rPr lang="en-US" sz="2200" b="1" dirty="0" err="1" smtClean="0"/>
              <a:t>Taj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Mahal</a:t>
            </a:r>
            <a:r>
              <a:rPr lang="en-US" sz="2200" b="1" dirty="0" smtClean="0"/>
              <a:t> </a:t>
            </a:r>
            <a:r>
              <a:rPr lang="en-US" sz="2200" dirty="0" smtClean="0"/>
              <a:t>as a tomb for his wife.  </a:t>
            </a:r>
            <a:endParaRPr lang="en-US" sz="2200" dirty="0"/>
          </a:p>
        </p:txBody>
      </p:sp>
      <p:pic>
        <p:nvPicPr>
          <p:cNvPr id="12" name="Picture 11" descr="Bab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1" y="990600"/>
            <a:ext cx="1981200" cy="1749093"/>
          </a:xfrm>
          <a:prstGeom prst="rect">
            <a:avLst/>
          </a:prstGeom>
        </p:spPr>
      </p:pic>
      <p:pic>
        <p:nvPicPr>
          <p:cNvPr id="13" name="Picture 12" descr="Akbar the Grea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5200" y="1066800"/>
            <a:ext cx="1578864" cy="3036277"/>
          </a:xfrm>
          <a:prstGeom prst="rect">
            <a:avLst/>
          </a:prstGeom>
        </p:spPr>
      </p:pic>
      <p:pic>
        <p:nvPicPr>
          <p:cNvPr id="14" name="Picture 13" descr="Taj Mah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4933614"/>
            <a:ext cx="2895600" cy="192438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ughal Empire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304800"/>
            <a:ext cx="6213623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Ottoman Empire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914400"/>
            <a:ext cx="876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While the </a:t>
            </a:r>
            <a:r>
              <a:rPr lang="en-US" sz="2200" dirty="0" err="1" smtClean="0"/>
              <a:t>Mughals</a:t>
            </a:r>
            <a:r>
              <a:rPr lang="en-US" sz="2200" dirty="0" smtClean="0"/>
              <a:t> ruled India, two other empires – the </a:t>
            </a:r>
            <a:r>
              <a:rPr lang="en-US" sz="2200" b="1" dirty="0" smtClean="0"/>
              <a:t>Ottoman</a:t>
            </a:r>
            <a:r>
              <a:rPr lang="en-US" sz="2200" dirty="0" smtClean="0"/>
              <a:t> and </a:t>
            </a:r>
            <a:r>
              <a:rPr lang="en-US" sz="2200" b="1" dirty="0" smtClean="0"/>
              <a:t>Safavid</a:t>
            </a:r>
            <a:r>
              <a:rPr lang="en-US" sz="2200" dirty="0" smtClean="0"/>
              <a:t> Empires – dominated the Middle East and Eastern Europe.</a:t>
            </a:r>
          </a:p>
          <a:p>
            <a:endParaRPr lang="en-US" sz="800" dirty="0" smtClean="0"/>
          </a:p>
          <a:p>
            <a:r>
              <a:rPr lang="en-US" sz="2200" dirty="0" smtClean="0"/>
              <a:t>The Ottoman and Safavid empires became known as the</a:t>
            </a:r>
            <a:r>
              <a:rPr lang="en-US" sz="2200" b="1" dirty="0" smtClean="0"/>
              <a:t> “Gunpowder Empires” </a:t>
            </a:r>
            <a:r>
              <a:rPr lang="en-US" sz="2200" dirty="0" smtClean="0"/>
              <a:t>because of the new technology they developed.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2895600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Ottomans were a Turkish speaking nomadic people who migrated from Central Asia (like the Seljuk Turks).  They created a </a:t>
            </a:r>
            <a:r>
              <a:rPr lang="en-US" sz="2200" b="1" dirty="0" smtClean="0"/>
              <a:t>Sunni Muslim </a:t>
            </a:r>
            <a:r>
              <a:rPr lang="en-US" sz="2200" dirty="0" smtClean="0"/>
              <a:t>empire.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0" y="3886200"/>
            <a:ext cx="6629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As the Ottomans expanded across Asia, they threatened the Byzantine Empire.  After many failed attempts to capture Constantinople, </a:t>
            </a:r>
            <a:r>
              <a:rPr lang="en-US" sz="2200" b="1" dirty="0" err="1" smtClean="0"/>
              <a:t>Mehmet</a:t>
            </a:r>
            <a:r>
              <a:rPr lang="en-US" sz="2200" b="1" dirty="0" smtClean="0"/>
              <a:t> II </a:t>
            </a:r>
            <a:r>
              <a:rPr lang="en-US" sz="2200" dirty="0" smtClean="0"/>
              <a:t>finally succeeded in 1453.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362200" y="5486400"/>
            <a:ext cx="6781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After a two month siege, they basted through the city walls and took Constantinople and renamed it Istanbul.  This would be the Ottoman capital for years!</a:t>
            </a:r>
            <a:endParaRPr lang="en-US" sz="2200" dirty="0"/>
          </a:p>
        </p:txBody>
      </p:sp>
      <p:pic>
        <p:nvPicPr>
          <p:cNvPr id="8" name="Picture 7" descr="Mehmet 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657599"/>
            <a:ext cx="1905000" cy="2911415"/>
          </a:xfrm>
          <a:prstGeom prst="rect">
            <a:avLst/>
          </a:prstGeom>
        </p:spPr>
      </p:pic>
      <p:pic>
        <p:nvPicPr>
          <p:cNvPr id="9" name="Picture 8" descr="Constantinople in 14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3652981"/>
            <a:ext cx="2105025" cy="320501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Suleiman the Magnificent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990600"/>
            <a:ext cx="6019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Ottoman empire enjoyed a </a:t>
            </a:r>
            <a:r>
              <a:rPr lang="en-US" sz="2200" b="1" dirty="0" smtClean="0"/>
              <a:t>golden age </a:t>
            </a:r>
            <a:r>
              <a:rPr lang="en-US" sz="2200" dirty="0" smtClean="0"/>
              <a:t>under </a:t>
            </a:r>
            <a:r>
              <a:rPr lang="en-US" sz="2200" b="1" dirty="0" smtClean="0"/>
              <a:t>Suleiman the Magnificent</a:t>
            </a:r>
            <a:r>
              <a:rPr lang="en-US" sz="2200" dirty="0" smtClean="0"/>
              <a:t>.  Suleiman greatly expanded the empire by modernizing his powerful army and conquering many new lands.  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5181600"/>
            <a:ext cx="4648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Ottoman poets, artists, and architects were influenced from Persian and Arab forms of art.  During </a:t>
            </a:r>
            <a:r>
              <a:rPr lang="en-US" sz="2200" dirty="0" err="1" smtClean="0"/>
              <a:t>Suleiman’s</a:t>
            </a:r>
            <a:r>
              <a:rPr lang="en-US" sz="2200" dirty="0" smtClean="0"/>
              <a:t> rule the arts flourished.</a:t>
            </a:r>
            <a:endParaRPr lang="en-US" sz="2200" dirty="0"/>
          </a:p>
        </p:txBody>
      </p:sp>
      <p:pic>
        <p:nvPicPr>
          <p:cNvPr id="6" name="Picture 5" descr="Suleiman 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990600"/>
            <a:ext cx="1914454" cy="1905000"/>
          </a:xfrm>
          <a:prstGeom prst="rect">
            <a:avLst/>
          </a:prstGeom>
        </p:spPr>
      </p:pic>
      <p:pic>
        <p:nvPicPr>
          <p:cNvPr id="8" name="Picture 7" descr="Extent of Ottoman Empir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743200"/>
            <a:ext cx="3981450" cy="3619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67200" y="4191000"/>
            <a:ext cx="472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Suleiman also created a strong government based on the </a:t>
            </a:r>
            <a:r>
              <a:rPr lang="en-US" sz="2200" b="1" dirty="0" err="1" smtClean="0"/>
              <a:t>Sharia</a:t>
            </a:r>
            <a:r>
              <a:rPr lang="en-US" sz="2200" dirty="0" smtClean="0"/>
              <a:t>.  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4267200" y="2895600"/>
            <a:ext cx="487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</a:t>
            </a:r>
            <a:r>
              <a:rPr lang="en-US" sz="2200" b="1" dirty="0" err="1" smtClean="0"/>
              <a:t>Janizaries</a:t>
            </a:r>
            <a:r>
              <a:rPr lang="en-US" sz="2200" dirty="0" smtClean="0"/>
              <a:t> were an elite force of soldiers in the Ottoman Army that came from people they conquered in battle.</a:t>
            </a:r>
            <a:endParaRPr lang="en-US" sz="2200" dirty="0"/>
          </a:p>
        </p:txBody>
      </p:sp>
      <p:pic>
        <p:nvPicPr>
          <p:cNvPr id="13" name="Picture 12" descr="Selimiye Mosqu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2667000"/>
            <a:ext cx="2760319" cy="3957637"/>
          </a:xfrm>
          <a:prstGeom prst="rect">
            <a:avLst/>
          </a:prstGeom>
        </p:spPr>
      </p:pic>
      <p:pic>
        <p:nvPicPr>
          <p:cNvPr id="16" name="Picture 15" descr="Selimiye Mosque dom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2667000"/>
            <a:ext cx="4000500" cy="2667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862</Words>
  <Application>Microsoft Macintosh PowerPoint</Application>
  <PresentationFormat>On-screen Show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Bellringer 10-11-12</vt:lpstr>
      <vt:lpstr>Powerful Muslim Empires</vt:lpstr>
      <vt:lpstr>Islamic Invasion</vt:lpstr>
      <vt:lpstr>Muslims and Hindus Clash</vt:lpstr>
      <vt:lpstr>Sikhism: A Blend of Religious Beliefs</vt:lpstr>
      <vt:lpstr>The Mughal Empire</vt:lpstr>
      <vt:lpstr>Slide 7</vt:lpstr>
      <vt:lpstr>The Ottoman Empire</vt:lpstr>
      <vt:lpstr>Suleiman the Magnificent</vt:lpstr>
      <vt:lpstr>Safavid Empire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Powerful Muslim Empires</dc:title>
  <dc:creator>AlyssaMartin</dc:creator>
  <cp:lastModifiedBy>Jessica Taylor</cp:lastModifiedBy>
  <cp:revision>14</cp:revision>
  <dcterms:created xsi:type="dcterms:W3CDTF">2012-10-11T11:08:10Z</dcterms:created>
  <dcterms:modified xsi:type="dcterms:W3CDTF">2012-10-11T11:33:45Z</dcterms:modified>
</cp:coreProperties>
</file>