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82" r:id="rId2"/>
    <p:sldId id="256" r:id="rId3"/>
    <p:sldId id="274" r:id="rId4"/>
    <p:sldId id="276" r:id="rId5"/>
    <p:sldId id="273" r:id="rId6"/>
    <p:sldId id="277" r:id="rId7"/>
    <p:sldId id="278" r:id="rId8"/>
    <p:sldId id="279" r:id="rId9"/>
    <p:sldId id="280" r:id="rId10"/>
    <p:sldId id="268" r:id="rId11"/>
    <p:sldId id="263" r:id="rId12"/>
    <p:sldId id="272" r:id="rId13"/>
    <p:sldId id="28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34567" autoAdjust="0"/>
    <p:restoredTop sz="86333" autoAdjust="0"/>
  </p:normalViewPr>
  <p:slideViewPr>
    <p:cSldViewPr>
      <p:cViewPr varScale="1">
        <p:scale>
          <a:sx n="84" d="100"/>
          <a:sy n="84" d="100"/>
        </p:scale>
        <p:origin x="-9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517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234F5-728B-477F-8546-13EF48EE0BB0}" type="datetimeFigureOut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ACE36-121A-4381-AB9E-31BF5C6D7E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234F5-728B-477F-8546-13EF48EE0BB0}" type="datetimeFigureOut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ACE36-121A-4381-AB9E-31BF5C6D7E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234F5-728B-477F-8546-13EF48EE0BB0}" type="datetimeFigureOut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ACE36-121A-4381-AB9E-31BF5C6D7E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234F5-728B-477F-8546-13EF48EE0BB0}" type="datetimeFigureOut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ACE36-121A-4381-AB9E-31BF5C6D7E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234F5-728B-477F-8546-13EF48EE0BB0}" type="datetimeFigureOut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ACE36-121A-4381-AB9E-31BF5C6D7E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234F5-728B-477F-8546-13EF48EE0BB0}" type="datetimeFigureOut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ACE36-121A-4381-AB9E-31BF5C6D7E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234F5-728B-477F-8546-13EF48EE0BB0}" type="datetimeFigureOut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ACE36-121A-4381-AB9E-31BF5C6D7E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234F5-728B-477F-8546-13EF48EE0BB0}" type="datetimeFigureOut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ACE36-121A-4381-AB9E-31BF5C6D7E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234F5-728B-477F-8546-13EF48EE0BB0}" type="datetimeFigureOut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ACE36-121A-4381-AB9E-31BF5C6D7E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234F5-728B-477F-8546-13EF48EE0BB0}" type="datetimeFigureOut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ACE36-121A-4381-AB9E-31BF5C6D7E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234F5-728B-477F-8546-13EF48EE0BB0}" type="datetimeFigureOut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ACE36-121A-4381-AB9E-31BF5C6D7E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234F5-728B-477F-8546-13EF48EE0BB0}" type="datetimeFigureOut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ACE36-121A-4381-AB9E-31BF5C6D7E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Nationalism? (Use your vocabulary)</a:t>
            </a:r>
          </a:p>
          <a:p>
            <a:r>
              <a:rPr lang="en-US" dirty="0" smtClean="0"/>
              <a:t>What is an example of Nationalism?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4906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Congress of Vienna left a legacy that would influence world politics for the next 100 years.  </a:t>
            </a:r>
          </a:p>
          <a:p>
            <a:r>
              <a:rPr lang="en-US" dirty="0" smtClean="0"/>
              <a:t>Nationalism began to spread in Italy, Germany, Greece and other areas.</a:t>
            </a:r>
          </a:p>
          <a:p>
            <a:pPr lvl="1"/>
            <a:r>
              <a:rPr lang="en-US" b="1" dirty="0" smtClean="0"/>
              <a:t>Nationalism</a:t>
            </a:r>
            <a:r>
              <a:rPr lang="en-US" dirty="0" smtClean="0"/>
              <a:t>  = the belief that people’s greatest loyalty should not be to a King or an empire, but to a nation of people who share a common culture and heritage. </a:t>
            </a:r>
          </a:p>
          <a:p>
            <a:r>
              <a:rPr lang="en-US" dirty="0" smtClean="0"/>
              <a:t>Eventually these nationalist feelings would explode into revolutions and new nations would be formed.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Revolutions Erupt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5410200" cy="5562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After the French Revolution,  revolutions spread through Europe and Latin America like a wildfire.  </a:t>
            </a:r>
          </a:p>
          <a:p>
            <a:r>
              <a:rPr lang="en-US" dirty="0" smtClean="0"/>
              <a:t>Revolutionaries fought against the </a:t>
            </a:r>
            <a:r>
              <a:rPr lang="en-US" b="1" dirty="0" smtClean="0"/>
              <a:t>conservatism </a:t>
            </a:r>
            <a:r>
              <a:rPr lang="en-US" dirty="0" smtClean="0"/>
              <a:t>(old order).  </a:t>
            </a:r>
          </a:p>
          <a:p>
            <a:pPr lvl="1"/>
            <a:r>
              <a:rPr lang="en-US" b="1" dirty="0" smtClean="0"/>
              <a:t>Liberals</a:t>
            </a:r>
            <a:r>
              <a:rPr lang="en-US" dirty="0" smtClean="0"/>
              <a:t> joined rebellions in European nations because they wanted relief from the suffering caused by the poor living standards.</a:t>
            </a:r>
          </a:p>
          <a:p>
            <a:pPr lvl="1"/>
            <a:r>
              <a:rPr lang="en-US" b="1" dirty="0" smtClean="0"/>
              <a:t>Nationalists</a:t>
            </a:r>
            <a:r>
              <a:rPr lang="en-US" dirty="0" smtClean="0"/>
              <a:t> joined rebellions because they hoped for independence from foreign rulers.</a:t>
            </a:r>
          </a:p>
          <a:p>
            <a:r>
              <a:rPr lang="en-US" dirty="0" smtClean="0"/>
              <a:t>Revolutions occurred in </a:t>
            </a:r>
          </a:p>
          <a:p>
            <a:pPr lvl="1"/>
            <a:r>
              <a:rPr lang="en-US" dirty="0" smtClean="0"/>
              <a:t>1830: France, Serbia, Greece, and Belgium.</a:t>
            </a:r>
          </a:p>
          <a:p>
            <a:pPr lvl="1"/>
            <a:r>
              <a:rPr lang="en-US" dirty="0" smtClean="0"/>
              <a:t>1848:  France, Poland, Austria, Italy and Germany.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4" name="Picture 3" descr="map-Revols of 1820s &amp; 1830s"/>
          <p:cNvPicPr>
            <a:picLocks noChangeAspect="1" noChangeArrowheads="1"/>
          </p:cNvPicPr>
          <p:nvPr/>
        </p:nvPicPr>
        <p:blipFill>
          <a:blip r:embed="rId2" cstate="print">
            <a:lum bright="-12000" contrast="12000"/>
          </a:blip>
          <a:srcRect/>
          <a:stretch>
            <a:fillRect/>
          </a:stretch>
        </p:blipFill>
        <p:spPr bwMode="auto">
          <a:xfrm>
            <a:off x="5639320" y="1295400"/>
            <a:ext cx="3357387" cy="3352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Nationalism Triumphs in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5715000" cy="5715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During the 1800s, nationalism fueled efforts to build nation states.</a:t>
            </a:r>
          </a:p>
          <a:p>
            <a:r>
              <a:rPr lang="en-US" dirty="0" smtClean="0"/>
              <a:t>Nationalists were not loyal to their kings, but to their people.</a:t>
            </a:r>
          </a:p>
          <a:p>
            <a:r>
              <a:rPr lang="en-US" dirty="0" smtClean="0"/>
              <a:t>Authoritarian rulers began to see that nationalism could unify masses of people.  </a:t>
            </a:r>
            <a:endParaRPr lang="en-US" b="1" dirty="0" smtClean="0"/>
          </a:p>
          <a:p>
            <a:pPr lvl="1"/>
            <a:r>
              <a:rPr lang="en-US" dirty="0" smtClean="0"/>
              <a:t>Germany – unified in 1871 under Otto Van Bismarck and became the strongest power in Europe.</a:t>
            </a:r>
          </a:p>
          <a:p>
            <a:pPr lvl="1"/>
            <a:r>
              <a:rPr lang="en-US" dirty="0" smtClean="0"/>
              <a:t>Italy – unified in 1861 under Giuseppe Garibaldi.</a:t>
            </a:r>
          </a:p>
        </p:txBody>
      </p:sp>
      <p:pic>
        <p:nvPicPr>
          <p:cNvPr id="4" name="Picture 3" descr="otto-bismar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581400"/>
            <a:ext cx="2362200" cy="2608786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7464" y="1524000"/>
            <a:ext cx="330653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Study: Italy and 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191000"/>
          </a:xfrm>
        </p:spPr>
        <p:txBody>
          <a:bodyPr/>
          <a:lstStyle/>
          <a:p>
            <a:r>
              <a:rPr lang="en-US" dirty="0" smtClean="0"/>
              <a:t>Create a T-Chart taking notes on Italian and German Unification.</a:t>
            </a:r>
          </a:p>
          <a:p>
            <a:endParaRPr lang="en-US" dirty="0" smtClean="0"/>
          </a:p>
          <a:p>
            <a:r>
              <a:rPr lang="en-US" dirty="0" smtClean="0"/>
              <a:t>Then, compare in a </a:t>
            </a:r>
            <a:r>
              <a:rPr lang="en-US" dirty="0" err="1" smtClean="0"/>
              <a:t>venn</a:t>
            </a:r>
            <a:r>
              <a:rPr lang="en-US" dirty="0" smtClean="0"/>
              <a:t> diagram.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9162" y="1662906"/>
            <a:ext cx="387667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Nationalism</a:t>
            </a:r>
            <a:endParaRPr lang="en-US" dirty="0"/>
          </a:p>
        </p:txBody>
      </p:sp>
      <p:pic>
        <p:nvPicPr>
          <p:cNvPr id="5" name="Content Placeholder 4" descr="German Police March 19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600200"/>
            <a:ext cx="5649818" cy="4115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Napoleon Makes Himself Emperor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54102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After the French Revolution, Napoleon Bonaparte claims France in a Coup </a:t>
            </a:r>
            <a:r>
              <a:rPr lang="en-US" dirty="0" err="1" smtClean="0"/>
              <a:t>d’etat</a:t>
            </a:r>
            <a:r>
              <a:rPr lang="en-US" dirty="0" smtClean="0"/>
              <a:t> (1799).</a:t>
            </a:r>
          </a:p>
          <a:p>
            <a:pPr lvl="1"/>
            <a:r>
              <a:rPr lang="en-US" b="1" dirty="0" smtClean="0"/>
              <a:t>Coup </a:t>
            </a:r>
            <a:r>
              <a:rPr lang="en-US" b="1" dirty="0" err="1" smtClean="0"/>
              <a:t>d’etat</a:t>
            </a:r>
            <a:r>
              <a:rPr lang="en-US" b="1" dirty="0" smtClean="0"/>
              <a:t> </a:t>
            </a:r>
            <a:r>
              <a:rPr lang="en-US" dirty="0" smtClean="0"/>
              <a:t>=  sudden overthrow of government.</a:t>
            </a:r>
          </a:p>
          <a:p>
            <a:r>
              <a:rPr lang="en-US" dirty="0" smtClean="0"/>
              <a:t>Napoleon becomes more power hungry as he ruled France as the “First Consul.”</a:t>
            </a:r>
          </a:p>
          <a:p>
            <a:r>
              <a:rPr lang="en-US" dirty="0" smtClean="0"/>
              <a:t>On December 2, 1804 Napoleon declares himself the </a:t>
            </a:r>
            <a:r>
              <a:rPr lang="en-US" b="1" dirty="0" smtClean="0"/>
              <a:t>Holy Roman Emperor.</a:t>
            </a:r>
          </a:p>
          <a:p>
            <a:pPr lvl="1"/>
            <a:r>
              <a:rPr lang="en-US" dirty="0" smtClean="0"/>
              <a:t>Forces Pope Pius VII to crown him the Holy Roman Emperor.</a:t>
            </a:r>
          </a:p>
          <a:p>
            <a:pPr lvl="1"/>
            <a:r>
              <a:rPr lang="en-US" dirty="0" smtClean="0"/>
              <a:t>But then steals the crown and does it himself…</a:t>
            </a:r>
            <a:endParaRPr lang="en-US" dirty="0"/>
          </a:p>
        </p:txBody>
      </p:sp>
      <p:pic>
        <p:nvPicPr>
          <p:cNvPr id="4" name="Picture 4" descr="consecration_of_napoleon_detail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 r="3416" b="1234"/>
          <a:stretch>
            <a:fillRect/>
          </a:stretch>
        </p:blipFill>
        <p:spPr bwMode="auto">
          <a:xfrm>
            <a:off x="5815711" y="1560069"/>
            <a:ext cx="3328289" cy="5297931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 Builds an 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5562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Between 1804 and 1812, Napoleon sought to control all of Europe.</a:t>
            </a:r>
          </a:p>
          <a:p>
            <a:pPr lvl="1"/>
            <a:r>
              <a:rPr lang="en-US" dirty="0" smtClean="0"/>
              <a:t>He used the French government to finance his military campaigns.</a:t>
            </a:r>
          </a:p>
          <a:p>
            <a:pPr lvl="1"/>
            <a:r>
              <a:rPr lang="en-US" dirty="0" smtClean="0"/>
              <a:t>He built a large and strong French military.</a:t>
            </a:r>
          </a:p>
          <a:p>
            <a:pPr lvl="1"/>
            <a:r>
              <a:rPr lang="en-US" dirty="0" smtClean="0"/>
              <a:t>Developed new plans for each battle so that the opposing forces could not anticipate what he would do next.</a:t>
            </a:r>
          </a:p>
          <a:p>
            <a:r>
              <a:rPr lang="en-US" dirty="0" smtClean="0"/>
              <a:t>By 1812, Napoleon had built one of the World’s largest Empires.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napoleonthrone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</a:blip>
          <a:srcRect t="970" r="4672" b="11650"/>
          <a:stretch>
            <a:fillRect/>
          </a:stretch>
        </p:blipFill>
        <p:spPr bwMode="auto">
          <a:xfrm>
            <a:off x="5791200" y="1447800"/>
            <a:ext cx="3161682" cy="464820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Napoleon’s Empire (1810)</a:t>
            </a:r>
            <a:endParaRPr lang="en-US" dirty="0"/>
          </a:p>
        </p:txBody>
      </p:sp>
      <p:pic>
        <p:nvPicPr>
          <p:cNvPr id="4" name="Content Placeholder 3" descr="map-NapoleonEmpire-18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6000" contrast="6000"/>
          </a:blip>
          <a:srcRect l="2463" t="2621" r="2463" b="4254"/>
          <a:stretch>
            <a:fillRect/>
          </a:stretch>
        </p:blipFill>
        <p:spPr bwMode="auto">
          <a:xfrm>
            <a:off x="1143000" y="1221998"/>
            <a:ext cx="7020328" cy="540740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 Abdicates!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42672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After a failed attempt to take Russia, Napoleon returns to Paris and is forced to abdicate (give up the throne).</a:t>
            </a:r>
          </a:p>
          <a:p>
            <a:pPr lvl="1"/>
            <a:r>
              <a:rPr lang="en-US" b="1" dirty="0" smtClean="0"/>
              <a:t>Treaty of </a:t>
            </a:r>
            <a:r>
              <a:rPr lang="en-US" b="1" dirty="0" err="1" smtClean="0"/>
              <a:t>Fontainbleau</a:t>
            </a:r>
            <a:r>
              <a:rPr lang="en-US" b="1" dirty="0" smtClean="0"/>
              <a:t> </a:t>
            </a:r>
            <a:r>
              <a:rPr lang="en-US" dirty="0" smtClean="0"/>
              <a:t>– exiled Napoleon to the island of Elba with an annual income of $2 million Francs.</a:t>
            </a:r>
          </a:p>
          <a:p>
            <a:r>
              <a:rPr lang="en-US" dirty="0" smtClean="0"/>
              <a:t>The French loyalists restore </a:t>
            </a:r>
            <a:r>
              <a:rPr lang="en-US" b="1" dirty="0" smtClean="0"/>
              <a:t>Louis XVIII </a:t>
            </a:r>
            <a:r>
              <a:rPr lang="en-US" dirty="0" smtClean="0"/>
              <a:t>to the throne.</a:t>
            </a:r>
          </a:p>
          <a:p>
            <a:pPr lvl="1"/>
            <a:endParaRPr lang="en-US" dirty="0"/>
          </a:p>
        </p:txBody>
      </p:sp>
      <p:pic>
        <p:nvPicPr>
          <p:cNvPr id="5" name="Content Placeholder 4" descr="map-Elb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5791200" y="1143000"/>
            <a:ext cx="3094181" cy="21272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6" name="Picture 3" descr="Napoleon in Exile"/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 r="9558" b="1563"/>
          <a:stretch>
            <a:fillRect/>
          </a:stretch>
        </p:blipFill>
        <p:spPr bwMode="auto">
          <a:xfrm>
            <a:off x="4495800" y="2590800"/>
            <a:ext cx="2231128" cy="3429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7" name="Picture 3" descr="Louis XVIII"/>
          <p:cNvPicPr>
            <a:picLocks noChangeAspect="1" noChangeArrowheads="1"/>
          </p:cNvPicPr>
          <p:nvPr/>
        </p:nvPicPr>
        <p:blipFill>
          <a:blip r:embed="rId4" cstate="print">
            <a:lum contrast="6000"/>
          </a:blip>
          <a:srcRect/>
          <a:stretch>
            <a:fillRect/>
          </a:stretch>
        </p:blipFill>
        <p:spPr bwMode="auto">
          <a:xfrm>
            <a:off x="6705600" y="3200400"/>
            <a:ext cx="2438400" cy="3132511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6400800" y="1981200"/>
            <a:ext cx="990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 Escapes!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95800" y="1295400"/>
            <a:ext cx="441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Napoleon escapes Elba and heads back to France to reclaim power.</a:t>
            </a:r>
          </a:p>
          <a:p>
            <a:r>
              <a:rPr lang="en-US" dirty="0" smtClean="0"/>
              <a:t>This is the beginning of his </a:t>
            </a:r>
            <a:r>
              <a:rPr lang="en-US" b="1" dirty="0" smtClean="0"/>
              <a:t>100 days </a:t>
            </a:r>
            <a:r>
              <a:rPr lang="en-US" dirty="0" smtClean="0"/>
              <a:t>campaign.</a:t>
            </a:r>
          </a:p>
          <a:p>
            <a:r>
              <a:rPr lang="en-US" b="1" dirty="0" smtClean="0"/>
              <a:t>Battle of Waterloo (June 18, 1815) </a:t>
            </a:r>
            <a:r>
              <a:rPr lang="en-US" dirty="0" smtClean="0"/>
              <a:t>– Napoleon tries to defeat the Prussians and British at Waterloo.</a:t>
            </a:r>
          </a:p>
          <a:p>
            <a:pPr lvl="1"/>
            <a:r>
              <a:rPr lang="en-US" b="1" dirty="0" smtClean="0"/>
              <a:t>Defeated by the Duke of Wellington!</a:t>
            </a:r>
          </a:p>
          <a:p>
            <a:endParaRPr lang="en-US" dirty="0"/>
          </a:p>
        </p:txBody>
      </p:sp>
      <p:pic>
        <p:nvPicPr>
          <p:cNvPr id="5" name="Picture 9" descr="Map of Campaign of Hundred Day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304800" y="1371600"/>
            <a:ext cx="4038600" cy="301495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6" name="Picture 7" descr="Duke of Wellingt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4114800"/>
            <a:ext cx="2028561" cy="25908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Congress of Vienna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Europeans wanted to establish peace and stability after the defeat of Napoleon.</a:t>
            </a:r>
          </a:p>
          <a:p>
            <a:r>
              <a:rPr lang="en-US" dirty="0" smtClean="0"/>
              <a:t>Congress of Vienna – a series of meetings to achieve peace and stability in Europe.  </a:t>
            </a:r>
          </a:p>
          <a:p>
            <a:pPr lvl="1"/>
            <a:r>
              <a:rPr lang="en-US" dirty="0" smtClean="0"/>
              <a:t>5 Great powers: Russia, Prussia, Austria, Great Britain and France.</a:t>
            </a:r>
          </a:p>
          <a:p>
            <a:pPr lvl="1"/>
            <a:r>
              <a:rPr lang="en-US" dirty="0" smtClean="0"/>
              <a:t>Meetings run by Prince </a:t>
            </a:r>
            <a:r>
              <a:rPr lang="en-US" dirty="0" err="1" smtClean="0"/>
              <a:t>Klemens</a:t>
            </a:r>
            <a:r>
              <a:rPr lang="en-US" dirty="0" smtClean="0"/>
              <a:t> von Metternich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524000"/>
            <a:ext cx="38576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733800"/>
            <a:ext cx="2181225" cy="267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Congress of Vienna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1600200"/>
            <a:ext cx="48768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Metternich had 3 goals at the Congress of Vienna:</a:t>
            </a:r>
          </a:p>
          <a:p>
            <a:pPr lvl="1"/>
            <a:r>
              <a:rPr lang="en-US" dirty="0" smtClean="0"/>
              <a:t>Prevent future French aggression by surrounding France with strong countries</a:t>
            </a:r>
          </a:p>
          <a:p>
            <a:pPr lvl="1"/>
            <a:r>
              <a:rPr lang="en-US" dirty="0" smtClean="0"/>
              <a:t>Restore the </a:t>
            </a:r>
            <a:r>
              <a:rPr lang="en-US" b="1" dirty="0" smtClean="0"/>
              <a:t>balance of power </a:t>
            </a:r>
            <a:r>
              <a:rPr lang="en-US" dirty="0" smtClean="0"/>
              <a:t>so no country could become a threat to others.</a:t>
            </a:r>
          </a:p>
          <a:p>
            <a:pPr lvl="1"/>
            <a:r>
              <a:rPr lang="en-US" dirty="0" smtClean="0"/>
              <a:t>Restore Europe’s </a:t>
            </a:r>
            <a:r>
              <a:rPr lang="en-US" b="1" dirty="0" smtClean="0"/>
              <a:t>royal families </a:t>
            </a:r>
            <a:r>
              <a:rPr lang="en-US" dirty="0" smtClean="0"/>
              <a:t>to the throne.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378742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645</Words>
  <Application>Microsoft Macintosh PowerPoint</Application>
  <PresentationFormat>On-screen Show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Bellringer</vt:lpstr>
      <vt:lpstr>Nationalism</vt:lpstr>
      <vt:lpstr>Napoleon Makes Himself Emperor</vt:lpstr>
      <vt:lpstr>Napoleon Builds an Empire</vt:lpstr>
      <vt:lpstr>Napoleon’s Empire (1810)</vt:lpstr>
      <vt:lpstr>Napoleon Abdicates!</vt:lpstr>
      <vt:lpstr>Napoleon Escapes!</vt:lpstr>
      <vt:lpstr>Congress of Vienna</vt:lpstr>
      <vt:lpstr>Congress of Vienna</vt:lpstr>
      <vt:lpstr>Nationalists</vt:lpstr>
      <vt:lpstr>Revolutions Erupt</vt:lpstr>
      <vt:lpstr>Nationalism Triumphs in Europe</vt:lpstr>
      <vt:lpstr>Case Study: Italy and Germany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Politics of the 19th Century</dc:title>
  <dc:creator>AlyssaMartin</dc:creator>
  <cp:lastModifiedBy>Jessica Taylor</cp:lastModifiedBy>
  <cp:revision>15</cp:revision>
  <dcterms:created xsi:type="dcterms:W3CDTF">2013-05-02T11:16:15Z</dcterms:created>
  <dcterms:modified xsi:type="dcterms:W3CDTF">2013-05-02T11:24:06Z</dcterms:modified>
</cp:coreProperties>
</file>