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9"/>
  </p:notesMasterIdLst>
  <p:sldIdLst>
    <p:sldId id="267" r:id="rId2"/>
    <p:sldId id="274" r:id="rId3"/>
    <p:sldId id="271" r:id="rId4"/>
    <p:sldId id="272" r:id="rId5"/>
    <p:sldId id="273" r:id="rId6"/>
    <p:sldId id="256" r:id="rId7"/>
    <p:sldId id="257" r:id="rId8"/>
    <p:sldId id="258" r:id="rId9"/>
    <p:sldId id="259" r:id="rId10"/>
    <p:sldId id="268" r:id="rId11"/>
    <p:sldId id="260" r:id="rId12"/>
    <p:sldId id="261" r:id="rId13"/>
    <p:sldId id="263" r:id="rId14"/>
    <p:sldId id="264" r:id="rId15"/>
    <p:sldId id="269" r:id="rId16"/>
    <p:sldId id="275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 autoAdjust="0"/>
    <p:restoredTop sz="94667" autoAdjust="0"/>
  </p:normalViewPr>
  <p:slideViewPr>
    <p:cSldViewPr>
      <p:cViewPr varScale="1">
        <p:scale>
          <a:sx n="87" d="100"/>
          <a:sy n="87" d="100"/>
        </p:scale>
        <p:origin x="-9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F7E2A-4C70-417D-9CFD-877D83475FE3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DA283-F6B9-44F2-8528-7D2EC5765E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DA283-F6B9-44F2-8528-7D2EC5765EC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E94E6-3F59-4847-8092-F9C218A94D0E}" type="datetimeFigureOut">
              <a:rPr lang="en-US" smtClean="0"/>
              <a:pPr/>
              <a:t>9/2/15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78BC7-CBD2-425C-9F07-0C4C9974F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9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18.gif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1-27-15</a:t>
            </a:r>
          </a:p>
          <a:p>
            <a:pPr>
              <a:buNone/>
            </a:pPr>
            <a:r>
              <a:rPr lang="en-US" dirty="0" smtClean="0"/>
              <a:t>Do you have questions any questions from the first Unit?</a:t>
            </a:r>
          </a:p>
          <a:p>
            <a:pPr>
              <a:buNone/>
            </a:pPr>
            <a:r>
              <a:rPr lang="en-US" dirty="0" smtClean="0"/>
              <a:t>Is there anything you want me to Review/go back over?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…Quietly STUDY for the QUIZ.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Ed.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of Writing, Mesopotamia Clip. </a:t>
            </a:r>
          </a:p>
          <a:p>
            <a:endParaRPr lang="en-US" dirty="0" smtClean="0"/>
          </a:p>
          <a:p>
            <a:r>
              <a:rPr lang="en-US" dirty="0" smtClean="0"/>
              <a:t>Story of the Epic of Gilgamesh Video Clip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Sumer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21336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2350 B.C., the Sumerians were conquered by  </a:t>
            </a:r>
            <a:r>
              <a:rPr lang="en-US" sz="2200" b="1" dirty="0" smtClean="0"/>
              <a:t>Sargon</a:t>
            </a:r>
            <a:r>
              <a:rPr lang="en-US" sz="2200" dirty="0" smtClean="0"/>
              <a:t>, the ruler of Akkad.</a:t>
            </a:r>
            <a:endParaRPr lang="en-US" sz="2200" dirty="0"/>
          </a:p>
        </p:txBody>
      </p:sp>
      <p:pic>
        <p:nvPicPr>
          <p:cNvPr id="4" name="Content Placeholder 4" descr="Hittite Warrior Stat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9201"/>
            <a:ext cx="1828800" cy="2607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1295400"/>
            <a:ext cx="64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Fighting between the 12 city-states made Sumer weak.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124200"/>
            <a:ext cx="647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 the legacy of Sumer continued throughout history. Sumer was known for: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3962400"/>
            <a:ext cx="4419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Being the world’s first civilization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71600" y="6248400"/>
            <a:ext cx="594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Inventing cuneiform, astronomy and mathematics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39624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And The Epic of Gilgamesh</a:t>
            </a:r>
            <a:endParaRPr lang="en-US" sz="2200" dirty="0"/>
          </a:p>
        </p:txBody>
      </p:sp>
      <p:pic>
        <p:nvPicPr>
          <p:cNvPr id="11" name="Picture 10" descr="Sumerian 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4419600"/>
            <a:ext cx="2362200" cy="1813937"/>
          </a:xfrm>
          <a:prstGeom prst="rect">
            <a:avLst/>
          </a:prstGeom>
        </p:spPr>
      </p:pic>
      <p:pic>
        <p:nvPicPr>
          <p:cNvPr id="12" name="Picture 11" descr="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648200"/>
            <a:ext cx="2301498" cy="1676400"/>
          </a:xfrm>
          <a:prstGeom prst="rect">
            <a:avLst/>
          </a:prstGeom>
        </p:spPr>
      </p:pic>
      <p:pic>
        <p:nvPicPr>
          <p:cNvPr id="13" name="Picture 12" descr="sumer plain between Tigris and Euphrat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4419600"/>
            <a:ext cx="240611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Invaders, Traders, and Empire Builders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0" y="1447800"/>
            <a:ext cx="6629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2300 B.C., </a:t>
            </a:r>
            <a:r>
              <a:rPr lang="en-US" sz="2000" b="1" dirty="0" smtClean="0"/>
              <a:t>Sargon </a:t>
            </a:r>
            <a:r>
              <a:rPr lang="en-US" sz="2000" dirty="0" smtClean="0"/>
              <a:t>,the ruler of Akkad, invaded and conquered Sumer.    </a:t>
            </a:r>
          </a:p>
          <a:p>
            <a:endParaRPr lang="en-US" sz="2000" dirty="0" smtClean="0"/>
          </a:p>
          <a:p>
            <a:r>
              <a:rPr lang="en-US" sz="2000" dirty="0" smtClean="0"/>
              <a:t>He expanded his territory and built the </a:t>
            </a:r>
            <a:r>
              <a:rPr lang="en-US" sz="2000" b="1" dirty="0" smtClean="0"/>
              <a:t>first empire </a:t>
            </a:r>
            <a:r>
              <a:rPr lang="en-US" sz="2000" dirty="0" smtClean="0"/>
              <a:t>known in history!</a:t>
            </a:r>
            <a:endParaRPr lang="en-US" sz="2000" dirty="0"/>
          </a:p>
        </p:txBody>
      </p:sp>
      <p:pic>
        <p:nvPicPr>
          <p:cNvPr id="4" name="Picture 3" descr="Sargon of Akk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990600"/>
            <a:ext cx="1752600" cy="2406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42900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1790 B.C., Hammurabi, king of Babylon, captured Mesopotamia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0" y="990600"/>
            <a:ext cx="449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/>
              <a:t>Akkadians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3124200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smtClean="0"/>
              <a:t>Babylonians</a:t>
            </a:r>
            <a:endParaRPr lang="en-US" sz="2200" b="1" dirty="0"/>
          </a:p>
        </p:txBody>
      </p:sp>
      <p:pic>
        <p:nvPicPr>
          <p:cNvPr id="8" name="Picture 7" descr="Hammurab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733800"/>
            <a:ext cx="2114550" cy="19109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4191000"/>
            <a:ext cx="579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Hammurabi established a set of laws called </a:t>
            </a:r>
            <a:r>
              <a:rPr lang="en-US" sz="2000" b="1" dirty="0" smtClean="0"/>
              <a:t>Hammurabi’s Code</a:t>
            </a:r>
            <a:r>
              <a:rPr lang="en-US" sz="2000" dirty="0" smtClean="0"/>
              <a:t>.  It was the first important attempt by a ruler to </a:t>
            </a:r>
            <a:r>
              <a:rPr lang="en-US" sz="2000" b="1" dirty="0" smtClean="0"/>
              <a:t>codify,</a:t>
            </a:r>
            <a:r>
              <a:rPr lang="en-US" sz="2000" dirty="0" smtClean="0"/>
              <a:t> or establish and put in writing, all the laws to govern a state.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715000"/>
            <a:ext cx="8839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Hammurabi’s code included </a:t>
            </a:r>
            <a:r>
              <a:rPr lang="en-US" sz="2000" b="1" dirty="0" smtClean="0"/>
              <a:t>Civil </a:t>
            </a:r>
            <a:r>
              <a:rPr lang="en-US" sz="2000" dirty="0" smtClean="0"/>
              <a:t>(crimes against property) and </a:t>
            </a:r>
            <a:r>
              <a:rPr lang="en-US" sz="2000" b="1" dirty="0" smtClean="0"/>
              <a:t>criminal</a:t>
            </a:r>
            <a:r>
              <a:rPr lang="en-US" sz="2000" dirty="0" smtClean="0"/>
              <a:t> (crimes against people) law!!</a:t>
            </a:r>
          </a:p>
          <a:p>
            <a:endParaRPr lang="en-US" sz="800" dirty="0" smtClean="0"/>
          </a:p>
          <a:p>
            <a:r>
              <a:rPr lang="en-US" sz="2000" dirty="0" smtClean="0"/>
              <a:t>Punishments were VERY harsh – </a:t>
            </a:r>
            <a:r>
              <a:rPr lang="en-US" sz="2000" i="1" dirty="0" smtClean="0"/>
              <a:t>an eye for an eye</a:t>
            </a:r>
            <a:r>
              <a:rPr lang="en-US" sz="2000" dirty="0" smtClean="0"/>
              <a:t>!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Hittites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685800"/>
            <a:ext cx="7239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In 1400 B.C, the Hittites conquered Mesopotamia.  </a:t>
            </a:r>
          </a:p>
          <a:p>
            <a:endParaRPr lang="en-US" sz="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dirty="0" smtClean="0"/>
              <a:t>They brought with them a major achievement – how to make weapons with</a:t>
            </a:r>
            <a:r>
              <a:rPr lang="en-US" sz="2000" b="1" dirty="0" smtClean="0"/>
              <a:t> iron</a:t>
            </a:r>
            <a:r>
              <a:rPr lang="en-US" sz="2000" dirty="0" smtClean="0"/>
              <a:t>.  </a:t>
            </a:r>
            <a:endParaRPr lang="en-US" sz="2000" dirty="0"/>
          </a:p>
        </p:txBody>
      </p:sp>
      <p:pic>
        <p:nvPicPr>
          <p:cNvPr id="5" name="Picture 4" descr="Hittite Warrior Statu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0"/>
            <a:ext cx="1524000" cy="21733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6600" y="1752600"/>
            <a:ext cx="129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Assyrians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133600"/>
            <a:ext cx="5943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Around 1100 B.C., the Assyrians, who were the most </a:t>
            </a:r>
            <a:r>
              <a:rPr lang="en-US" sz="2000" b="1" dirty="0" smtClean="0"/>
              <a:t>feared warriors </a:t>
            </a:r>
            <a:r>
              <a:rPr lang="en-US" sz="2000" dirty="0" smtClean="0"/>
              <a:t>in history, conquered Mesopotamia.  </a:t>
            </a:r>
          </a:p>
          <a:p>
            <a:endParaRPr lang="en-US" sz="2000" dirty="0" smtClean="0"/>
          </a:p>
          <a:p>
            <a:r>
              <a:rPr lang="en-US" sz="2000" dirty="0" smtClean="0"/>
              <a:t>Used brutal tactics in war...</a:t>
            </a:r>
          </a:p>
          <a:p>
            <a:endParaRPr lang="en-US" dirty="0" smtClean="0"/>
          </a:p>
        </p:txBody>
      </p:sp>
      <p:pic>
        <p:nvPicPr>
          <p:cNvPr id="8" name="Picture 7" descr="Assyrian Empire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72200" y="2971800"/>
            <a:ext cx="2790825" cy="1905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886200"/>
            <a:ext cx="548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Assyrians expanded their empire, established a well-ordered society, built beautiful cities, and built the first </a:t>
            </a:r>
            <a:r>
              <a:rPr lang="en-US" sz="2000" b="1" dirty="0" smtClean="0"/>
              <a:t>library</a:t>
            </a:r>
            <a:r>
              <a:rPr lang="en-US" sz="2000" dirty="0" smtClean="0"/>
              <a:t>.  </a:t>
            </a:r>
            <a:endParaRPr lang="en-US" sz="2000" dirty="0"/>
          </a:p>
        </p:txBody>
      </p:sp>
      <p:pic>
        <p:nvPicPr>
          <p:cNvPr id="10" name="Picture 9" descr="Assyrian War chariot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4800" y="1905000"/>
            <a:ext cx="2690812" cy="18621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4800" y="4953000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Babylonians again…</a:t>
            </a:r>
            <a:endParaRPr lang="en-US" sz="2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5105400"/>
            <a:ext cx="586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612 B.C., Babylonians crushed the Assyrians and reestablished their power.  King </a:t>
            </a:r>
            <a:r>
              <a:rPr lang="en-US" sz="2000" b="1" dirty="0" smtClean="0"/>
              <a:t>Nebuchadnezzar</a:t>
            </a:r>
            <a:r>
              <a:rPr lang="en-US" sz="2000" dirty="0" smtClean="0"/>
              <a:t> greatly expanded the kingdom across Mediterranean.</a:t>
            </a:r>
          </a:p>
          <a:p>
            <a:endParaRPr lang="en-US" sz="800" dirty="0" smtClean="0"/>
          </a:p>
          <a:p>
            <a:r>
              <a:rPr lang="en-US" sz="2000" dirty="0" smtClean="0"/>
              <a:t>And build 1 of the 7 wonders of the world…Hanging Gardens of Babylon!  </a:t>
            </a:r>
            <a:endParaRPr lang="en-US" sz="2000" dirty="0"/>
          </a:p>
        </p:txBody>
      </p:sp>
      <p:pic>
        <p:nvPicPr>
          <p:cNvPr id="14" name="Picture 13" descr="Hanging Gardens of Babyl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5334000"/>
            <a:ext cx="2057400" cy="130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381000"/>
            <a:ext cx="137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Persians</a:t>
            </a:r>
            <a:endParaRPr lang="en-US" sz="2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632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539 B.C. Babylon fell to the Persian army of </a:t>
            </a:r>
            <a:r>
              <a:rPr lang="en-US" sz="2000" b="1" dirty="0" smtClean="0"/>
              <a:t>Cyrus the Great</a:t>
            </a:r>
            <a:r>
              <a:rPr lang="en-US" sz="2000" dirty="0" smtClean="0"/>
              <a:t>.  </a:t>
            </a:r>
          </a:p>
          <a:p>
            <a:endParaRPr lang="en-US" sz="2000" dirty="0" smtClean="0"/>
          </a:p>
          <a:p>
            <a:r>
              <a:rPr lang="en-US" sz="2000" b="1" dirty="0" smtClean="0"/>
              <a:t>King Darius I</a:t>
            </a:r>
            <a:r>
              <a:rPr lang="en-US" sz="2000" dirty="0" smtClean="0"/>
              <a:t>, greatly expanded the empire creating a government organized into provinces with governors and establishing a </a:t>
            </a:r>
            <a:r>
              <a:rPr lang="en-US" sz="2000" b="1" dirty="0" smtClean="0"/>
              <a:t>money economy </a:t>
            </a:r>
            <a:r>
              <a:rPr lang="en-US" sz="2000" dirty="0" smtClean="0"/>
              <a:t>(based on coins, not goods).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400" y="3276600"/>
            <a:ext cx="883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Persians also established a new religion called </a:t>
            </a:r>
            <a:r>
              <a:rPr lang="en-US" sz="2000" b="1" dirty="0" smtClean="0"/>
              <a:t>Zoroastrianism</a:t>
            </a:r>
            <a:r>
              <a:rPr lang="en-US" sz="2000" dirty="0" smtClean="0"/>
              <a:t> which believed in one god, </a:t>
            </a:r>
            <a:r>
              <a:rPr lang="en-US" sz="2000" dirty="0" err="1" smtClean="0"/>
              <a:t>Ahura</a:t>
            </a:r>
            <a:r>
              <a:rPr lang="en-US" sz="2000" dirty="0" smtClean="0"/>
              <a:t> Mazda</a:t>
            </a:r>
          </a:p>
          <a:p>
            <a:endParaRPr lang="en-US" sz="2000" dirty="0" smtClean="0"/>
          </a:p>
        </p:txBody>
      </p:sp>
      <p:pic>
        <p:nvPicPr>
          <p:cNvPr id="6" name="Picture 5" descr="Persian Empire 500 B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228600"/>
            <a:ext cx="2797734" cy="1747720"/>
          </a:xfrm>
          <a:prstGeom prst="rect">
            <a:avLst/>
          </a:prstGeom>
        </p:spPr>
      </p:pic>
      <p:pic>
        <p:nvPicPr>
          <p:cNvPr id="7" name="Picture 6" descr="Persian Empire Persepolis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228600"/>
            <a:ext cx="2767013" cy="1844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76800" y="3733800"/>
            <a:ext cx="411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b="1" dirty="0" smtClean="0"/>
              <a:t>Phoenicians</a:t>
            </a:r>
            <a:endParaRPr lang="en-US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4191000"/>
            <a:ext cx="579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Never conquered Mesopotamia, but established colonies along the Mediterranean.  </a:t>
            </a:r>
          </a:p>
          <a:p>
            <a:endParaRPr lang="en-US" sz="800" dirty="0" smtClean="0"/>
          </a:p>
          <a:p>
            <a:r>
              <a:rPr lang="en-US" sz="2000" dirty="0" smtClean="0"/>
              <a:t>Called the </a:t>
            </a:r>
            <a:r>
              <a:rPr lang="en-US" sz="2000" b="1" dirty="0" smtClean="0"/>
              <a:t>“Carriers of Civilization” </a:t>
            </a:r>
            <a:r>
              <a:rPr lang="en-US" sz="2000" dirty="0" smtClean="0"/>
              <a:t>because they spread Middle Eastern Civilization around the Mediterranean.</a:t>
            </a:r>
          </a:p>
          <a:p>
            <a:endParaRPr lang="en-US" sz="2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" y="6096000"/>
            <a:ext cx="922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Also invented the world’s </a:t>
            </a:r>
            <a:r>
              <a:rPr lang="en-US" sz="2000" b="1" dirty="0" smtClean="0"/>
              <a:t>first Alphabet</a:t>
            </a:r>
            <a:r>
              <a:rPr lang="en-US" sz="2000" dirty="0" smtClean="0"/>
              <a:t>, where each symbol represents a sound. The Greeks later used the Phoenician’s alphabet!  </a:t>
            </a:r>
            <a:endParaRPr lang="en-US" sz="2000" dirty="0"/>
          </a:p>
        </p:txBody>
      </p:sp>
      <p:pic>
        <p:nvPicPr>
          <p:cNvPr id="12" name="Picture 11" descr="Phoenician Colonies and Trade Route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91000"/>
            <a:ext cx="2977816" cy="1676400"/>
          </a:xfrm>
          <a:prstGeom prst="rect">
            <a:avLst/>
          </a:prstGeom>
        </p:spPr>
      </p:pic>
      <p:pic>
        <p:nvPicPr>
          <p:cNvPr id="14" name="Picture 13" descr="Zoroas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1676400"/>
            <a:ext cx="1852613" cy="1660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Mesopotamia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Euphrates river rap song (Clip)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9-2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</a:p>
          <a:p>
            <a:r>
              <a:rPr lang="en-US" dirty="0" smtClean="0"/>
              <a:t>Warm up! </a:t>
            </a:r>
          </a:p>
          <a:p>
            <a:r>
              <a:rPr lang="en-US" dirty="0" smtClean="0"/>
              <a:t>Code of Hammurabi Activity</a:t>
            </a:r>
          </a:p>
          <a:p>
            <a:r>
              <a:rPr lang="en-US" dirty="0" smtClean="0"/>
              <a:t>Notes: Egypt </a:t>
            </a:r>
          </a:p>
          <a:p>
            <a:r>
              <a:rPr lang="en-US" dirty="0" smtClean="0"/>
              <a:t>Your choice assignment : LEFT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Hammurabi’s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 – read through Hammurabi’s code and Answer the Questions (LEFT)</a:t>
            </a:r>
          </a:p>
          <a:p>
            <a:r>
              <a:rPr lang="en-US" dirty="0" smtClean="0"/>
              <a:t>Finish for homework if you do not finish in class. </a:t>
            </a:r>
          </a:p>
          <a:p>
            <a:r>
              <a:rPr lang="en-US" dirty="0" smtClean="0"/>
              <a:t>If you finish early, begin working on Vocabulary for </a:t>
            </a:r>
            <a:r>
              <a:rPr lang="en-US" smtClean="0"/>
              <a:t>Unit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- Monday 8-31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Daily Warm up!</a:t>
            </a:r>
          </a:p>
          <a:p>
            <a:pPr>
              <a:buNone/>
            </a:pPr>
            <a:r>
              <a:rPr lang="en-US" dirty="0" smtClean="0"/>
              <a:t>1. Interactive Notebook – make sure everyone is set up! I will be collecting this on Thursday! </a:t>
            </a:r>
          </a:p>
          <a:p>
            <a:pPr>
              <a:buNone/>
            </a:pPr>
            <a:r>
              <a:rPr lang="en-US" dirty="0" smtClean="0"/>
              <a:t>2. Mapping Activity </a:t>
            </a:r>
          </a:p>
          <a:p>
            <a:pPr>
              <a:buNone/>
            </a:pPr>
            <a:r>
              <a:rPr lang="en-US" dirty="0" smtClean="0"/>
              <a:t>3. Time to work on your interactive notebook and make sure it is PERFECT! </a:t>
            </a:r>
          </a:p>
          <a:p>
            <a:pPr>
              <a:buNone/>
            </a:pPr>
            <a:r>
              <a:rPr lang="en-US" dirty="0" smtClean="0"/>
              <a:t>4. Study for your quiz tomorrow!</a:t>
            </a:r>
          </a:p>
          <a:p>
            <a:pPr>
              <a:buNone/>
            </a:pPr>
            <a:r>
              <a:rPr lang="en-US" dirty="0" smtClean="0"/>
              <a:t>5. You may pick up vocabulary for Unit 2 if you are ready to move 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Dates</a:t>
            </a:r>
            <a:br>
              <a:rPr lang="en-US" dirty="0" smtClean="0"/>
            </a:br>
            <a:r>
              <a:rPr lang="en-US" dirty="0" smtClean="0"/>
              <a:t>Get out your AGENDA!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VOCAB Unit 2 </a:t>
            </a:r>
            <a:r>
              <a:rPr lang="en-US" dirty="0" smtClean="0"/>
              <a:t>due Friday 9-4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TEST</a:t>
            </a:r>
            <a:r>
              <a:rPr lang="en-US" dirty="0" smtClean="0"/>
              <a:t> Tuesday, 9-7-15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After you are finished with your quiz, turn it face down on your desk and wait patiently for your classmates to finish.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QUIZ unit 1</a:t>
            </a:r>
          </a:p>
          <a:p>
            <a:r>
              <a:rPr lang="en-US" dirty="0" smtClean="0"/>
              <a:t>New UNIT – Unit 2, </a:t>
            </a:r>
            <a:r>
              <a:rPr lang="en-US" smtClean="0"/>
              <a:t>river Valleys </a:t>
            </a:r>
            <a:r>
              <a:rPr lang="en-US" dirty="0" smtClean="0"/>
              <a:t>Update TOC</a:t>
            </a:r>
          </a:p>
          <a:p>
            <a:r>
              <a:rPr lang="en-US" dirty="0" smtClean="0"/>
              <a:t>Notes: Mesopotamia</a:t>
            </a:r>
          </a:p>
          <a:p>
            <a:r>
              <a:rPr lang="en-US" dirty="0" smtClean="0"/>
              <a:t>Code of Hammurabi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World’s First Civilization: Mesopotamia</a:t>
            </a:r>
            <a:endParaRPr lang="en-US" dirty="0"/>
          </a:p>
        </p:txBody>
      </p:sp>
      <p:pic>
        <p:nvPicPr>
          <p:cNvPr id="4" name="Picture 3" descr="Ancient Ceremonial center of Persepol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447800"/>
            <a:ext cx="6858001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Fertile Crescent Civilization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600"/>
            <a:ext cx="5562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Mesopotamia, </a:t>
            </a:r>
            <a:r>
              <a:rPr lang="en-US" sz="2200" dirty="0" smtClean="0"/>
              <a:t>arose in the </a:t>
            </a:r>
            <a:r>
              <a:rPr lang="en-US" sz="2200" b="1" dirty="0" smtClean="0"/>
              <a:t>Fertile Crescent</a:t>
            </a:r>
            <a:r>
              <a:rPr lang="en-US" sz="2200" dirty="0"/>
              <a:t> </a:t>
            </a:r>
            <a:r>
              <a:rPr lang="en-US" sz="2200" dirty="0" smtClean="0"/>
              <a:t>around 3300 B.C.  </a:t>
            </a:r>
          </a:p>
          <a:p>
            <a:endParaRPr lang="en-US" sz="2200" dirty="0"/>
          </a:p>
          <a:p>
            <a:r>
              <a:rPr lang="en-US" sz="2200" b="1" dirty="0" smtClean="0"/>
              <a:t>Fertile Crescent </a:t>
            </a:r>
            <a:r>
              <a:rPr lang="en-US" sz="2200" dirty="0" smtClean="0"/>
              <a:t>~ a region in the Middle East known for rich soils and good farming.</a:t>
            </a:r>
            <a:endParaRPr lang="en-US" sz="2200" dirty="0"/>
          </a:p>
        </p:txBody>
      </p:sp>
      <p:pic>
        <p:nvPicPr>
          <p:cNvPr id="4" name="Content Placeholder 5" descr="Fertile Cresent 3000 B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1371600"/>
            <a:ext cx="3025588" cy="228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5400" y="411480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Mesopotamia means “between two rivers” because it was located between the Tigris and Euphrates rivers.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8674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The </a:t>
            </a:r>
            <a:r>
              <a:rPr lang="en-US" sz="2200" i="1" dirty="0" smtClean="0"/>
              <a:t>world’s first civilization </a:t>
            </a:r>
            <a:r>
              <a:rPr lang="en-US" sz="2200" dirty="0" smtClean="0"/>
              <a:t>developed in  Southeastern Mesopotamia called </a:t>
            </a:r>
            <a:r>
              <a:rPr lang="en-US" sz="2200" b="1" dirty="0" smtClean="0"/>
              <a:t>Sumer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7" name="Content Placeholder 4" descr="sumer plain between Tigris and Euphra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429000"/>
            <a:ext cx="2824566" cy="2057400"/>
          </a:xfrm>
          <a:prstGeom prst="rect">
            <a:avLst/>
          </a:prstGeom>
        </p:spPr>
      </p:pic>
      <p:pic>
        <p:nvPicPr>
          <p:cNvPr id="8" name="Picture 7" descr="Barley Field near Kiriath G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4114800"/>
            <a:ext cx="2133600" cy="1601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 Sumer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229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Sumerians built 12 </a:t>
            </a:r>
            <a:r>
              <a:rPr lang="en-US" sz="2000" b="1" dirty="0" smtClean="0"/>
              <a:t>city-states</a:t>
            </a:r>
            <a:r>
              <a:rPr lang="en-US" sz="2000" dirty="0" smtClean="0"/>
              <a:t> , which are cities that control the surrounding lands.  </a:t>
            </a:r>
          </a:p>
          <a:p>
            <a:endParaRPr lang="en-US" sz="800" dirty="0"/>
          </a:p>
          <a:p>
            <a:r>
              <a:rPr lang="en-US" sz="2000" dirty="0" smtClean="0"/>
              <a:t>The two biggest city-states were </a:t>
            </a:r>
            <a:r>
              <a:rPr lang="en-US" sz="2000" b="1" dirty="0" smtClean="0"/>
              <a:t>Ur</a:t>
            </a:r>
            <a:r>
              <a:rPr lang="en-US" sz="2000" dirty="0" smtClean="0"/>
              <a:t> and </a:t>
            </a:r>
            <a:r>
              <a:rPr lang="en-US" sz="2000" b="1" dirty="0" err="1" smtClean="0"/>
              <a:t>Uruk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590800"/>
            <a:ext cx="518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These city-states were governed by the same families, called </a:t>
            </a:r>
            <a:r>
              <a:rPr lang="en-US" sz="2000" b="1" dirty="0" smtClean="0"/>
              <a:t>dynasties.</a:t>
            </a:r>
            <a:endParaRPr lang="en-US" sz="2000" b="1" dirty="0"/>
          </a:p>
        </p:txBody>
      </p:sp>
      <p:pic>
        <p:nvPicPr>
          <p:cNvPr id="6" name="Content Placeholder 4" descr="Sumerian K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3581400"/>
            <a:ext cx="2590800" cy="19894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2400" y="3810000"/>
            <a:ext cx="495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Sumerians established a </a:t>
            </a:r>
            <a:r>
              <a:rPr lang="en-US" sz="2000" b="1" dirty="0" smtClean="0"/>
              <a:t>social hierarchy </a:t>
            </a:r>
            <a:r>
              <a:rPr lang="en-US" sz="2000" dirty="0" smtClean="0"/>
              <a:t>where some people were given a higher rank than others – the highest people were the ruling family and priests. 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14800" y="53340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5257800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Most people were poor peasant farmers who grew wheat and barley. 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248400"/>
            <a:ext cx="868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Women were given a few legal rights, could own property, and start a career.</a:t>
            </a:r>
            <a:endParaRPr lang="en-US" sz="2000" dirty="0"/>
          </a:p>
        </p:txBody>
      </p:sp>
      <p:pic>
        <p:nvPicPr>
          <p:cNvPr id="11" name="Picture 10" descr="Jerich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828800"/>
            <a:ext cx="2693712" cy="1802459"/>
          </a:xfrm>
          <a:prstGeom prst="rect">
            <a:avLst/>
          </a:prstGeom>
        </p:spPr>
      </p:pic>
      <p:pic>
        <p:nvPicPr>
          <p:cNvPr id="12" name="Content Placeholder 4" descr="Sumer Figurine of Wo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4267200"/>
            <a:ext cx="1335852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 descr="Mesopotamian Ziggur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2667000" cy="17516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76600" y="3810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were </a:t>
            </a:r>
            <a:r>
              <a:rPr lang="en-US" sz="2200" b="1" dirty="0" smtClean="0"/>
              <a:t>polytheistic</a:t>
            </a:r>
            <a:r>
              <a:rPr lang="en-US" sz="2200" dirty="0" smtClean="0"/>
              <a:t> – believing in many gods.</a:t>
            </a:r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3429000" y="12954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 smtClean="0"/>
              <a:t>They worshipped their gods at large, stepped temples called </a:t>
            </a:r>
            <a:r>
              <a:rPr lang="en-US" sz="2200" b="1" dirty="0" smtClean="0"/>
              <a:t>Ziggurats.</a:t>
            </a:r>
            <a:endParaRPr lang="en-US" sz="2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0" y="2209800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believed that in the afterlife everyone lived a miserable life in the underworld – gloomy.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004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invented the </a:t>
            </a:r>
            <a:r>
              <a:rPr lang="en-US" sz="2200" i="1" dirty="0" smtClean="0"/>
              <a:t>first system of writing </a:t>
            </a:r>
            <a:r>
              <a:rPr lang="en-US" sz="2200" dirty="0" smtClean="0"/>
              <a:t>called cuneiform.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1148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Cuneiform</a:t>
            </a:r>
            <a:r>
              <a:rPr lang="en-US" sz="2200" dirty="0" smtClean="0"/>
              <a:t> ~ writing using triangular (wedge-shaped) marks.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9530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Sumerians created a narrative poem called the </a:t>
            </a:r>
            <a:r>
              <a:rPr lang="en-US" sz="2200" b="1" dirty="0" smtClean="0"/>
              <a:t>Epic of Gilgamesh </a:t>
            </a:r>
            <a:r>
              <a:rPr lang="en-US" sz="2200" dirty="0" smtClean="0"/>
              <a:t>about a flood that destroys the world.</a:t>
            </a:r>
            <a:endParaRPr lang="en-US" sz="2200" dirty="0"/>
          </a:p>
        </p:txBody>
      </p:sp>
      <p:pic>
        <p:nvPicPr>
          <p:cNvPr id="11" name="Picture 10" descr="Cuneifor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819400"/>
            <a:ext cx="2974949" cy="2166938"/>
          </a:xfrm>
          <a:prstGeom prst="rect">
            <a:avLst/>
          </a:prstGeom>
        </p:spPr>
      </p:pic>
      <p:pic>
        <p:nvPicPr>
          <p:cNvPr id="9" name="Content Placeholder 8" descr="Sumerian Cuneifor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4114800"/>
            <a:ext cx="2752708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1606</TotalTime>
  <Words>927</Words>
  <Application>Microsoft Macintosh PowerPoint</Application>
  <PresentationFormat>On-screen Show (4:3)</PresentationFormat>
  <Paragraphs>103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Agenda - Monday 8-31</vt:lpstr>
      <vt:lpstr>Important Dates Get out your AGENDA!</vt:lpstr>
      <vt:lpstr>QUIZ </vt:lpstr>
      <vt:lpstr>Agenda</vt:lpstr>
      <vt:lpstr>The World’s First Civilization: Mesopotamia</vt:lpstr>
      <vt:lpstr>Fertile Crescent Civilization</vt:lpstr>
      <vt:lpstr>Life in Sumer</vt:lpstr>
      <vt:lpstr>Slide 9</vt:lpstr>
      <vt:lpstr>Discovery Ed. </vt:lpstr>
      <vt:lpstr>The End of Sumer</vt:lpstr>
      <vt:lpstr>Invaders, Traders, and Empire Builders</vt:lpstr>
      <vt:lpstr>Slide 13</vt:lpstr>
      <vt:lpstr>Slide 14</vt:lpstr>
      <vt:lpstr>Ancient Mesopotamia </vt:lpstr>
      <vt:lpstr>Agenda 9-2</vt:lpstr>
      <vt:lpstr>Hammurabi’s Code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World’s First Civilization: Mesopotamia</dc:title>
  <dc:creator>AlyssaMartin</dc:creator>
  <cp:lastModifiedBy>Jessica Taylor</cp:lastModifiedBy>
  <cp:revision>48</cp:revision>
  <cp:lastPrinted>2015-08-31T18:48:26Z</cp:lastPrinted>
  <dcterms:created xsi:type="dcterms:W3CDTF">2015-09-02T16:51:07Z</dcterms:created>
  <dcterms:modified xsi:type="dcterms:W3CDTF">2015-09-02T17:53:30Z</dcterms:modified>
</cp:coreProperties>
</file>