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294F-0988-2741-8267-6AED9196F457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5C2F-F9EE-3441-99F8-A1F03937AA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294F-0988-2741-8267-6AED9196F457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5C2F-F9EE-3441-99F8-A1F03937AA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294F-0988-2741-8267-6AED9196F457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5C2F-F9EE-3441-99F8-A1F03937AA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294F-0988-2741-8267-6AED9196F457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5C2F-F9EE-3441-99F8-A1F03937AA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294F-0988-2741-8267-6AED9196F457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5C2F-F9EE-3441-99F8-A1F03937AA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294F-0988-2741-8267-6AED9196F457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5C2F-F9EE-3441-99F8-A1F03937AA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294F-0988-2741-8267-6AED9196F457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5C2F-F9EE-3441-99F8-A1F03937AA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294F-0988-2741-8267-6AED9196F457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5C2F-F9EE-3441-99F8-A1F03937AA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294F-0988-2741-8267-6AED9196F457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5C2F-F9EE-3441-99F8-A1F03937AA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294F-0988-2741-8267-6AED9196F457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95C2F-F9EE-3441-99F8-A1F03937AA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185294F-0988-2741-8267-6AED9196F457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8F95C2F-F9EE-3441-99F8-A1F03937AA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185294F-0988-2741-8267-6AED9196F457}" type="datetimeFigureOut">
              <a:rPr lang="en-US" smtClean="0"/>
              <a:pPr/>
              <a:t>1/17/2012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8F95C2F-F9EE-3441-99F8-A1F03937AA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Skills</a:t>
            </a:r>
            <a:endParaRPr lang="en-US" dirty="0"/>
          </a:p>
        </p:txBody>
      </p:sp>
      <p:pic>
        <p:nvPicPr>
          <p:cNvPr id="5" name="Picture 4" descr="Discovery-Globe-thum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752600"/>
            <a:ext cx="4400550" cy="46059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Latitude and Longitude</a:t>
            </a: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444625"/>
            <a:ext cx="8540750" cy="4879975"/>
          </a:xfrm>
        </p:spPr>
        <p:txBody>
          <a:bodyPr/>
          <a:lstStyle/>
          <a:p>
            <a:r>
              <a:rPr lang="en-US" sz="3600" dirty="0"/>
              <a:t>The earth is divided into lots of lines called </a:t>
            </a:r>
            <a:r>
              <a:rPr lang="en-US" sz="3600" b="1" dirty="0"/>
              <a:t>latitude</a:t>
            </a:r>
            <a:r>
              <a:rPr lang="en-US" sz="3600" dirty="0"/>
              <a:t> and </a:t>
            </a:r>
            <a:r>
              <a:rPr lang="en-US" sz="3600" b="1" dirty="0"/>
              <a:t>longitude</a:t>
            </a:r>
            <a:r>
              <a:rPr lang="en-US" sz="3600" dirty="0"/>
              <a:t>.</a:t>
            </a:r>
            <a:r>
              <a:rPr lang="en-US" dirty="0"/>
              <a:t> </a:t>
            </a:r>
          </a:p>
        </p:txBody>
      </p:sp>
      <p:pic>
        <p:nvPicPr>
          <p:cNvPr id="4101" name="Picture 5" descr="Parallels of Lattitu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667000"/>
            <a:ext cx="4343400" cy="3705225"/>
          </a:xfrm>
          <a:prstGeom prst="rect">
            <a:avLst/>
          </a:prstGeom>
          <a:noFill/>
        </p:spPr>
      </p:pic>
      <p:pic>
        <p:nvPicPr>
          <p:cNvPr id="4103" name="Picture 7" descr="Meridians of Longitud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2590800"/>
            <a:ext cx="2541588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/>
              <a:t>Lines</a:t>
            </a:r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/>
              <a:t>Longitude lines run north and south.</a:t>
            </a:r>
          </a:p>
          <a:p>
            <a:r>
              <a:rPr lang="en-US" sz="3600"/>
              <a:t>Latitude lines run east and west. </a:t>
            </a:r>
          </a:p>
          <a:p>
            <a:r>
              <a:rPr lang="en-US" sz="3600"/>
              <a:t>The lines measure distances in degrees.</a:t>
            </a:r>
            <a:r>
              <a:rPr lang="en-US"/>
              <a:t> </a:t>
            </a:r>
          </a:p>
        </p:txBody>
      </p:sp>
      <p:pic>
        <p:nvPicPr>
          <p:cNvPr id="5125" name="Picture 5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3581400"/>
            <a:ext cx="2863850" cy="2971800"/>
          </a:xfrm>
          <a:prstGeom prst="rect">
            <a:avLst/>
          </a:prstGeom>
          <a:noFill/>
        </p:spPr>
      </p:pic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6019800" y="4724400"/>
            <a:ext cx="2819400" cy="838200"/>
          </a:xfrm>
          <a:prstGeom prst="leftArrow">
            <a:avLst>
              <a:gd name="adj1" fmla="val 50000"/>
              <a:gd name="adj2" fmla="val 84091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 b="1">
                <a:solidFill>
                  <a:srgbClr val="000000"/>
                </a:solidFill>
              </a:rPr>
              <a:t>Latitude</a:t>
            </a:r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838200" y="5181600"/>
            <a:ext cx="2971800" cy="838200"/>
          </a:xfrm>
          <a:prstGeom prst="rightArrow">
            <a:avLst>
              <a:gd name="adj1" fmla="val 50000"/>
              <a:gd name="adj2" fmla="val 88636"/>
            </a:avLst>
          </a:prstGeom>
          <a:solidFill>
            <a:srgbClr val="00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 b="1">
                <a:solidFill>
                  <a:srgbClr val="000000"/>
                </a:solidFill>
              </a:rPr>
              <a:t>Longitude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 animBg="1"/>
      <p:bldP spid="51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Where is 0 degree?</a:t>
            </a:r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/>
              <a:t>The </a:t>
            </a:r>
            <a:r>
              <a:rPr lang="en-US" sz="3600" b="1"/>
              <a:t>equator</a:t>
            </a:r>
            <a:r>
              <a:rPr lang="en-US" sz="3600"/>
              <a:t> is 0 degree latitude. </a:t>
            </a:r>
          </a:p>
          <a:p>
            <a:r>
              <a:rPr lang="en-US" sz="3600"/>
              <a:t>It is an imaginary belt that runs halfway point between the North Pole and the South Pole.</a:t>
            </a:r>
          </a:p>
        </p:txBody>
      </p:sp>
      <p:pic>
        <p:nvPicPr>
          <p:cNvPr id="6150" name="Picture 6" descr="equa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4038600"/>
            <a:ext cx="2514600" cy="2514600"/>
          </a:xfrm>
          <a:prstGeom prst="rect">
            <a:avLst/>
          </a:prstGeom>
          <a:noFill/>
        </p:spPr>
      </p:pic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533400" y="4343400"/>
            <a:ext cx="3505200" cy="1981200"/>
          </a:xfrm>
          <a:prstGeom prst="rightArrow">
            <a:avLst>
              <a:gd name="adj1" fmla="val 50000"/>
              <a:gd name="adj2" fmla="val 44231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4000" b="1"/>
              <a:t>Equator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Where is 0 degree?</a:t>
            </a: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b="1" dirty="0"/>
              <a:t>prime meridian</a:t>
            </a:r>
            <a:r>
              <a:rPr lang="en-US" dirty="0"/>
              <a:t> is 0 degrees longitude.  This imaginary line runs through the United Kingdom, France, Spain, western Africa, and Antarctica.</a:t>
            </a:r>
          </a:p>
        </p:txBody>
      </p:sp>
      <p:pic>
        <p:nvPicPr>
          <p:cNvPr id="8197" name="Picture 5" descr="MP00012_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3800" y="3962400"/>
            <a:ext cx="2565400" cy="2590800"/>
          </a:xfrm>
          <a:prstGeom prst="rect">
            <a:avLst/>
          </a:prstGeom>
          <a:noFill/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657600" y="0"/>
            <a:ext cx="2743200" cy="4038600"/>
            <a:chOff x="2304" y="0"/>
            <a:chExt cx="1728" cy="2544"/>
          </a:xfrm>
        </p:grpSpPr>
        <p:sp>
          <p:nvSpPr>
            <p:cNvPr id="8198" name="AutoShape 6"/>
            <p:cNvSpPr>
              <a:spLocks noChangeArrowheads="1"/>
            </p:cNvSpPr>
            <p:nvPr/>
          </p:nvSpPr>
          <p:spPr bwMode="auto">
            <a:xfrm>
              <a:off x="2304" y="0"/>
              <a:ext cx="1728" cy="2544"/>
            </a:xfrm>
            <a:prstGeom prst="downArrow">
              <a:avLst>
                <a:gd name="adj1" fmla="val 50000"/>
                <a:gd name="adj2" fmla="val 36806"/>
              </a:avLst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99" name="Text Box 7"/>
            <p:cNvSpPr txBox="1">
              <a:spLocks noChangeArrowheads="1"/>
            </p:cNvSpPr>
            <p:nvPr/>
          </p:nvSpPr>
          <p:spPr bwMode="auto">
            <a:xfrm>
              <a:off x="2880" y="0"/>
              <a:ext cx="288" cy="2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/>
                <a:t>P</a:t>
              </a:r>
            </a:p>
            <a:p>
              <a:pPr>
                <a:spcBef>
                  <a:spcPct val="50000"/>
                </a:spcBef>
              </a:pPr>
              <a:r>
                <a:rPr lang="en-US" sz="2400" b="1"/>
                <a:t>R</a:t>
              </a:r>
            </a:p>
            <a:p>
              <a:pPr>
                <a:spcBef>
                  <a:spcPct val="50000"/>
                </a:spcBef>
              </a:pPr>
              <a:r>
                <a:rPr lang="en-US" sz="2400" b="1"/>
                <a:t>I</a:t>
              </a:r>
            </a:p>
            <a:p>
              <a:pPr>
                <a:spcBef>
                  <a:spcPct val="50000"/>
                </a:spcBef>
              </a:pPr>
              <a:r>
                <a:rPr lang="en-US" sz="2400" b="1"/>
                <a:t>M</a:t>
              </a:r>
            </a:p>
            <a:p>
              <a:pPr>
                <a:spcBef>
                  <a:spcPct val="50000"/>
                </a:spcBef>
              </a:pPr>
              <a:r>
                <a:rPr lang="en-US" sz="2400" b="1"/>
                <a:t>E</a:t>
              </a:r>
            </a:p>
            <a:p>
              <a:pPr>
                <a:spcBef>
                  <a:spcPct val="50000"/>
                </a:spcBef>
              </a:pPr>
              <a:endParaRPr lang="en-US" sz="2400"/>
            </a:p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8200" name="Text Box 8"/>
            <p:cNvSpPr txBox="1">
              <a:spLocks noChangeArrowheads="1"/>
            </p:cNvSpPr>
            <p:nvPr/>
          </p:nvSpPr>
          <p:spPr bwMode="auto">
            <a:xfrm>
              <a:off x="3216" y="0"/>
              <a:ext cx="480" cy="2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b="1"/>
                <a:t>M</a:t>
              </a:r>
            </a:p>
            <a:p>
              <a:r>
                <a:rPr lang="en-US" sz="2400" b="1"/>
                <a:t>E</a:t>
              </a:r>
            </a:p>
            <a:p>
              <a:r>
                <a:rPr lang="en-US" sz="2400" b="1"/>
                <a:t>R</a:t>
              </a:r>
            </a:p>
            <a:p>
              <a:r>
                <a:rPr lang="en-US" sz="2400" b="1"/>
                <a:t>I</a:t>
              </a:r>
            </a:p>
            <a:p>
              <a:r>
                <a:rPr lang="en-US" sz="2400" b="1"/>
                <a:t>D</a:t>
              </a:r>
            </a:p>
            <a:p>
              <a:r>
                <a:rPr lang="en-US" sz="2400" b="1"/>
                <a:t>I</a:t>
              </a:r>
            </a:p>
            <a:p>
              <a:r>
                <a:rPr lang="en-US" sz="2400" b="1"/>
                <a:t>A</a:t>
              </a:r>
            </a:p>
            <a:p>
              <a:r>
                <a:rPr lang="en-US" sz="2400" b="1"/>
                <a:t>N</a:t>
              </a:r>
            </a:p>
            <a:p>
              <a:pPr>
                <a:spcBef>
                  <a:spcPct val="50000"/>
                </a:spcBef>
              </a:pPr>
              <a:endParaRPr lang="en-US" sz="24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3" name="Picture 5" descr="World"/>
          <p:cNvPicPr>
            <a:picLocks noChangeAspect="1" noChangeArrowheads="1"/>
          </p:cNvPicPr>
          <p:nvPr/>
        </p:nvPicPr>
        <p:blipFill>
          <a:blip r:embed="rId2">
            <a:lum bright="-6000" contrast="6000"/>
          </a:blip>
          <a:srcRect/>
          <a:stretch>
            <a:fillRect/>
          </a:stretch>
        </p:blipFill>
        <p:spPr bwMode="auto">
          <a:xfrm>
            <a:off x="0" y="498475"/>
            <a:ext cx="9144000" cy="5861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</TotalTime>
  <Words>119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Map Skills</vt:lpstr>
      <vt:lpstr>Latitude and Longitude</vt:lpstr>
      <vt:lpstr>Lines</vt:lpstr>
      <vt:lpstr>Where is 0 degree?</vt:lpstr>
      <vt:lpstr>Where is 0 degree?</vt:lpstr>
      <vt:lpstr> </vt:lpstr>
    </vt:vector>
  </TitlesOfParts>
  <Company>university of Georgia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Latitude and Longitude</dc:title>
  <dc:creator>amy saye</dc:creator>
  <cp:lastModifiedBy>Wake County Public Schools</cp:lastModifiedBy>
  <cp:revision>3</cp:revision>
  <dcterms:created xsi:type="dcterms:W3CDTF">2010-08-24T23:41:44Z</dcterms:created>
  <dcterms:modified xsi:type="dcterms:W3CDTF">2012-01-17T14:48:30Z</dcterms:modified>
</cp:coreProperties>
</file>