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7A36712-0C1E-471A-B0AE-534B8C1FA237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88CA8E04-26DF-4D66-8AC2-0E777F7268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6.jpeg"/><Relationship Id="rId5" Type="http://schemas.openxmlformats.org/officeDocument/2006/relationships/image" Target="../media/image33.jpeg"/><Relationship Id="rId6" Type="http://schemas.openxmlformats.org/officeDocument/2006/relationships/image" Target="../media/image19.png"/><Relationship Id="rId7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0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6" Type="http://schemas.openxmlformats.org/officeDocument/2006/relationships/image" Target="../media/image47.jpeg"/><Relationship Id="rId7" Type="http://schemas.openxmlformats.org/officeDocument/2006/relationships/image" Target="../media/image6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Versaille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1524000"/>
            <a:ext cx="3028950" cy="201182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History</a:t>
            </a:r>
            <a:endParaRPr lang="en-US" dirty="0"/>
          </a:p>
        </p:txBody>
      </p:sp>
      <p:pic>
        <p:nvPicPr>
          <p:cNvPr id="6" name="Picture 5" descr="Battle of Manila Ba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981200"/>
            <a:ext cx="3409950" cy="2104907"/>
          </a:xfrm>
          <a:prstGeom prst="rect">
            <a:avLst/>
          </a:prstGeom>
        </p:spPr>
      </p:pic>
      <p:pic>
        <p:nvPicPr>
          <p:cNvPr id="7" name="Picture 6" descr="Anubis and Mum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3048000"/>
            <a:ext cx="4171950" cy="2781300"/>
          </a:xfrm>
          <a:prstGeom prst="rect">
            <a:avLst/>
          </a:prstGeom>
        </p:spPr>
      </p:pic>
      <p:pic>
        <p:nvPicPr>
          <p:cNvPr id="5" name="Picture 4" descr="Aksum Co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9000" y="1295400"/>
            <a:ext cx="2387600" cy="2571750"/>
          </a:xfrm>
          <a:prstGeom prst="rect">
            <a:avLst/>
          </a:prstGeom>
        </p:spPr>
      </p:pic>
      <p:pic>
        <p:nvPicPr>
          <p:cNvPr id="8" name="Picture 7" descr="Frederick the Grea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3657600"/>
            <a:ext cx="2057400" cy="2824566"/>
          </a:xfrm>
          <a:prstGeom prst="rect">
            <a:avLst/>
          </a:prstGeom>
        </p:spPr>
      </p:pic>
      <p:pic>
        <p:nvPicPr>
          <p:cNvPr id="9" name="Picture 8" descr="Kilwa atlas Illustrat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8200" y="3886200"/>
            <a:ext cx="2614613" cy="2078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People Who Study History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524000"/>
            <a:ext cx="57912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u="sng" dirty="0"/>
              <a:t>Economists</a:t>
            </a:r>
            <a:r>
              <a:rPr lang="en-US" sz="2800" dirty="0"/>
              <a:t> - Study the production and distribution of scarce resources, goods, and services.</a:t>
            </a:r>
          </a:p>
        </p:txBody>
      </p:sp>
      <p:pic>
        <p:nvPicPr>
          <p:cNvPr id="4" name="Picture 3" descr="Mohenjo Daro Neckla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1371600"/>
            <a:ext cx="1600200" cy="2409223"/>
          </a:xfrm>
          <a:prstGeom prst="rect">
            <a:avLst/>
          </a:prstGeom>
        </p:spPr>
      </p:pic>
      <p:pic>
        <p:nvPicPr>
          <p:cNvPr id="5" name="Picture 4" descr="Silk Road Carav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752600"/>
            <a:ext cx="1819275" cy="23170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57800" y="4267200"/>
            <a:ext cx="3581400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u="sng" dirty="0"/>
              <a:t>Political Scientists</a:t>
            </a:r>
            <a:r>
              <a:rPr lang="en-US" sz="2800" dirty="0"/>
              <a:t> – Study government and politics.</a:t>
            </a:r>
          </a:p>
        </p:txBody>
      </p:sp>
      <p:pic>
        <p:nvPicPr>
          <p:cNvPr id="7" name="Picture 6" descr="Henry VI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1" y="3124200"/>
            <a:ext cx="3008936" cy="3552825"/>
          </a:xfrm>
          <a:prstGeom prst="rect">
            <a:avLst/>
          </a:prstGeom>
        </p:spPr>
      </p:pic>
      <p:pic>
        <p:nvPicPr>
          <p:cNvPr id="8" name="Picture 7" descr="King Tut's Tom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3200400"/>
            <a:ext cx="1974850" cy="2571750"/>
          </a:xfrm>
          <a:prstGeom prst="rect">
            <a:avLst/>
          </a:prstGeom>
        </p:spPr>
      </p:pic>
      <p:pic>
        <p:nvPicPr>
          <p:cNvPr id="9" name="Picture 8" descr="George Washingt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0" y="4572000"/>
            <a:ext cx="1816931" cy="2128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Tools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362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#1 Maps!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2133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#2 Artifacts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114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#3 Fossils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54864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#4 Oral History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1722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#5 Written History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219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Historians (like detectives) use all sorts of tools to put together a historical story.  </a:t>
            </a:r>
            <a:endParaRPr lang="en-US" sz="2800" dirty="0"/>
          </a:p>
        </p:txBody>
      </p:sp>
      <p:pic>
        <p:nvPicPr>
          <p:cNvPr id="9" name="Content Placeholder 10" descr="Lat &amp; Long 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667000"/>
            <a:ext cx="3233738" cy="1519801"/>
          </a:xfrm>
          <a:prstGeom prst="rect">
            <a:avLst/>
          </a:prstGeom>
        </p:spPr>
      </p:pic>
      <p:pic>
        <p:nvPicPr>
          <p:cNvPr id="10" name="Picture 9" descr="Paleolithic Stone Scrap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743200"/>
            <a:ext cx="1852613" cy="1450070"/>
          </a:xfrm>
          <a:prstGeom prst="rect">
            <a:avLst/>
          </a:prstGeom>
        </p:spPr>
      </p:pic>
      <p:pic>
        <p:nvPicPr>
          <p:cNvPr id="11" name="Picture 10" descr="Paleolithic Sk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810000"/>
            <a:ext cx="2005013" cy="1559455"/>
          </a:xfrm>
          <a:prstGeom prst="rect">
            <a:avLst/>
          </a:prstGeom>
        </p:spPr>
      </p:pic>
      <p:pic>
        <p:nvPicPr>
          <p:cNvPr id="12" name="Picture 11" descr="Anasazi Bea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3200400"/>
            <a:ext cx="2126776" cy="1407348"/>
          </a:xfrm>
          <a:prstGeom prst="rect">
            <a:avLst/>
          </a:prstGeom>
        </p:spPr>
      </p:pic>
      <p:pic>
        <p:nvPicPr>
          <p:cNvPr id="13" name="Picture 12" descr="hors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267200" y="3962400"/>
            <a:ext cx="2029332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13" descr="Medieval manuscript landlord and peasant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38400" y="4876800"/>
            <a:ext cx="2088339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History Sources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371600"/>
            <a:ext cx="449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/>
              <a:t>Primary</a:t>
            </a:r>
            <a:r>
              <a:rPr lang="en-US" sz="2800" u="sng" dirty="0" smtClean="0"/>
              <a:t> Sources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800" b="1" dirty="0" smtClean="0"/>
              <a:t> first </a:t>
            </a:r>
            <a:r>
              <a:rPr lang="en-US" sz="2800" b="1" dirty="0"/>
              <a:t>hand</a:t>
            </a:r>
            <a:r>
              <a:rPr lang="en-US" sz="2800" dirty="0"/>
              <a:t> or </a:t>
            </a:r>
            <a:r>
              <a:rPr lang="en-US" sz="2800" b="1" dirty="0"/>
              <a:t>eyewitness</a:t>
            </a:r>
            <a:r>
              <a:rPr lang="en-US" sz="2800" dirty="0"/>
              <a:t> accounts of an </a:t>
            </a:r>
            <a:r>
              <a:rPr lang="en-US" sz="2800" dirty="0" smtClean="0"/>
              <a:t>event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800" b="1" dirty="0" smtClean="0"/>
              <a:t>experienced</a:t>
            </a:r>
            <a:r>
              <a:rPr lang="en-US" sz="2800" dirty="0" smtClean="0"/>
              <a:t> </a:t>
            </a:r>
            <a:r>
              <a:rPr lang="en-US" sz="2800" dirty="0"/>
              <a:t>the </a:t>
            </a:r>
            <a:r>
              <a:rPr lang="en-US" sz="2800" dirty="0" smtClean="0"/>
              <a:t>event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800" dirty="0" smtClean="0"/>
              <a:t>subject </a:t>
            </a:r>
            <a:r>
              <a:rPr lang="en-US" sz="2800" dirty="0"/>
              <a:t>to </a:t>
            </a:r>
            <a:r>
              <a:rPr lang="en-US" sz="2800" b="1" dirty="0"/>
              <a:t>different interpretations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5105400" y="1447800"/>
            <a:ext cx="373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 smtClean="0"/>
              <a:t>Secondary</a:t>
            </a:r>
            <a:r>
              <a:rPr lang="en-US" sz="2800" u="sng" dirty="0" smtClean="0"/>
              <a:t> Sources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2800" b="1" dirty="0" smtClean="0"/>
              <a:t> second-hand</a:t>
            </a:r>
            <a:r>
              <a:rPr lang="en-US" sz="2800" dirty="0" smtClean="0"/>
              <a:t> </a:t>
            </a:r>
            <a:r>
              <a:rPr lang="en-US" sz="2800" dirty="0"/>
              <a:t>records of what happened </a:t>
            </a:r>
            <a:endParaRPr lang="en-US" sz="2800" dirty="0" smtClean="0"/>
          </a:p>
          <a:p>
            <a:pPr lvl="1">
              <a:buFont typeface="Arial" pitchFamily="34" charset="0"/>
              <a:buChar char="•"/>
              <a:defRPr/>
            </a:pPr>
            <a:r>
              <a:rPr lang="en-US" sz="2800" b="1" dirty="0" smtClean="0"/>
              <a:t>did </a:t>
            </a:r>
            <a:r>
              <a:rPr lang="en-US" sz="2800" b="1" dirty="0"/>
              <a:t>not</a:t>
            </a:r>
            <a:r>
              <a:rPr lang="en-US" sz="2800" dirty="0"/>
              <a:t> experience the event</a:t>
            </a:r>
          </a:p>
        </p:txBody>
      </p:sp>
      <p:pic>
        <p:nvPicPr>
          <p:cNvPr id="5" name="Picture 4" descr="Book of the D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4124325"/>
            <a:ext cx="3857625" cy="2733675"/>
          </a:xfrm>
          <a:prstGeom prst="rect">
            <a:avLst/>
          </a:prstGeom>
        </p:spPr>
      </p:pic>
      <p:pic>
        <p:nvPicPr>
          <p:cNvPr id="6" name="Picture 5" descr="Bill of Righ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4191000"/>
            <a:ext cx="250698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or Secondary Historical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248400"/>
            <a:ext cx="7315200" cy="6096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Secondary!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9050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Textbook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590800"/>
            <a:ext cx="301591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or Secondary Historical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248400"/>
            <a:ext cx="7315200" cy="457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Primary!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9050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Diary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4578" y="2667000"/>
            <a:ext cx="510112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or Secondary Historical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248400"/>
            <a:ext cx="7315200" cy="457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Primary!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9050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The Ten Commandments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514600"/>
            <a:ext cx="4495800" cy="370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or Secondary Historical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248400"/>
            <a:ext cx="7315200" cy="457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Secondary!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9050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Encyclopedias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667000"/>
            <a:ext cx="4953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Primary or Secondary Historical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6248400"/>
            <a:ext cx="7315200" cy="457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Primary!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219200" y="1905000"/>
            <a:ext cx="7543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Declaration of Independence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14600"/>
            <a:ext cx="7086600" cy="375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edieval Castle Feudali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3962400"/>
            <a:ext cx="2743200" cy="182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BC and AD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Historians have split our calendar into two time periods: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209800"/>
            <a:ext cx="373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B.C. / B.C.E. </a:t>
            </a:r>
            <a:r>
              <a:rPr lang="en-US" sz="2800" dirty="0" smtClean="0"/>
              <a:t>= “Before Christ”, or “Before Common Era”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953000" y="1828800"/>
            <a:ext cx="388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A.D./C.E.  </a:t>
            </a:r>
            <a:r>
              <a:rPr lang="en-US" sz="2800" dirty="0" smtClean="0"/>
              <a:t>–(After death) </a:t>
            </a:r>
            <a:r>
              <a:rPr lang="en-US" sz="2800" dirty="0" smtClean="0"/>
              <a:t>“Anno Domini ” (Latin for “in the year of our Lord”), or “Common Era”</a:t>
            </a:r>
            <a:endParaRPr lang="en-US" sz="2800" dirty="0"/>
          </a:p>
        </p:txBody>
      </p:sp>
      <p:pic>
        <p:nvPicPr>
          <p:cNvPr id="8" name="Picture 7" descr="Cave Painting Porcupi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581400"/>
            <a:ext cx="2705100" cy="1809411"/>
          </a:xfrm>
          <a:prstGeom prst="rect">
            <a:avLst/>
          </a:prstGeom>
        </p:spPr>
      </p:pic>
      <p:pic>
        <p:nvPicPr>
          <p:cNvPr id="9" name="Picture 8" descr="Minoans Bull Fres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4343400"/>
            <a:ext cx="2767013" cy="2001814"/>
          </a:xfrm>
          <a:prstGeom prst="rect">
            <a:avLst/>
          </a:prstGeom>
        </p:spPr>
      </p:pic>
      <p:pic>
        <p:nvPicPr>
          <p:cNvPr id="10" name="Picture 9" descr="Zhou Feudal Lor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5000" y="3810000"/>
            <a:ext cx="2590800" cy="1956881"/>
          </a:xfrm>
          <a:prstGeom prst="rect">
            <a:avLst/>
          </a:prstGeom>
        </p:spPr>
      </p:pic>
      <p:pic>
        <p:nvPicPr>
          <p:cNvPr id="11" name="Picture 10" descr="Henry VII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53000" y="3962400"/>
            <a:ext cx="2020746" cy="2386012"/>
          </a:xfrm>
          <a:prstGeom prst="rect">
            <a:avLst/>
          </a:prstGeom>
        </p:spPr>
      </p:pic>
      <p:pic>
        <p:nvPicPr>
          <p:cNvPr id="13" name="Picture 12" descr="Viking Routes of Raid and Trad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48400" y="5029200"/>
            <a:ext cx="1371600" cy="1496291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52600" y="6334780"/>
            <a:ext cx="57377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 currently live in the 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year 2012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A.D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1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History?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37160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Everything that happened in the past (including yesterday).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286000"/>
            <a:ext cx="617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History can be written or oral: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2895600"/>
            <a:ext cx="449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Written History </a:t>
            </a:r>
            <a:r>
              <a:rPr lang="en-US" sz="2800" dirty="0" smtClean="0"/>
              <a:t>~ History that has been written down and preserved throughout time. 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5029200"/>
            <a:ext cx="556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Oral History </a:t>
            </a:r>
            <a:r>
              <a:rPr lang="en-US" sz="2800" dirty="0" smtClean="0"/>
              <a:t>~ history which has been passed on by word of mouth such as through stories or songs.</a:t>
            </a:r>
            <a:endParaRPr lang="en-US" sz="2800" dirty="0"/>
          </a:p>
        </p:txBody>
      </p:sp>
      <p:pic>
        <p:nvPicPr>
          <p:cNvPr id="7" name="Picture 6" descr="Medieval manuscript landlord and peasa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2133600"/>
            <a:ext cx="3712602" cy="2438400"/>
          </a:xfrm>
          <a:prstGeom prst="rect">
            <a:avLst/>
          </a:prstGeom>
        </p:spPr>
      </p:pic>
      <p:pic>
        <p:nvPicPr>
          <p:cNvPr id="8" name="Picture 7" descr="hors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4724400"/>
            <a:ext cx="2029332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Why Study History?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4572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/>
              <a:t>To understand the importance of current events, most of which have roots in the past.</a:t>
            </a:r>
          </a:p>
          <a:p>
            <a:pPr>
              <a:spcBef>
                <a:spcPts val="0"/>
              </a:spcBef>
            </a:pPr>
            <a:endParaRPr lang="en-US" sz="800" b="1" dirty="0" smtClean="0"/>
          </a:p>
          <a:p>
            <a:pPr>
              <a:spcBef>
                <a:spcPts val="0"/>
              </a:spcBef>
            </a:pPr>
            <a:r>
              <a:rPr lang="en-US" sz="2800" b="1" dirty="0" smtClean="0"/>
              <a:t>For ex. </a:t>
            </a:r>
            <a:r>
              <a:rPr lang="en-US" sz="2800" dirty="0" smtClean="0"/>
              <a:t>Genocide in Africa, Religious Wars, and Civil Rights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0668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#1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38100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#2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3886200"/>
            <a:ext cx="5486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Understanding the past, can help us understand what happens today and what may happen in the future.</a:t>
            </a:r>
          </a:p>
          <a:p>
            <a:endParaRPr lang="en-US" sz="800" b="1" dirty="0" smtClean="0"/>
          </a:p>
          <a:p>
            <a:r>
              <a:rPr lang="en-US" sz="2800" b="1" dirty="0" smtClean="0"/>
              <a:t>For Ex. </a:t>
            </a:r>
            <a:r>
              <a:rPr lang="en-US" sz="2800" dirty="0" smtClean="0"/>
              <a:t>Great Depression and Atomic Bomb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3963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“The past causes the present, and the present causes the future.”</a:t>
            </a:r>
          </a:p>
        </p:txBody>
      </p:sp>
      <p:pic>
        <p:nvPicPr>
          <p:cNvPr id="8" name="Picture 7" descr="Africa 189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066800"/>
            <a:ext cx="2805545" cy="2286000"/>
          </a:xfrm>
          <a:prstGeom prst="rect">
            <a:avLst/>
          </a:prstGeom>
        </p:spPr>
      </p:pic>
      <p:pic>
        <p:nvPicPr>
          <p:cNvPr id="10" name="Picture 9" descr="Great depress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886200"/>
            <a:ext cx="1752600" cy="2361398"/>
          </a:xfrm>
          <a:prstGeom prst="rect">
            <a:avLst/>
          </a:prstGeom>
        </p:spPr>
      </p:pic>
      <p:pic>
        <p:nvPicPr>
          <p:cNvPr id="12" name="Picture 11" descr="Buddhist Monks Silk Road Pain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676400"/>
            <a:ext cx="2033477" cy="1727200"/>
          </a:xfrm>
          <a:prstGeom prst="rect">
            <a:avLst/>
          </a:prstGeom>
        </p:spPr>
      </p:pic>
      <p:pic>
        <p:nvPicPr>
          <p:cNvPr id="13" name="Picture 12" descr="Jim Crow Protes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2209800"/>
            <a:ext cx="2571750" cy="1873250"/>
          </a:xfrm>
          <a:prstGeom prst="rect">
            <a:avLst/>
          </a:prstGeom>
        </p:spPr>
      </p:pic>
      <p:pic>
        <p:nvPicPr>
          <p:cNvPr id="9" name="Picture 8" descr="WWII Hiroshima A Bom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52600" y="4343400"/>
            <a:ext cx="1627857" cy="196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 who Study the Past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Historians</a:t>
            </a:r>
            <a:endParaRPr lang="en-US" sz="2800" dirty="0"/>
          </a:p>
        </p:txBody>
      </p:sp>
      <p:pic>
        <p:nvPicPr>
          <p:cNvPr id="4" name="Picture 3" descr="Louis and Mary Lea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2209800"/>
            <a:ext cx="3857625" cy="3057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9000" y="1524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Anthropologists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1524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Archaeologists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352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Sociologists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5638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Economists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5638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Geographers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32004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Political Scientists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Historians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Historians are like detectives who use clues to discover what occurred in the past.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2743200"/>
            <a:ext cx="365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Historians study, record, write about, and interpret human experiences of the past.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59436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Evaluate evidence to determine if it is reliable.</a:t>
            </a:r>
          </a:p>
        </p:txBody>
      </p:sp>
      <p:pic>
        <p:nvPicPr>
          <p:cNvPr id="6" name="Picture 5" descr="Kilwa Calligraph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438400"/>
            <a:ext cx="3028950" cy="2019300"/>
          </a:xfrm>
          <a:prstGeom prst="rect">
            <a:avLst/>
          </a:prstGeom>
        </p:spPr>
      </p:pic>
      <p:pic>
        <p:nvPicPr>
          <p:cNvPr id="8" name="Picture 7" descr="Cave Painting from Namib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3733800"/>
            <a:ext cx="3009900" cy="2006600"/>
          </a:xfrm>
          <a:prstGeom prst="rect">
            <a:avLst/>
          </a:prstGeom>
        </p:spPr>
      </p:pic>
      <p:pic>
        <p:nvPicPr>
          <p:cNvPr id="7" name="Picture 6" descr="Lost City Petra Tomb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2895600"/>
            <a:ext cx="2614613" cy="1710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Anthropologists study human </a:t>
            </a:r>
            <a:r>
              <a:rPr lang="en-US" sz="2800" i="1" u="sng" dirty="0" smtClean="0"/>
              <a:t>cultures</a:t>
            </a:r>
            <a:r>
              <a:rPr lang="en-US" sz="2800" dirty="0" smtClean="0"/>
              <a:t> (both past and present).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2514600"/>
            <a:ext cx="480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Culture</a:t>
            </a:r>
            <a:r>
              <a:rPr lang="en-US" sz="2800" dirty="0" smtClean="0"/>
              <a:t> ~ the way of life of a society which is handed down from one generation to the next through learning and experience.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5257800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Culture includes the beliefs, values, and practices of a people.</a:t>
            </a:r>
            <a:endParaRPr lang="en-US" sz="2800" dirty="0"/>
          </a:p>
        </p:txBody>
      </p:sp>
      <p:pic>
        <p:nvPicPr>
          <p:cNvPr id="10" name="Picture 9" descr="Osiris and At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724400"/>
            <a:ext cx="2919413" cy="1946275"/>
          </a:xfrm>
          <a:prstGeom prst="rect">
            <a:avLst/>
          </a:prstGeom>
        </p:spPr>
      </p:pic>
      <p:pic>
        <p:nvPicPr>
          <p:cNvPr id="9" name="Picture 8" descr="Han Tribute Hors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51411" y="1981200"/>
            <a:ext cx="3463989" cy="2514600"/>
          </a:xfrm>
          <a:prstGeom prst="rect">
            <a:avLst/>
          </a:prstGeom>
        </p:spPr>
      </p:pic>
      <p:pic>
        <p:nvPicPr>
          <p:cNvPr id="7" name="Picture 6" descr="Acropolis Pain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2971800"/>
            <a:ext cx="2800350" cy="2039761"/>
          </a:xfrm>
          <a:prstGeom prst="rect">
            <a:avLst/>
          </a:prstGeom>
        </p:spPr>
      </p:pic>
      <p:pic>
        <p:nvPicPr>
          <p:cNvPr id="11" name="Picture 10" descr="Aztec Human Sacrifi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33600" y="4863147"/>
            <a:ext cx="2614613" cy="1994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Archaeologists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8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Study past people and cultures through finding and analyzing material remains of human cultures.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25146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dirty="0" smtClean="0"/>
              <a:t>Dig through dirt at sites in search of clues</a:t>
            </a:r>
            <a:r>
              <a:rPr lang="en-US" dirty="0" smtClean="0"/>
              <a:t>.</a:t>
            </a:r>
            <a:endParaRPr lang="en-US" u="sng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62400" y="3276600"/>
            <a:ext cx="502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u="sng" dirty="0" smtClean="0"/>
              <a:t>Artifacts</a:t>
            </a:r>
            <a:r>
              <a:rPr lang="en-US" sz="2800" dirty="0" smtClean="0"/>
              <a:t>” = anything made by humans such as tools, coins, buildings, weapons, pottery, clothes, and artwork.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5410200"/>
            <a:ext cx="6705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u="sng" dirty="0" smtClean="0"/>
              <a:t>Fossils</a:t>
            </a:r>
            <a:r>
              <a:rPr lang="en-US" sz="2800" dirty="0" smtClean="0"/>
              <a:t>” = the remains of living things (plants, animals, people), not things that were made. </a:t>
            </a:r>
          </a:p>
        </p:txBody>
      </p:sp>
      <p:pic>
        <p:nvPicPr>
          <p:cNvPr id="8" name="Picture 7" descr="Anasazi Bea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124200"/>
            <a:ext cx="2126776" cy="1407348"/>
          </a:xfrm>
          <a:prstGeom prst="rect">
            <a:avLst/>
          </a:prstGeom>
        </p:spPr>
      </p:pic>
      <p:pic>
        <p:nvPicPr>
          <p:cNvPr id="10" name="Picture 9" descr="Paleolithic Stone Scrap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886200"/>
            <a:ext cx="1852613" cy="1450070"/>
          </a:xfrm>
          <a:prstGeom prst="rect">
            <a:avLst/>
          </a:prstGeom>
        </p:spPr>
      </p:pic>
      <p:pic>
        <p:nvPicPr>
          <p:cNvPr id="11" name="Picture 10" descr="Cave Painting In Ch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3276600"/>
            <a:ext cx="2287899" cy="1530350"/>
          </a:xfrm>
          <a:prstGeom prst="rect">
            <a:avLst/>
          </a:prstGeom>
        </p:spPr>
      </p:pic>
      <p:pic>
        <p:nvPicPr>
          <p:cNvPr id="12" name="Picture 11" descr="Paleolithic Sku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77000" y="5080000"/>
            <a:ext cx="2286000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Sociologists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45820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/>
              <a:t>Sociologists study </a:t>
            </a:r>
            <a:r>
              <a:rPr lang="en-US" sz="2800" dirty="0"/>
              <a:t>the relationships between individuals and groups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defRPr/>
            </a:pPr>
            <a:endParaRPr lang="en-US" sz="1200" dirty="0"/>
          </a:p>
          <a:p>
            <a:pPr marL="0" lvl="1">
              <a:lnSpc>
                <a:spcPct val="90000"/>
              </a:lnSpc>
              <a:defRPr/>
            </a:pPr>
            <a:r>
              <a:rPr lang="en-US" sz="2800" dirty="0"/>
              <a:t>Examples of groups sociologists study: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22860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4724400"/>
            <a:ext cx="3124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Social Institutions (such as families, school and churches)</a:t>
            </a:r>
            <a:endParaRPr lang="en-US" sz="2800" dirty="0"/>
          </a:p>
        </p:txBody>
      </p:sp>
      <p:pic>
        <p:nvPicPr>
          <p:cNvPr id="6" name="Picture 5" descr="Great Mosque of Djenne Ma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667000"/>
            <a:ext cx="2939826" cy="1952625"/>
          </a:xfrm>
          <a:prstGeom prst="rect">
            <a:avLst/>
          </a:prstGeom>
        </p:spPr>
      </p:pic>
      <p:pic>
        <p:nvPicPr>
          <p:cNvPr id="7" name="Picture 6" descr="Aztec Social and Political heirarc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2743200"/>
            <a:ext cx="2419350" cy="194742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05200" y="4800600"/>
            <a:ext cx="2895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Social Problems (crime, race relations, poverty)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629400" y="48768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Social Classes</a:t>
            </a:r>
            <a:endParaRPr lang="en-US" sz="2800" dirty="0"/>
          </a:p>
        </p:txBody>
      </p:sp>
      <p:pic>
        <p:nvPicPr>
          <p:cNvPr id="11" name="Picture 10" descr="Riis Three Street Arab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1" y="2667000"/>
            <a:ext cx="2514600" cy="2142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Geographers study the Earth and how people interact with it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22860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b="1" dirty="0" smtClean="0"/>
              <a:t>Human characteristics</a:t>
            </a:r>
            <a:r>
              <a:rPr lang="en-US" sz="2800" dirty="0" smtClean="0"/>
              <a:t>” ~ such as buildings, roads, bridges, and man-made lakes.</a:t>
            </a:r>
            <a:endParaRPr lang="en-US" sz="2800" dirty="0"/>
          </a:p>
        </p:txBody>
      </p:sp>
      <p:pic>
        <p:nvPicPr>
          <p:cNvPr id="6" name="Picture 5" descr="Colosse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1546" y="1752600"/>
            <a:ext cx="3054502" cy="2209800"/>
          </a:xfrm>
          <a:prstGeom prst="rect">
            <a:avLst/>
          </a:prstGeom>
        </p:spPr>
      </p:pic>
      <p:pic>
        <p:nvPicPr>
          <p:cNvPr id="7" name="Picture 6" descr="Teotihuac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209800"/>
            <a:ext cx="3257550" cy="21556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14800" y="472440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en-US" sz="2800" b="1" dirty="0" smtClean="0"/>
              <a:t>“Physical characteristics”  ~ </a:t>
            </a:r>
            <a:r>
              <a:rPr lang="en-US" sz="2800" dirty="0" smtClean="0"/>
              <a:t>such as mountains, oceans, lakes, beaches, rivers, wildlife, soil, and hills.</a:t>
            </a:r>
          </a:p>
        </p:txBody>
      </p:sp>
      <p:pic>
        <p:nvPicPr>
          <p:cNvPr id="10" name="Picture 9" descr="Huang He R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114800"/>
            <a:ext cx="1776367" cy="2209800"/>
          </a:xfrm>
          <a:prstGeom prst="rect">
            <a:avLst/>
          </a:prstGeom>
        </p:spPr>
      </p:pic>
      <p:pic>
        <p:nvPicPr>
          <p:cNvPr id="11" name="Picture 10" descr="Himalaya Mountai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9200" y="4953000"/>
            <a:ext cx="2696308" cy="1752600"/>
          </a:xfrm>
          <a:prstGeom prst="rect">
            <a:avLst/>
          </a:prstGeom>
        </p:spPr>
      </p:pic>
      <p:pic>
        <p:nvPicPr>
          <p:cNvPr id="12" name="Picture 11" descr="Gobi Dese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52600" y="3810000"/>
            <a:ext cx="2209800" cy="1754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153</TotalTime>
  <Words>632</Words>
  <Application>Microsoft Macintosh PowerPoint</Application>
  <PresentationFormat>On-screen Show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Inkwell</vt:lpstr>
      <vt:lpstr>Introduction to History</vt:lpstr>
      <vt:lpstr>What is History?</vt:lpstr>
      <vt:lpstr>Why Study History?</vt:lpstr>
      <vt:lpstr>People who Study the Past</vt:lpstr>
      <vt:lpstr>Historians</vt:lpstr>
      <vt:lpstr>Anthropologists</vt:lpstr>
      <vt:lpstr>Archaeologists</vt:lpstr>
      <vt:lpstr>Sociologists</vt:lpstr>
      <vt:lpstr>Geographers</vt:lpstr>
      <vt:lpstr>Other People Who Study History </vt:lpstr>
      <vt:lpstr>Historical Tools</vt:lpstr>
      <vt:lpstr>Written History Sources</vt:lpstr>
      <vt:lpstr>Primary or Secondary Historical Source?</vt:lpstr>
      <vt:lpstr>Primary or Secondary Historical Source?</vt:lpstr>
      <vt:lpstr>Primary or Secondary Historical Source?</vt:lpstr>
      <vt:lpstr>Primary or Secondary Historical Source?</vt:lpstr>
      <vt:lpstr>Primary or Secondary Historical Source?</vt:lpstr>
      <vt:lpstr>BC and AD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History</dc:title>
  <dc:creator>AlyssaMartin</dc:creator>
  <cp:lastModifiedBy>Jessica Taylor</cp:lastModifiedBy>
  <cp:revision>19</cp:revision>
  <dcterms:created xsi:type="dcterms:W3CDTF">2012-08-28T00:42:15Z</dcterms:created>
  <dcterms:modified xsi:type="dcterms:W3CDTF">2012-08-28T00:51:54Z</dcterms:modified>
</cp:coreProperties>
</file>