
<file path=[Content_Types].xml><?xml version="1.0" encoding="utf-8"?>
<Types xmlns="http://schemas.openxmlformats.org/package/2006/content-types">
  <Override PartName="/ppt/slides/slide18.xml" ContentType="application/vnd.openxmlformats-officedocument.presentationml.slide+xml"/>
  <Override PartName="/ppt/slides/slide9.xml" ContentType="application/vnd.openxmlformats-officedocument.presentationml.slide+xml"/>
  <Override PartName="/ppt/slides/slide14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s/slide5.xml" ContentType="application/vnd.openxmlformats-officedocument.presentationml.slide+xml"/>
  <Default Extension="rels" ContentType="application/vnd.openxmlformats-package.relationships+xml"/>
  <Default Extension="jpeg" ContentType="image/jpeg"/>
  <Override PartName="/ppt/slides/slide10.xml" ContentType="application/vnd.openxmlformats-officedocument.presentationml.slide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26.xml" ContentType="application/vnd.openxmlformats-officedocument.presentationml.slide+xml"/>
  <Override PartName="/docProps/app.xml" ContentType="application/vnd.openxmlformats-officedocument.extended-properties+xml"/>
  <Override PartName="/ppt/slideLayouts/slideLayout1.xml" ContentType="application/vnd.openxmlformats-officedocument.presentationml.slideLayout+xml"/>
  <Override PartName="/ppt/slides/slide22.xml" ContentType="application/vnd.openxmlformats-officedocument.presentationml.slide+xml"/>
  <Override PartName="/ppt/slides/slide30.xml" ContentType="application/vnd.openxmlformats-officedocument.presentationml.slide+xml"/>
  <Default Extension="xml" ContentType="application/xml"/>
  <Override PartName="/ppt/slides/slide19.xml" ContentType="application/vnd.openxmlformats-officedocument.presentationml.slide+xml"/>
  <Override PartName="/ppt/tableStyles.xml" ContentType="application/vnd.openxmlformats-officedocument.presentationml.tableStyles+xml"/>
  <Override PartName="/ppt/slides/slide15.xml" ContentType="application/vnd.openxmlformats-officedocument.presentationml.slide+xml"/>
  <Override PartName="/ppt/slides/slide6.xml" ContentType="application/vnd.openxmlformats-officedocument.presentationml.slide+xml"/>
  <Override PartName="/docProps/core.xml" ContentType="application/vnd.openxmlformats-package.core-properties+xml"/>
  <Override PartName="/ppt/slides/slide11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7.xml" ContentType="application/vnd.openxmlformats-officedocument.presentationml.slide+xml"/>
  <Override PartName="/ppt/slides/slide2.xml" ContentType="application/vnd.openxmlformats-officedocument.presentationml.slide+xml"/>
  <Default Extension="png" ContentType="image/png"/>
  <Override PartName="/ppt/slideLayouts/slideLayout2.xml" ContentType="application/vnd.openxmlformats-officedocument.presentationml.slideLayout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16.xml" ContentType="application/vnd.openxmlformats-officedocument.presentationml.slide+xml"/>
  <Override PartName="/ppt/slides/slide7.xml" ContentType="application/vnd.openxmlformats-officedocument.presentationml.slide+xml"/>
  <Override PartName="/ppt/presentation.xml" ContentType="application/vnd.openxmlformats-officedocument.presentationml.presentation.main+xml"/>
  <Override PartName="/ppt/slides/slide12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28.xml" ContentType="application/vnd.openxmlformats-officedocument.presentationml.slide+xml"/>
  <Override PartName="/ppt/slideLayouts/slideLayout3.xml" ContentType="application/vnd.openxmlformats-officedocument.presentationml.slideLayout+xml"/>
  <Override PartName="/ppt/slides/slide24.xml" ContentType="application/vnd.openxmlformats-officedocument.presentationml.slide+xml"/>
  <Override PartName="/ppt/slides/slide20.xml" ContentType="application/vnd.openxmlformats-officedocument.presentationml.slide+xml"/>
  <Override PartName="/ppt/slides/slide1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slides/slide13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4.xml" ContentType="application/vnd.openxmlformats-officedocument.presentationml.slide+xml"/>
  <Override PartName="/ppt/slides/slide29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5.xml" ContentType="application/vnd.openxmlformats-officedocument.presentationml.slide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slides/slide21.xml" ContentType="application/vnd.openxmlformats-officedocument.presentationml.slide+xml"/>
  <Default Extension="bin" ContentType="application/vnd.openxmlformats-officedocument.presentationml.printerSettings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>
  <p:sldMasterIdLst>
    <p:sldMasterId id="2147483648" r:id="rId1"/>
  </p:sldMasterIdLst>
  <p:sldIdLst>
    <p:sldId id="302" r:id="rId2"/>
    <p:sldId id="256" r:id="rId3"/>
    <p:sldId id="257" r:id="rId4"/>
    <p:sldId id="272" r:id="rId5"/>
    <p:sldId id="273" r:id="rId6"/>
    <p:sldId id="274" r:id="rId7"/>
    <p:sldId id="275" r:id="rId8"/>
    <p:sldId id="276" r:id="rId9"/>
    <p:sldId id="277" r:id="rId10"/>
    <p:sldId id="285" r:id="rId11"/>
    <p:sldId id="287" r:id="rId12"/>
    <p:sldId id="288" r:id="rId13"/>
    <p:sldId id="286" r:id="rId14"/>
    <p:sldId id="289" r:id="rId15"/>
    <p:sldId id="299" r:id="rId16"/>
    <p:sldId id="259" r:id="rId17"/>
    <p:sldId id="266" r:id="rId18"/>
    <p:sldId id="292" r:id="rId19"/>
    <p:sldId id="293" r:id="rId20"/>
    <p:sldId id="294" r:id="rId21"/>
    <p:sldId id="295" r:id="rId22"/>
    <p:sldId id="296" r:id="rId23"/>
    <p:sldId id="297" r:id="rId24"/>
    <p:sldId id="298" r:id="rId25"/>
    <p:sldId id="300" r:id="rId26"/>
    <p:sldId id="280" r:id="rId27"/>
    <p:sldId id="283" r:id="rId28"/>
    <p:sldId id="301" r:id="rId29"/>
    <p:sldId id="282" r:id="rId30"/>
    <p:sldId id="263" r:id="rId31"/>
    <p:sldId id="260" r:id="rId3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>
    <p:restoredLeft sz="15655" autoAdjust="0"/>
    <p:restoredTop sz="94667" autoAdjust="0"/>
  </p:normalViewPr>
  <p:slideViewPr>
    <p:cSldViewPr>
      <p:cViewPr varScale="1">
        <p:scale>
          <a:sx n="73" d="100"/>
          <a:sy n="73" d="100"/>
        </p:scale>
        <p:origin x="-1256" y="-11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1154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printerSettings" Target="printerSettings/printerSettings1.bin"/><Relationship Id="rId34" Type="http://schemas.openxmlformats.org/officeDocument/2006/relationships/presProps" Target="presProps.xml"/><Relationship Id="rId35" Type="http://schemas.openxmlformats.org/officeDocument/2006/relationships/viewProps" Target="viewProps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A86521-7CD0-4C57-B2AA-CF47B1206992}" type="datetimeFigureOut">
              <a:rPr lang="en-US" smtClean="0"/>
              <a:pPr/>
              <a:t>11/23/14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B4696F-4EA8-4F5B-9B0A-90F4195C753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A86521-7CD0-4C57-B2AA-CF47B1206992}" type="datetimeFigureOut">
              <a:rPr lang="en-US" smtClean="0"/>
              <a:pPr/>
              <a:t>11/23/14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B4696F-4EA8-4F5B-9B0A-90F4195C753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A86521-7CD0-4C57-B2AA-CF47B1206992}" type="datetimeFigureOut">
              <a:rPr lang="en-US" smtClean="0"/>
              <a:pPr/>
              <a:t>11/23/14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B4696F-4EA8-4F5B-9B0A-90F4195C753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A86521-7CD0-4C57-B2AA-CF47B1206992}" type="datetimeFigureOut">
              <a:rPr lang="en-US" smtClean="0"/>
              <a:pPr/>
              <a:t>11/23/14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B4696F-4EA8-4F5B-9B0A-90F4195C753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A86521-7CD0-4C57-B2AA-CF47B1206992}" type="datetimeFigureOut">
              <a:rPr lang="en-US" smtClean="0"/>
              <a:pPr/>
              <a:t>11/23/14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B4696F-4EA8-4F5B-9B0A-90F4195C753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A86521-7CD0-4C57-B2AA-CF47B1206992}" type="datetimeFigureOut">
              <a:rPr lang="en-US" smtClean="0"/>
              <a:pPr/>
              <a:t>11/23/14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B4696F-4EA8-4F5B-9B0A-90F4195C753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A86521-7CD0-4C57-B2AA-CF47B1206992}" type="datetimeFigureOut">
              <a:rPr lang="en-US" smtClean="0"/>
              <a:pPr/>
              <a:t>11/23/14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B4696F-4EA8-4F5B-9B0A-90F4195C753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A86521-7CD0-4C57-B2AA-CF47B1206992}" type="datetimeFigureOut">
              <a:rPr lang="en-US" smtClean="0"/>
              <a:pPr/>
              <a:t>11/23/14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B4696F-4EA8-4F5B-9B0A-90F4195C753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A86521-7CD0-4C57-B2AA-CF47B1206992}" type="datetimeFigureOut">
              <a:rPr lang="en-US" smtClean="0"/>
              <a:pPr/>
              <a:t>11/23/14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B4696F-4EA8-4F5B-9B0A-90F4195C753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A86521-7CD0-4C57-B2AA-CF47B1206992}" type="datetimeFigureOut">
              <a:rPr lang="en-US" smtClean="0"/>
              <a:pPr/>
              <a:t>11/23/14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B4696F-4EA8-4F5B-9B0A-90F4195C753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A86521-7CD0-4C57-B2AA-CF47B1206992}" type="datetimeFigureOut">
              <a:rPr lang="en-US" smtClean="0"/>
              <a:pPr/>
              <a:t>11/23/14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B4696F-4EA8-4F5B-9B0A-90F4195C753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A86521-7CD0-4C57-B2AA-CF47B1206992}" type="datetimeFigureOut">
              <a:rPr lang="en-US" smtClean="0"/>
              <a:pPr/>
              <a:t>11/23/14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B4696F-4EA8-4F5B-9B0A-90F4195C753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4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4" Type="http://schemas.openxmlformats.org/officeDocument/2006/relationships/hyperlink" Target="http://campus.murraystate.edu/academic/faculty/terry.strieter/Earth_Africa_10689.gif" TargetMode="External"/><Relationship Id="rId5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4" Type="http://schemas.openxmlformats.org/officeDocument/2006/relationships/image" Target="../media/image21.jpeg"/><Relationship Id="rId5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jpeg"/><Relationship Id="rId3" Type="http://schemas.openxmlformats.org/officeDocument/2006/relationships/image" Target="../media/image24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lookandlearn.com/if?img=15&amp;search=south%20africa&amp;cat=&amp;bool=and" TargetMode="External"/><Relationship Id="rId4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7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8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9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1.jpeg"/><Relationship Id="rId3" Type="http://schemas.openxmlformats.org/officeDocument/2006/relationships/image" Target="../media/image32.jpe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11-24-14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Remember you have a QUIZ tomorrow. </a:t>
            </a:r>
          </a:p>
          <a:p>
            <a:pPr>
              <a:buNone/>
            </a:pPr>
            <a:r>
              <a:rPr lang="en-US" dirty="0" smtClean="0"/>
              <a:t>1. Go over </a:t>
            </a:r>
            <a:r>
              <a:rPr lang="en-US" dirty="0" err="1" smtClean="0"/>
              <a:t>lorax</a:t>
            </a:r>
            <a:r>
              <a:rPr lang="en-US" dirty="0" smtClean="0"/>
              <a:t>, turn in (HW/</a:t>
            </a:r>
            <a:r>
              <a:rPr lang="en-US" dirty="0" err="1" smtClean="0"/>
              <a:t>classwork</a:t>
            </a:r>
            <a:r>
              <a:rPr lang="en-US" dirty="0" smtClean="0"/>
              <a:t> grade)</a:t>
            </a:r>
          </a:p>
          <a:p>
            <a:pPr>
              <a:buNone/>
            </a:pPr>
            <a:r>
              <a:rPr lang="en-US" dirty="0" smtClean="0"/>
              <a:t>2. Go over unit 6 TEST – corrections – Tuesday during lunch. </a:t>
            </a:r>
          </a:p>
          <a:p>
            <a:pPr>
              <a:buNone/>
            </a:pPr>
            <a:r>
              <a:rPr lang="en-US" dirty="0" smtClean="0"/>
              <a:t>3. New Unit 8- Imperialism  - notes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>
                <a:latin typeface="Tempus Sans ITC" pitchFamily="82" charset="0"/>
              </a:rPr>
              <a:t>Analyzing Motives of Imperialism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09600" y="1295400"/>
            <a:ext cx="7924800" cy="4724400"/>
          </a:xfrm>
        </p:spPr>
        <p:txBody>
          <a:bodyPr/>
          <a:lstStyle/>
          <a:p>
            <a:r>
              <a:rPr lang="en-US" sz="2400" b="1" u="sng" dirty="0">
                <a:latin typeface="Tempus Sans ITC" pitchFamily="82" charset="0"/>
              </a:rPr>
              <a:t>STEPS:</a:t>
            </a:r>
          </a:p>
          <a:p>
            <a:pPr lvl="1"/>
            <a:r>
              <a:rPr lang="en-US" sz="2400" dirty="0" smtClean="0">
                <a:latin typeface="Tempus Sans ITC" pitchFamily="82" charset="0"/>
              </a:rPr>
              <a:t>With your partner, </a:t>
            </a:r>
            <a:r>
              <a:rPr lang="en-US" sz="2400" b="1" dirty="0" smtClean="0">
                <a:latin typeface="Tempus Sans ITC" pitchFamily="82" charset="0"/>
              </a:rPr>
              <a:t>examine the picture </a:t>
            </a:r>
            <a:r>
              <a:rPr lang="en-US" sz="2400" dirty="0" smtClean="0">
                <a:latin typeface="Tempus Sans ITC" pitchFamily="82" charset="0"/>
              </a:rPr>
              <a:t>to determine which motive it reveals.</a:t>
            </a:r>
          </a:p>
          <a:p>
            <a:pPr lvl="1"/>
            <a:r>
              <a:rPr lang="en-US" sz="2400" b="1" dirty="0" smtClean="0">
                <a:latin typeface="Tempus Sans ITC" pitchFamily="82" charset="0"/>
              </a:rPr>
              <a:t>Describe what you see and write an explanation of why you chose that motive.</a:t>
            </a:r>
          </a:p>
          <a:p>
            <a:pPr lvl="1">
              <a:spcAft>
                <a:spcPct val="25000"/>
              </a:spcAft>
              <a:buFont typeface="Wingdings" pitchFamily="2" charset="2"/>
              <a:buNone/>
            </a:pPr>
            <a:endParaRPr lang="en-US" sz="2400" b="1" dirty="0">
              <a:latin typeface="Tempus Sans ITC" pitchFamily="8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1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7" name="Picture 3" descr="Picture 3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6800" y="152400"/>
            <a:ext cx="7010400" cy="5146675"/>
          </a:xfrm>
          <a:prstGeom prst="rect">
            <a:avLst/>
          </a:prstGeom>
          <a:noFill/>
        </p:spPr>
      </p:pic>
      <p:sp>
        <p:nvSpPr>
          <p:cNvPr id="31748" name="Text Box 4"/>
          <p:cNvSpPr txBox="1">
            <a:spLocks noChangeArrowheads="1"/>
          </p:cNvSpPr>
          <p:nvPr/>
        </p:nvSpPr>
        <p:spPr bwMode="auto">
          <a:xfrm>
            <a:off x="457200" y="5410200"/>
            <a:ext cx="8305800" cy="1328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 dirty="0">
                <a:latin typeface="Tempus Sans ITC" pitchFamily="82" charset="0"/>
              </a:rPr>
              <a:t>British Lipton Tea advertisement in the 1890s</a:t>
            </a:r>
          </a:p>
          <a:p>
            <a:pPr algn="ctr">
              <a:spcBef>
                <a:spcPct val="50000"/>
              </a:spcBef>
            </a:pPr>
            <a:r>
              <a:rPr lang="en-US" i="1" dirty="0">
                <a:latin typeface="Tempus Sans ITC" pitchFamily="82" charset="0"/>
              </a:rPr>
              <a:t>Imperial motives:  </a:t>
            </a:r>
            <a:r>
              <a:rPr lang="en-US" b="1" i="1" dirty="0">
                <a:latin typeface="Tempus Sans ITC" pitchFamily="82" charset="0"/>
              </a:rPr>
              <a:t>ECONOMIC </a:t>
            </a:r>
            <a:r>
              <a:rPr lang="en-US" i="1" dirty="0">
                <a:latin typeface="Tempus Sans ITC" pitchFamily="82" charset="0"/>
              </a:rPr>
              <a:t>(goods from Ceylon transported to London, use of indigenous labor and resources, exportation of industrial technology) or </a:t>
            </a:r>
            <a:r>
              <a:rPr lang="en-US" b="1" i="1" dirty="0" smtClean="0">
                <a:latin typeface="Tempus Sans ITC" pitchFamily="82" charset="0"/>
              </a:rPr>
              <a:t>POLITICAL</a:t>
            </a:r>
            <a:r>
              <a:rPr lang="en-US" i="1" dirty="0" smtClean="0">
                <a:latin typeface="Tempus Sans ITC" pitchFamily="82" charset="0"/>
              </a:rPr>
              <a:t> </a:t>
            </a:r>
            <a:r>
              <a:rPr lang="en-US" i="1" dirty="0">
                <a:latin typeface="Tempus Sans ITC" pitchFamily="82" charset="0"/>
              </a:rPr>
              <a:t>(gaining national prestige through international trade)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17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7" name="Picture 3" descr="Picture 29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228600"/>
            <a:ext cx="7924800" cy="5116513"/>
          </a:xfrm>
          <a:prstGeom prst="rect">
            <a:avLst/>
          </a:prstGeom>
          <a:noFill/>
        </p:spPr>
      </p:pic>
      <p:sp>
        <p:nvSpPr>
          <p:cNvPr id="21508" name="Text Box 4"/>
          <p:cNvSpPr txBox="1">
            <a:spLocks noChangeArrowheads="1"/>
          </p:cNvSpPr>
          <p:nvPr/>
        </p:nvSpPr>
        <p:spPr bwMode="auto">
          <a:xfrm>
            <a:off x="457200" y="5410200"/>
            <a:ext cx="8305800" cy="115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 b="1" dirty="0">
                <a:latin typeface="Tempus Sans ITC" pitchFamily="82" charset="0"/>
              </a:rPr>
              <a:t>A Methodist Sunday School at </a:t>
            </a:r>
            <a:r>
              <a:rPr lang="en-US" sz="2000" b="1" dirty="0" err="1">
                <a:latin typeface="Tempus Sans ITC" pitchFamily="82" charset="0"/>
              </a:rPr>
              <a:t>Guiongua</a:t>
            </a:r>
            <a:r>
              <a:rPr lang="en-US" sz="2000" b="1" dirty="0">
                <a:latin typeface="Tempus Sans ITC" pitchFamily="82" charset="0"/>
              </a:rPr>
              <a:t>, Angola, 1925</a:t>
            </a:r>
          </a:p>
          <a:p>
            <a:pPr algn="ctr">
              <a:spcBef>
                <a:spcPct val="50000"/>
              </a:spcBef>
            </a:pPr>
            <a:r>
              <a:rPr lang="en-US" sz="2000" i="1" dirty="0">
                <a:latin typeface="Tempus Sans ITC" pitchFamily="82" charset="0"/>
              </a:rPr>
              <a:t>Imperial motives:  </a:t>
            </a:r>
            <a:r>
              <a:rPr lang="en-US" sz="2000" b="1" i="1" dirty="0">
                <a:latin typeface="Tempus Sans ITC" pitchFamily="82" charset="0"/>
              </a:rPr>
              <a:t>RELIGIOUS </a:t>
            </a:r>
            <a:r>
              <a:rPr lang="en-US" sz="2000" i="1" dirty="0">
                <a:latin typeface="Tempus Sans ITC" pitchFamily="82" charset="0"/>
              </a:rPr>
              <a:t>(Europeans spreading Christian values &amp; education) or </a:t>
            </a:r>
            <a:r>
              <a:rPr lang="en-US" sz="2000" b="1" i="1" dirty="0">
                <a:latin typeface="Tempus Sans ITC" pitchFamily="82" charset="0"/>
              </a:rPr>
              <a:t>IDEOLOGICAL </a:t>
            </a:r>
            <a:r>
              <a:rPr lang="en-US" sz="2000" i="1" dirty="0">
                <a:latin typeface="Tempus Sans ITC" pitchFamily="82" charset="0"/>
              </a:rPr>
              <a:t>(teaching European customs &amp; beliefs)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5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1" name="Picture 3" descr="Picture 30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304800"/>
            <a:ext cx="4437063" cy="6281738"/>
          </a:xfrm>
          <a:prstGeom prst="rect">
            <a:avLst/>
          </a:prstGeom>
          <a:noFill/>
        </p:spPr>
      </p:pic>
      <p:sp>
        <p:nvSpPr>
          <p:cNvPr id="32772" name="Text Box 4"/>
          <p:cNvSpPr txBox="1">
            <a:spLocks noChangeArrowheads="1"/>
          </p:cNvSpPr>
          <p:nvPr/>
        </p:nvSpPr>
        <p:spPr bwMode="auto">
          <a:xfrm>
            <a:off x="5410200" y="533400"/>
            <a:ext cx="3276600" cy="512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 b="1" dirty="0">
                <a:latin typeface="Tempus Sans ITC" pitchFamily="82" charset="0"/>
              </a:rPr>
              <a:t>British cartoon “The Rhodes Colossus” showing Cecil Rhodes’ vision of making Africa “all British from Cape to Cairo” 1892</a:t>
            </a:r>
          </a:p>
          <a:p>
            <a:pPr>
              <a:spcBef>
                <a:spcPct val="50000"/>
              </a:spcBef>
            </a:pPr>
            <a:r>
              <a:rPr lang="en-US" sz="2000" i="1" dirty="0">
                <a:latin typeface="Tempus Sans ITC" pitchFamily="82" charset="0"/>
              </a:rPr>
              <a:t>Imperial motives:</a:t>
            </a:r>
          </a:p>
          <a:p>
            <a:pPr>
              <a:spcBef>
                <a:spcPct val="50000"/>
              </a:spcBef>
            </a:pPr>
            <a:r>
              <a:rPr lang="en-US" sz="2000" b="1" i="1" dirty="0">
                <a:latin typeface="Tempus Sans ITC" pitchFamily="82" charset="0"/>
              </a:rPr>
              <a:t>POLITICAL </a:t>
            </a:r>
            <a:r>
              <a:rPr lang="en-US" sz="2000" i="1" dirty="0">
                <a:latin typeface="Tempus Sans ITC" pitchFamily="82" charset="0"/>
              </a:rPr>
              <a:t> (desire to control African territory, desire to boost national pride and gain power by winning colonies, desire to have military presence) or</a:t>
            </a:r>
          </a:p>
          <a:p>
            <a:pPr>
              <a:spcBef>
                <a:spcPct val="50000"/>
              </a:spcBef>
            </a:pPr>
            <a:r>
              <a:rPr lang="en-US" sz="2000" b="1" i="1" dirty="0">
                <a:latin typeface="Tempus Sans ITC" pitchFamily="82" charset="0"/>
              </a:rPr>
              <a:t>EXPLORATORY</a:t>
            </a:r>
            <a:r>
              <a:rPr lang="en-US" sz="2000" i="1" dirty="0">
                <a:latin typeface="Tempus Sans ITC" pitchFamily="82" charset="0"/>
              </a:rPr>
              <a:t> (exploring or venturing into unknown territory)</a:t>
            </a:r>
            <a:endParaRPr lang="en-US" sz="2000" b="1" i="1" dirty="0">
              <a:latin typeface="Tempus Sans ITC" pitchFamily="8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27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27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277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7" name="Picture 3" descr="Picture 29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304800"/>
            <a:ext cx="4638675" cy="6238875"/>
          </a:xfrm>
          <a:prstGeom prst="rect">
            <a:avLst/>
          </a:prstGeom>
          <a:noFill/>
        </p:spPr>
      </p:pic>
      <p:sp>
        <p:nvSpPr>
          <p:cNvPr id="26628" name="Text Box 4"/>
          <p:cNvSpPr txBox="1">
            <a:spLocks noChangeArrowheads="1"/>
          </p:cNvSpPr>
          <p:nvPr/>
        </p:nvSpPr>
        <p:spPr bwMode="auto">
          <a:xfrm>
            <a:off x="5410200" y="457200"/>
            <a:ext cx="3276600" cy="5883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 b="1" dirty="0">
                <a:latin typeface="Tempus Sans ITC" pitchFamily="82" charset="0"/>
              </a:rPr>
              <a:t>An advertisement for Pears’ </a:t>
            </a:r>
            <a:r>
              <a:rPr lang="en-US" sz="2000" b="1" dirty="0" smtClean="0">
                <a:latin typeface="Tempus Sans ITC" pitchFamily="82" charset="0"/>
              </a:rPr>
              <a:t>Soap </a:t>
            </a:r>
            <a:r>
              <a:rPr lang="en-US" sz="2000" b="1" dirty="0">
                <a:latin typeface="Tempus Sans ITC" pitchFamily="82" charset="0"/>
              </a:rPr>
              <a:t>from the 1890s, and one stanza of the British poet Rudyard Kipling’s poem, </a:t>
            </a:r>
            <a:r>
              <a:rPr lang="en-US" sz="2000" b="1" i="1" dirty="0">
                <a:latin typeface="Tempus Sans ITC" pitchFamily="82" charset="0"/>
              </a:rPr>
              <a:t>The White Man’s Burden</a:t>
            </a:r>
            <a:r>
              <a:rPr lang="en-US" sz="2000" b="1" dirty="0">
                <a:latin typeface="Tempus Sans ITC" pitchFamily="82" charset="0"/>
              </a:rPr>
              <a:t>, written in 1899</a:t>
            </a:r>
          </a:p>
          <a:p>
            <a:pPr>
              <a:spcBef>
                <a:spcPct val="50000"/>
              </a:spcBef>
            </a:pPr>
            <a:r>
              <a:rPr lang="en-US" sz="2000" i="1" dirty="0">
                <a:latin typeface="Tempus Sans ITC" pitchFamily="82" charset="0"/>
              </a:rPr>
              <a:t>Imperial motives:</a:t>
            </a:r>
          </a:p>
          <a:p>
            <a:pPr>
              <a:spcBef>
                <a:spcPct val="50000"/>
              </a:spcBef>
            </a:pPr>
            <a:r>
              <a:rPr lang="en-US" sz="2000" b="1" i="1" dirty="0">
                <a:latin typeface="Tempus Sans ITC" pitchFamily="82" charset="0"/>
              </a:rPr>
              <a:t>IDEOLOGICAL</a:t>
            </a:r>
            <a:r>
              <a:rPr lang="en-US" sz="2000" i="1" dirty="0">
                <a:latin typeface="Tempus Sans ITC" pitchFamily="82" charset="0"/>
              </a:rPr>
              <a:t> (belief in European superiority, need to “civilize” captive peoples, need to cleanse “dark corners of the earth”) or </a:t>
            </a:r>
          </a:p>
          <a:p>
            <a:pPr>
              <a:spcBef>
                <a:spcPct val="50000"/>
              </a:spcBef>
            </a:pPr>
            <a:endParaRPr lang="en-US" sz="2000" i="1" dirty="0">
              <a:latin typeface="Tempus Sans ITC" pitchFamily="82" charset="0"/>
            </a:endParaRPr>
          </a:p>
          <a:p>
            <a:pPr>
              <a:spcBef>
                <a:spcPct val="50000"/>
              </a:spcBef>
            </a:pPr>
            <a:r>
              <a:rPr lang="en-US" sz="2000" b="1" i="1" dirty="0">
                <a:latin typeface="Tempus Sans ITC" pitchFamily="82" charset="0"/>
              </a:rPr>
              <a:t>ECONOMIC</a:t>
            </a:r>
            <a:r>
              <a:rPr lang="en-US" sz="2000" i="1" dirty="0">
                <a:latin typeface="Tempus Sans ITC" pitchFamily="82" charset="0"/>
              </a:rPr>
              <a:t> (boats transporting goods to colonies, advertisement to sell product)</a:t>
            </a:r>
            <a:endParaRPr lang="en-US" sz="2000" b="1" i="1" dirty="0">
              <a:latin typeface="Tempus Sans ITC" pitchFamily="8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6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66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66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Imperialism in Africa</a:t>
            </a:r>
            <a:endParaRPr lang="en-US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r>
              <a:rPr lang="en-US" dirty="0" smtClean="0">
                <a:latin typeface="Tempus Sans ITC" pitchFamily="82" charset="0"/>
              </a:rPr>
              <a:t>Spread of Imperialism</a:t>
            </a:r>
            <a:endParaRPr lang="en-US" dirty="0">
              <a:latin typeface="Tempus Sans ITC" pitchFamily="8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295400"/>
            <a:ext cx="8763000" cy="1905000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>
                <a:latin typeface="Tempus Sans ITC" pitchFamily="82" charset="0"/>
              </a:rPr>
              <a:t>From 1870 to 1914, imperialist nations gained control over most of the world.  </a:t>
            </a:r>
          </a:p>
          <a:p>
            <a:pPr lvl="1"/>
            <a:r>
              <a:rPr lang="en-US" dirty="0" smtClean="0">
                <a:latin typeface="Tempus Sans ITC" pitchFamily="82" charset="0"/>
              </a:rPr>
              <a:t>The European powers gained lands in Africa, Asia, and the Middle East with very little trouble.  The United States gained lands in the Americas.</a:t>
            </a:r>
          </a:p>
          <a:p>
            <a:endParaRPr lang="en-US" dirty="0"/>
          </a:p>
        </p:txBody>
      </p:sp>
      <p:pic>
        <p:nvPicPr>
          <p:cNvPr id="4" name="Picture 2" descr="imperialism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="" xmlns:mv="urn:schemas-microsoft-com:mac:vml" xmlns:mc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2667000" y="3310348"/>
            <a:ext cx="3429000" cy="3547652"/>
          </a:xfrm>
          <a:prstGeom prst="rect">
            <a:avLst/>
          </a:prstGeom>
          <a:noFill/>
          <a:extLst>
            <a:ext uri="{909E8E84-426E-40DD-AFC4-6F175D3DCCD1}">
              <a14:hiddenFill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="" xmlns:mv="urn:schemas-microsoft-com:mac:vml" xmlns:mc="http://schemas.openxmlformats.org/markup-compatibility/2006">
                <a:solidFill>
                  <a:srgbClr xmlns:mc="http://schemas.openxmlformats.org/markup-compatibility/2006" val="FFFFFF" mc:Ignorable="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latin typeface="Tempus Sans ITC" pitchFamily="82" charset="0"/>
              </a:rPr>
              <a:t>The European Scramble for Africa</a:t>
            </a:r>
            <a:endParaRPr lang="en-US" dirty="0">
              <a:latin typeface="Tempus Sans ITC" pitchFamily="8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295400"/>
            <a:ext cx="5105400" cy="5334000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>
                <a:latin typeface="Tempus Sans ITC" pitchFamily="82" charset="0"/>
              </a:rPr>
              <a:t>To </a:t>
            </a:r>
            <a:r>
              <a:rPr lang="en-US" dirty="0" smtClean="0">
                <a:latin typeface="Tempus Sans ITC" pitchFamily="82" charset="0"/>
              </a:rPr>
              <a:t>avoid fighting with each other the Europeans met at the Berlin Conference.	  </a:t>
            </a:r>
          </a:p>
          <a:p>
            <a:pPr lvl="1"/>
            <a:r>
              <a:rPr lang="en-US" b="1" dirty="0" smtClean="0">
                <a:latin typeface="Tempus Sans ITC" pitchFamily="82" charset="0"/>
              </a:rPr>
              <a:t>BERLIN CONFERENCE (1884): </a:t>
            </a:r>
            <a:r>
              <a:rPr lang="en-US" dirty="0" smtClean="0">
                <a:latin typeface="Tempus Sans ITC" pitchFamily="82" charset="0"/>
              </a:rPr>
              <a:t>a meeting of European nations to decide how to colonize Africa.  The Africans were not represented at the meeting.</a:t>
            </a:r>
          </a:p>
          <a:p>
            <a:r>
              <a:rPr lang="en-US" dirty="0" smtClean="0">
                <a:latin typeface="Tempus Sans ITC" pitchFamily="82" charset="0"/>
              </a:rPr>
              <a:t>By 1914, there were only two countries that were NOT controlled by Europeans.  </a:t>
            </a:r>
          </a:p>
          <a:p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86400" y="1295400"/>
            <a:ext cx="3485642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>
              <a:latin typeface="Calibri" pitchFamily="-102" charset="0"/>
              <a:cs typeface="Calibri" pitchFamily="-102" charset="0"/>
            </a:endParaRPr>
          </a:p>
        </p:txBody>
      </p:sp>
      <p:sp>
        <p:nvSpPr>
          <p:cNvPr id="1638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>
              <a:latin typeface="Calibri" pitchFamily="-102" charset="0"/>
              <a:cs typeface="Calibri" pitchFamily="-102" charset="0"/>
            </a:endParaRPr>
          </a:p>
        </p:txBody>
      </p:sp>
      <p:pic>
        <p:nvPicPr>
          <p:cNvPr id="16388" name="Picture 11" descr="africa"/>
          <p:cNvPicPr>
            <a:picLocks noChangeAspect="1" noChangeArrowheads="1"/>
          </p:cNvPicPr>
          <p:nvPr/>
        </p:nvPicPr>
        <p:blipFill>
          <a:blip r:embed="rId2">
            <a:lum bright="-10000" contrast="40000"/>
          </a:blip>
          <a:srcRect/>
          <a:stretch>
            <a:fillRect/>
          </a:stretch>
        </p:blipFill>
        <p:spPr bwMode="auto">
          <a:xfrm>
            <a:off x="3313113" y="762000"/>
            <a:ext cx="5830887" cy="6096000"/>
          </a:xfrm>
          <a:prstGeom prst="rect">
            <a:avLst/>
          </a:prstGeom>
          <a:noFill/>
          <a:ln w="57150">
            <a:noFill/>
            <a:miter lim="800000"/>
            <a:headEnd/>
            <a:tailEnd/>
          </a:ln>
        </p:spPr>
      </p:pic>
      <p:pic>
        <p:nvPicPr>
          <p:cNvPr id="16389" name="Picture 12" descr="africa"/>
          <p:cNvPicPr>
            <a:picLocks noChangeAspect="1" noChangeArrowheads="1"/>
          </p:cNvPicPr>
          <p:nvPr/>
        </p:nvPicPr>
        <p:blipFill>
          <a:blip r:embed="rId3">
            <a:lum bright="-10000" contrast="40000"/>
          </a:blip>
          <a:srcRect/>
          <a:stretch>
            <a:fillRect/>
          </a:stretch>
        </p:blipFill>
        <p:spPr bwMode="auto">
          <a:xfrm>
            <a:off x="3505200" y="5486400"/>
            <a:ext cx="2514600" cy="984250"/>
          </a:xfrm>
          <a:prstGeom prst="rect">
            <a:avLst/>
          </a:prstGeom>
          <a:noFill/>
          <a:ln w="57150">
            <a:noFill/>
            <a:miter lim="800000"/>
            <a:headEnd/>
            <a:tailEnd/>
          </a:ln>
        </p:spPr>
      </p:pic>
      <p:sp>
        <p:nvSpPr>
          <p:cNvPr id="16390" name="Rectangular Callout 6"/>
          <p:cNvSpPr>
            <a:spLocks noChangeArrowheads="1"/>
          </p:cNvSpPr>
          <p:nvPr/>
        </p:nvSpPr>
        <p:spPr bwMode="auto">
          <a:xfrm>
            <a:off x="685800" y="76200"/>
            <a:ext cx="7696200" cy="533400"/>
          </a:xfrm>
          <a:prstGeom prst="wedgeRectCallout">
            <a:avLst>
              <a:gd name="adj1" fmla="val -13532"/>
              <a:gd name="adj2" fmla="val 35310"/>
            </a:avLst>
          </a:prstGeom>
          <a:solidFill>
            <a:srgbClr val="FFCC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algn="ctr" eaLnBrk="0" hangingPunct="0">
              <a:lnSpc>
                <a:spcPct val="80000"/>
              </a:lnSpc>
            </a:pPr>
            <a:r>
              <a:rPr lang="en-US" sz="3200"/>
              <a:t>By 1914, Europeans controlled 90% of Africa</a:t>
            </a:r>
          </a:p>
        </p:txBody>
      </p:sp>
      <p:sp>
        <p:nvSpPr>
          <p:cNvPr id="8" name="Rectangular Callout 7"/>
          <p:cNvSpPr>
            <a:spLocks noChangeArrowheads="1"/>
          </p:cNvSpPr>
          <p:nvPr/>
        </p:nvSpPr>
        <p:spPr bwMode="auto">
          <a:xfrm>
            <a:off x="76200" y="762000"/>
            <a:ext cx="3124200" cy="838200"/>
          </a:xfrm>
          <a:prstGeom prst="wedgeRectCallout">
            <a:avLst>
              <a:gd name="adj1" fmla="val 88398"/>
              <a:gd name="adj2" fmla="val 84958"/>
            </a:avLst>
          </a:prstGeom>
          <a:solidFill>
            <a:srgbClr val="66FF99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algn="ctr" eaLnBrk="0" hangingPunct="0">
              <a:lnSpc>
                <a:spcPct val="80000"/>
              </a:lnSpc>
            </a:pPr>
            <a:r>
              <a:rPr lang="en-US" sz="3200"/>
              <a:t>France took most of west Africa </a:t>
            </a:r>
          </a:p>
        </p:txBody>
      </p:sp>
      <p:sp>
        <p:nvSpPr>
          <p:cNvPr id="9" name="Rectangular Callout 8"/>
          <p:cNvSpPr>
            <a:spLocks noChangeArrowheads="1"/>
          </p:cNvSpPr>
          <p:nvPr/>
        </p:nvSpPr>
        <p:spPr bwMode="auto">
          <a:xfrm>
            <a:off x="76200" y="1676400"/>
            <a:ext cx="3124200" cy="1219200"/>
          </a:xfrm>
          <a:prstGeom prst="wedgeRectCallout">
            <a:avLst>
              <a:gd name="adj1" fmla="val 161556"/>
              <a:gd name="adj2" fmla="val 159958"/>
            </a:avLst>
          </a:prstGeom>
          <a:solidFill>
            <a:srgbClr val="EAB268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algn="ctr" eaLnBrk="0" hangingPunct="0">
              <a:lnSpc>
                <a:spcPct val="80000"/>
              </a:lnSpc>
            </a:pPr>
            <a:r>
              <a:rPr lang="en-US" sz="3200"/>
              <a:t>Belgium claimed the Congo in central Africa</a:t>
            </a:r>
          </a:p>
        </p:txBody>
      </p:sp>
      <p:sp>
        <p:nvSpPr>
          <p:cNvPr id="10" name="Rectangular Callout 9"/>
          <p:cNvSpPr>
            <a:spLocks noChangeArrowheads="1"/>
          </p:cNvSpPr>
          <p:nvPr/>
        </p:nvSpPr>
        <p:spPr bwMode="auto">
          <a:xfrm>
            <a:off x="76200" y="2971800"/>
            <a:ext cx="3124200" cy="1219200"/>
          </a:xfrm>
          <a:prstGeom prst="wedgeRectCallout">
            <a:avLst>
              <a:gd name="adj1" fmla="val 141407"/>
              <a:gd name="adj2" fmla="val 5546"/>
            </a:avLst>
          </a:prstGeom>
          <a:solidFill>
            <a:srgbClr val="CCCC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algn="ctr" eaLnBrk="0" hangingPunct="0">
              <a:lnSpc>
                <a:spcPct val="80000"/>
              </a:lnSpc>
            </a:pPr>
            <a:r>
              <a:rPr lang="en-US" sz="3200"/>
              <a:t>Germany had many colonies throughout Africa</a:t>
            </a:r>
          </a:p>
        </p:txBody>
      </p:sp>
      <p:sp>
        <p:nvSpPr>
          <p:cNvPr id="11" name="Rectangular Callout 10"/>
          <p:cNvSpPr>
            <a:spLocks noChangeArrowheads="1"/>
          </p:cNvSpPr>
          <p:nvPr/>
        </p:nvSpPr>
        <p:spPr bwMode="auto">
          <a:xfrm>
            <a:off x="76200" y="4343400"/>
            <a:ext cx="3429000" cy="2438400"/>
          </a:xfrm>
          <a:prstGeom prst="wedgeRectCallout">
            <a:avLst>
              <a:gd name="adj1" fmla="val 32282"/>
              <a:gd name="adj2" fmla="val 26806"/>
            </a:avLst>
          </a:prstGeom>
          <a:solidFill>
            <a:srgbClr val="FFCC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algn="ctr" eaLnBrk="0" hangingPunct="0">
              <a:lnSpc>
                <a:spcPct val="80000"/>
              </a:lnSpc>
            </a:pPr>
            <a:r>
              <a:rPr lang="en-US" sz="3200"/>
              <a:t>These nations used African colonies </a:t>
            </a:r>
            <a:br>
              <a:rPr lang="en-US" sz="3200"/>
            </a:br>
            <a:r>
              <a:rPr lang="en-US" sz="3200"/>
              <a:t>to gain diamonds, tin, gold, rubber </a:t>
            </a:r>
            <a:br>
              <a:rPr lang="en-US" sz="3200"/>
            </a:br>
            <a:r>
              <a:rPr lang="en-US" sz="3200"/>
              <a:t>&amp; built cash-crop plantations  </a:t>
            </a: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81400" y="3275013"/>
            <a:ext cx="2895600" cy="3582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Content Placeholder 4" descr="British Colonies in Africa_edited-1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1293813"/>
            <a:ext cx="6096000" cy="5564187"/>
          </a:xfrm>
        </p:spPr>
      </p:pic>
      <p:sp>
        <p:nvSpPr>
          <p:cNvPr id="17411" name="Rectangular Callout 5"/>
          <p:cNvSpPr>
            <a:spLocks noChangeArrowheads="1"/>
          </p:cNvSpPr>
          <p:nvPr/>
        </p:nvSpPr>
        <p:spPr bwMode="auto">
          <a:xfrm>
            <a:off x="152400" y="76200"/>
            <a:ext cx="4267200" cy="1219200"/>
          </a:xfrm>
          <a:prstGeom prst="wedgeRectCallout">
            <a:avLst>
              <a:gd name="adj1" fmla="val 32282"/>
              <a:gd name="adj2" fmla="val 26806"/>
            </a:avLst>
          </a:prstGeom>
          <a:solidFill>
            <a:srgbClr val="CCFF99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algn="ctr" eaLnBrk="0" hangingPunct="0">
              <a:lnSpc>
                <a:spcPct val="80000"/>
              </a:lnSpc>
            </a:pPr>
            <a:r>
              <a:rPr lang="en-US" sz="3200"/>
              <a:t>The most dominant imperial power in Africa was Great Britain </a:t>
            </a:r>
          </a:p>
        </p:txBody>
      </p:sp>
      <p:sp>
        <p:nvSpPr>
          <p:cNvPr id="7" name="Rectangular Callout 6"/>
          <p:cNvSpPr>
            <a:spLocks noChangeArrowheads="1"/>
          </p:cNvSpPr>
          <p:nvPr/>
        </p:nvSpPr>
        <p:spPr bwMode="auto">
          <a:xfrm>
            <a:off x="4495800" y="76200"/>
            <a:ext cx="4572000" cy="838200"/>
          </a:xfrm>
          <a:prstGeom prst="wedgeRectCallout">
            <a:avLst>
              <a:gd name="adj1" fmla="val 32282"/>
              <a:gd name="adj2" fmla="val 26806"/>
            </a:avLst>
          </a:prstGeom>
          <a:solidFill>
            <a:srgbClr val="CCCC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algn="ctr" eaLnBrk="0" hangingPunct="0">
              <a:lnSpc>
                <a:spcPct val="80000"/>
              </a:lnSpc>
            </a:pPr>
            <a:r>
              <a:rPr lang="en-US" sz="3200"/>
              <a:t>British industry fueled demand for raw materials</a:t>
            </a:r>
          </a:p>
        </p:txBody>
      </p:sp>
      <p:pic>
        <p:nvPicPr>
          <p:cNvPr id="13" name="Picture 4" descr="suez canal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371600"/>
            <a:ext cx="5472113" cy="54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Rectangular Callout 14"/>
          <p:cNvSpPr>
            <a:spLocks noChangeArrowheads="1"/>
          </p:cNvSpPr>
          <p:nvPr/>
        </p:nvSpPr>
        <p:spPr bwMode="auto">
          <a:xfrm>
            <a:off x="5410200" y="3810000"/>
            <a:ext cx="3657600" cy="1219200"/>
          </a:xfrm>
          <a:prstGeom prst="wedgeRectCallout">
            <a:avLst>
              <a:gd name="adj1" fmla="val 32282"/>
              <a:gd name="adj2" fmla="val 26806"/>
            </a:avLst>
          </a:prstGeom>
          <a:solidFill>
            <a:srgbClr val="CCFF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algn="ctr" eaLnBrk="0" hangingPunct="0">
              <a:lnSpc>
                <a:spcPct val="80000"/>
              </a:lnSpc>
            </a:pPr>
            <a:r>
              <a:rPr lang="en-US" sz="3200"/>
              <a:t>Britain seized control of South Africa from the Dutch</a:t>
            </a:r>
          </a:p>
        </p:txBody>
      </p:sp>
      <p:sp>
        <p:nvSpPr>
          <p:cNvPr id="16" name="Rectangular Callout 15"/>
          <p:cNvSpPr>
            <a:spLocks noChangeArrowheads="1"/>
          </p:cNvSpPr>
          <p:nvPr/>
        </p:nvSpPr>
        <p:spPr bwMode="auto">
          <a:xfrm>
            <a:off x="5410200" y="2057400"/>
            <a:ext cx="3657600" cy="1600200"/>
          </a:xfrm>
          <a:prstGeom prst="wedgeRectCallout">
            <a:avLst>
              <a:gd name="adj1" fmla="val 32282"/>
              <a:gd name="adj2" fmla="val 26806"/>
            </a:avLst>
          </a:prstGeom>
          <a:solidFill>
            <a:srgbClr val="FFFFCC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algn="ctr" eaLnBrk="0" hangingPunct="0">
              <a:lnSpc>
                <a:spcPct val="80000"/>
              </a:lnSpc>
            </a:pPr>
            <a:r>
              <a:rPr lang="en-US" sz="3200"/>
              <a:t>In 1882, Britain seized control of </a:t>
            </a:r>
            <a:br>
              <a:rPr lang="en-US" sz="3200"/>
            </a:br>
            <a:r>
              <a:rPr lang="en-US" sz="3200"/>
              <a:t>the Suez Canal from a French company </a:t>
            </a:r>
          </a:p>
        </p:txBody>
      </p:sp>
      <p:sp>
        <p:nvSpPr>
          <p:cNvPr id="17" name="Rectangular Callout 16"/>
          <p:cNvSpPr>
            <a:spLocks noChangeArrowheads="1"/>
          </p:cNvSpPr>
          <p:nvPr/>
        </p:nvSpPr>
        <p:spPr bwMode="auto">
          <a:xfrm>
            <a:off x="5181600" y="5181600"/>
            <a:ext cx="3886200" cy="1600200"/>
          </a:xfrm>
          <a:prstGeom prst="wedgeRectCallout">
            <a:avLst>
              <a:gd name="adj1" fmla="val 32282"/>
              <a:gd name="adj2" fmla="val 26806"/>
            </a:avLst>
          </a:prstGeom>
          <a:solidFill>
            <a:srgbClr val="FFCC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algn="ctr" eaLnBrk="0" hangingPunct="0">
              <a:lnSpc>
                <a:spcPct val="80000"/>
              </a:lnSpc>
            </a:pPr>
            <a:r>
              <a:rPr lang="en-US" sz="3200"/>
              <a:t>Many citizens in England dreamed of  a British colony from “Capetown to Cairo” </a:t>
            </a:r>
          </a:p>
        </p:txBody>
      </p:sp>
      <p:pic>
        <p:nvPicPr>
          <p:cNvPr id="21" name="Picture 6" descr="German View of British Imperialism in Africa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lum bright="-20000" contrast="40000"/>
          </a:blip>
          <a:srcRect/>
          <a:stretch>
            <a:fillRect/>
          </a:stretch>
        </p:blipFill>
        <p:spPr bwMode="auto">
          <a:xfrm>
            <a:off x="0" y="1404938"/>
            <a:ext cx="5143500" cy="5453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" name="Oval 7"/>
          <p:cNvSpPr>
            <a:spLocks noChangeArrowheads="1"/>
          </p:cNvSpPr>
          <p:nvPr/>
        </p:nvSpPr>
        <p:spPr bwMode="auto">
          <a:xfrm>
            <a:off x="0" y="1981200"/>
            <a:ext cx="995363" cy="990600"/>
          </a:xfrm>
          <a:prstGeom prst="ellipse">
            <a:avLst/>
          </a:prstGeom>
          <a:noFill/>
          <a:ln w="76200">
            <a:solidFill>
              <a:srgbClr val="FF0000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" name="Oval 8"/>
          <p:cNvSpPr>
            <a:spLocks noChangeArrowheads="1"/>
          </p:cNvSpPr>
          <p:nvPr/>
        </p:nvSpPr>
        <p:spPr bwMode="auto">
          <a:xfrm>
            <a:off x="-104775" y="5681663"/>
            <a:ext cx="1892300" cy="1100137"/>
          </a:xfrm>
          <a:prstGeom prst="ellipse">
            <a:avLst/>
          </a:prstGeom>
          <a:noFill/>
          <a:ln w="76200">
            <a:solidFill>
              <a:srgbClr val="FF0000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" name="Oval 9"/>
          <p:cNvSpPr>
            <a:spLocks noChangeArrowheads="1"/>
          </p:cNvSpPr>
          <p:nvPr/>
        </p:nvSpPr>
        <p:spPr bwMode="auto">
          <a:xfrm>
            <a:off x="2971800" y="3429000"/>
            <a:ext cx="1044575" cy="990600"/>
          </a:xfrm>
          <a:prstGeom prst="ellipse">
            <a:avLst/>
          </a:prstGeom>
          <a:noFill/>
          <a:ln w="76200">
            <a:solidFill>
              <a:srgbClr val="FF0000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" name="Oval 10"/>
          <p:cNvSpPr>
            <a:spLocks noChangeArrowheads="1"/>
          </p:cNvSpPr>
          <p:nvPr/>
        </p:nvSpPr>
        <p:spPr bwMode="auto">
          <a:xfrm>
            <a:off x="4267200" y="2819400"/>
            <a:ext cx="1044575" cy="990600"/>
          </a:xfrm>
          <a:prstGeom prst="ellipse">
            <a:avLst/>
          </a:prstGeom>
          <a:noFill/>
          <a:ln w="76200">
            <a:solidFill>
              <a:srgbClr val="FF0000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" name="Text Box 11"/>
          <p:cNvSpPr txBox="1">
            <a:spLocks noChangeArrowheads="1"/>
          </p:cNvSpPr>
          <p:nvPr/>
        </p:nvSpPr>
        <p:spPr bwMode="auto">
          <a:xfrm>
            <a:off x="0" y="1447800"/>
            <a:ext cx="1543050" cy="446088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lnSpc>
                <a:spcPct val="80000"/>
              </a:lnSpc>
              <a:spcBef>
                <a:spcPct val="50000"/>
              </a:spcBef>
            </a:pPr>
            <a:r>
              <a:rPr lang="en-US" sz="2800">
                <a:solidFill>
                  <a:srgbClr val="F31801"/>
                </a:solidFill>
              </a:rPr>
              <a:t>England</a:t>
            </a:r>
          </a:p>
        </p:txBody>
      </p:sp>
      <p:sp>
        <p:nvSpPr>
          <p:cNvPr id="27" name="Text Box 12"/>
          <p:cNvSpPr txBox="1">
            <a:spLocks noChangeArrowheads="1"/>
          </p:cNvSpPr>
          <p:nvPr/>
        </p:nvSpPr>
        <p:spPr bwMode="auto">
          <a:xfrm>
            <a:off x="1524000" y="6411913"/>
            <a:ext cx="2090738" cy="44608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lnSpc>
                <a:spcPct val="80000"/>
              </a:lnSpc>
              <a:spcBef>
                <a:spcPct val="50000"/>
              </a:spcBef>
            </a:pPr>
            <a:r>
              <a:rPr lang="en-US" sz="2800">
                <a:solidFill>
                  <a:srgbClr val="F31801"/>
                </a:solidFill>
              </a:rPr>
              <a:t>South Africa</a:t>
            </a:r>
          </a:p>
        </p:txBody>
      </p:sp>
      <p:sp>
        <p:nvSpPr>
          <p:cNvPr id="28" name="Text Box 13"/>
          <p:cNvSpPr txBox="1">
            <a:spLocks noChangeArrowheads="1"/>
          </p:cNvSpPr>
          <p:nvPr/>
        </p:nvSpPr>
        <p:spPr bwMode="auto">
          <a:xfrm>
            <a:off x="2971800" y="4343400"/>
            <a:ext cx="1095375" cy="43656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lnSpc>
                <a:spcPct val="80000"/>
              </a:lnSpc>
              <a:spcBef>
                <a:spcPct val="50000"/>
              </a:spcBef>
            </a:pPr>
            <a:r>
              <a:rPr lang="en-US" sz="2800">
                <a:solidFill>
                  <a:srgbClr val="F31801"/>
                </a:solidFill>
              </a:rPr>
              <a:t>Egypt</a:t>
            </a:r>
            <a:endParaRPr lang="en-US" sz="2400">
              <a:solidFill>
                <a:srgbClr val="F31801"/>
              </a:solidFill>
            </a:endParaRPr>
          </a:p>
        </p:txBody>
      </p:sp>
      <p:sp>
        <p:nvSpPr>
          <p:cNvPr id="29" name="Text Box 14"/>
          <p:cNvSpPr txBox="1">
            <a:spLocks noChangeArrowheads="1"/>
          </p:cNvSpPr>
          <p:nvPr/>
        </p:nvSpPr>
        <p:spPr bwMode="auto">
          <a:xfrm>
            <a:off x="4267200" y="3810000"/>
            <a:ext cx="1095375" cy="446088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lnSpc>
                <a:spcPct val="80000"/>
              </a:lnSpc>
              <a:spcBef>
                <a:spcPct val="50000"/>
              </a:spcBef>
            </a:pPr>
            <a:r>
              <a:rPr lang="en-US" sz="2800">
                <a:solidFill>
                  <a:srgbClr val="F31801"/>
                </a:solidFill>
              </a:rPr>
              <a:t>India</a:t>
            </a:r>
          </a:p>
        </p:txBody>
      </p:sp>
      <p:sp>
        <p:nvSpPr>
          <p:cNvPr id="31" name="Rectangular Callout 30"/>
          <p:cNvSpPr>
            <a:spLocks noChangeArrowheads="1"/>
          </p:cNvSpPr>
          <p:nvPr/>
        </p:nvSpPr>
        <p:spPr bwMode="auto">
          <a:xfrm>
            <a:off x="4953000" y="990600"/>
            <a:ext cx="4114800" cy="914400"/>
          </a:xfrm>
          <a:prstGeom prst="wedgeRectCallout">
            <a:avLst>
              <a:gd name="adj1" fmla="val 32282"/>
              <a:gd name="adj2" fmla="val 26806"/>
            </a:avLst>
          </a:prstGeom>
          <a:solidFill>
            <a:srgbClr val="FFCC99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algn="ctr" eaLnBrk="0" hangingPunct="0">
              <a:lnSpc>
                <a:spcPct val="80000"/>
              </a:lnSpc>
            </a:pPr>
            <a:r>
              <a:rPr lang="en-US" sz="3200"/>
              <a:t>Britain claimed colonies in Egypt &amp; in East Africa 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00"/>
                            </p:stCondLst>
                            <p:childTnLst>
                              <p:par>
                                <p:cTn id="4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000"/>
                            </p:stCondLst>
                            <p:childTnLst>
                              <p:par>
                                <p:cTn id="6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4000"/>
                            </p:stCondLst>
                            <p:childTnLst>
                              <p:par>
                                <p:cTn id="7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5" grpId="0" animBg="1"/>
      <p:bldP spid="16" grpId="0" animBg="1"/>
      <p:bldP spid="17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Imperialism</a:t>
            </a:r>
            <a:endParaRPr lang="en-US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00811" y="1600200"/>
            <a:ext cx="6142378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6" descr="http://farmlandgrab.org/wp-content/uploads/2010/09/Rhode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28600"/>
            <a:ext cx="5073650" cy="647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Rectangular Callout 11"/>
          <p:cNvSpPr>
            <a:spLocks noChangeArrowheads="1"/>
          </p:cNvSpPr>
          <p:nvPr/>
        </p:nvSpPr>
        <p:spPr bwMode="auto">
          <a:xfrm>
            <a:off x="4724400" y="2133600"/>
            <a:ext cx="4343400" cy="1219200"/>
          </a:xfrm>
          <a:prstGeom prst="wedgeRectCallout">
            <a:avLst>
              <a:gd name="adj1" fmla="val 32282"/>
              <a:gd name="adj2" fmla="val 26806"/>
            </a:avLst>
          </a:prstGeom>
          <a:solidFill>
            <a:srgbClr val="CCFFCC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algn="ctr" eaLnBrk="0" hangingPunct="0">
              <a:lnSpc>
                <a:spcPct val="80000"/>
              </a:lnSpc>
            </a:pPr>
            <a:r>
              <a:rPr lang="en-US" sz="3200"/>
              <a:t>His DeBeers Company created diamond mines in South Africa </a:t>
            </a:r>
          </a:p>
        </p:txBody>
      </p:sp>
      <p:sp>
        <p:nvSpPr>
          <p:cNvPr id="13" name="Rectangular Callout 12"/>
          <p:cNvSpPr>
            <a:spLocks noChangeArrowheads="1"/>
          </p:cNvSpPr>
          <p:nvPr/>
        </p:nvSpPr>
        <p:spPr bwMode="auto">
          <a:xfrm>
            <a:off x="4724400" y="304800"/>
            <a:ext cx="4343400" cy="1600200"/>
          </a:xfrm>
          <a:prstGeom prst="wedgeRectCallout">
            <a:avLst>
              <a:gd name="adj1" fmla="val 32282"/>
              <a:gd name="adj2" fmla="val 26806"/>
            </a:avLst>
          </a:prstGeom>
          <a:solidFill>
            <a:srgbClr val="FFCC99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algn="ctr" eaLnBrk="0" hangingPunct="0">
              <a:lnSpc>
                <a:spcPct val="80000"/>
              </a:lnSpc>
            </a:pPr>
            <a:r>
              <a:rPr lang="en-US" sz="3200"/>
              <a:t>The most important empire-builder in Africa was British businessman, Cecil Rhodes</a:t>
            </a:r>
          </a:p>
        </p:txBody>
      </p:sp>
      <p:sp>
        <p:nvSpPr>
          <p:cNvPr id="14" name="Rectangular Callout 13"/>
          <p:cNvSpPr>
            <a:spLocks noChangeArrowheads="1"/>
          </p:cNvSpPr>
          <p:nvPr/>
        </p:nvSpPr>
        <p:spPr bwMode="auto">
          <a:xfrm>
            <a:off x="4724400" y="3581400"/>
            <a:ext cx="4343400" cy="1295400"/>
          </a:xfrm>
          <a:prstGeom prst="wedgeRectCallout">
            <a:avLst>
              <a:gd name="adj1" fmla="val 32282"/>
              <a:gd name="adj2" fmla="val 26806"/>
            </a:avLst>
          </a:prstGeom>
          <a:solidFill>
            <a:srgbClr val="FFFFCC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algn="ctr" eaLnBrk="0" hangingPunct="0">
              <a:lnSpc>
                <a:spcPct val="80000"/>
              </a:lnSpc>
            </a:pPr>
            <a:r>
              <a:rPr lang="en-US" sz="3200"/>
              <a:t>Rhodes gained new colonies for Britain in southern Africa </a:t>
            </a:r>
          </a:p>
        </p:txBody>
      </p:sp>
      <p:sp>
        <p:nvSpPr>
          <p:cNvPr id="15" name="Rectangular Callout 14"/>
          <p:cNvSpPr>
            <a:spLocks noChangeArrowheads="1"/>
          </p:cNvSpPr>
          <p:nvPr/>
        </p:nvSpPr>
        <p:spPr bwMode="auto">
          <a:xfrm>
            <a:off x="4724400" y="5105400"/>
            <a:ext cx="4343400" cy="1371600"/>
          </a:xfrm>
          <a:prstGeom prst="wedgeRectCallout">
            <a:avLst>
              <a:gd name="adj1" fmla="val 32282"/>
              <a:gd name="adj2" fmla="val 26806"/>
            </a:avLst>
          </a:prstGeom>
          <a:solidFill>
            <a:srgbClr val="CCCC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algn="ctr" eaLnBrk="0" hangingPunct="0">
              <a:lnSpc>
                <a:spcPct val="80000"/>
              </a:lnSpc>
            </a:pPr>
            <a:r>
              <a:rPr lang="en-US" sz="3200"/>
              <a:t>Rhodes used his wealth to build railroads &amp; telegraph lines in Africa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ular Callout 4"/>
          <p:cNvSpPr>
            <a:spLocks noChangeArrowheads="1"/>
          </p:cNvSpPr>
          <p:nvPr/>
        </p:nvSpPr>
        <p:spPr bwMode="auto">
          <a:xfrm>
            <a:off x="1828800" y="76200"/>
            <a:ext cx="5486400" cy="838200"/>
          </a:xfrm>
          <a:prstGeom prst="wedgeRectCallout">
            <a:avLst>
              <a:gd name="adj1" fmla="val 32282"/>
              <a:gd name="adj2" fmla="val 26806"/>
            </a:avLst>
          </a:prstGeom>
          <a:solidFill>
            <a:srgbClr val="FFCC99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algn="ctr" eaLnBrk="0" hangingPunct="0">
              <a:lnSpc>
                <a:spcPct val="80000"/>
              </a:lnSpc>
            </a:pPr>
            <a:r>
              <a:rPr lang="en-US" sz="3200"/>
              <a:t>What was the impact of European imperialism in Africa? </a:t>
            </a:r>
          </a:p>
        </p:txBody>
      </p:sp>
      <p:pic>
        <p:nvPicPr>
          <p:cNvPr id="27650" name="Picture 2" descr="http://exploringafrica.matrix.msu.edu/images/map23.gif"/>
          <p:cNvPicPr>
            <a:picLocks noChangeAspect="1" noChangeArrowheads="1"/>
          </p:cNvPicPr>
          <p:nvPr/>
        </p:nvPicPr>
        <p:blipFill>
          <a:blip r:embed="rId2"/>
          <a:srcRect l="8183" r="3166" b="4008"/>
          <a:stretch>
            <a:fillRect/>
          </a:stretch>
        </p:blipFill>
        <p:spPr bwMode="auto">
          <a:xfrm>
            <a:off x="5105400" y="2667000"/>
            <a:ext cx="3657600" cy="410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0" name="Rectangular Callout 6"/>
          <p:cNvSpPr>
            <a:spLocks noChangeArrowheads="1"/>
          </p:cNvSpPr>
          <p:nvPr/>
        </p:nvSpPr>
        <p:spPr bwMode="auto">
          <a:xfrm>
            <a:off x="152400" y="990600"/>
            <a:ext cx="4419600" cy="1600200"/>
          </a:xfrm>
          <a:prstGeom prst="wedgeRectCallout">
            <a:avLst>
              <a:gd name="adj1" fmla="val 32282"/>
              <a:gd name="adj2" fmla="val 26806"/>
            </a:avLst>
          </a:prstGeom>
          <a:solidFill>
            <a:srgbClr val="CCFF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algn="ctr" eaLnBrk="0" hangingPunct="0">
              <a:lnSpc>
                <a:spcPct val="80000"/>
              </a:lnSpc>
            </a:pPr>
            <a:r>
              <a:rPr lang="en-US" sz="3200"/>
              <a:t>Europeans introduced new technologies like railroads, telegraph lines, &amp; steamboats…</a:t>
            </a:r>
          </a:p>
        </p:txBody>
      </p:sp>
      <p:sp>
        <p:nvSpPr>
          <p:cNvPr id="8" name="Rectangular Callout 7"/>
          <p:cNvSpPr>
            <a:spLocks noChangeArrowheads="1"/>
          </p:cNvSpPr>
          <p:nvPr/>
        </p:nvSpPr>
        <p:spPr bwMode="auto">
          <a:xfrm>
            <a:off x="4724400" y="990600"/>
            <a:ext cx="4267200" cy="1600200"/>
          </a:xfrm>
          <a:prstGeom prst="wedgeRectCallout">
            <a:avLst>
              <a:gd name="adj1" fmla="val 32282"/>
              <a:gd name="adj2" fmla="val 26806"/>
            </a:avLst>
          </a:prstGeom>
          <a:solidFill>
            <a:srgbClr val="FFCC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algn="ctr" eaLnBrk="0" hangingPunct="0">
              <a:lnSpc>
                <a:spcPct val="80000"/>
              </a:lnSpc>
            </a:pPr>
            <a:r>
              <a:rPr lang="en-US" sz="3200"/>
              <a:t>…but transportation routes only connected areas that benefited European businessmen</a:t>
            </a:r>
          </a:p>
        </p:txBody>
      </p:sp>
      <p:pic>
        <p:nvPicPr>
          <p:cNvPr id="10" name="Picture 9" descr="trains in Africa_edited-1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200" y="2819400"/>
            <a:ext cx="4953000" cy="3427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Rectangular Callout 10"/>
          <p:cNvSpPr>
            <a:spLocks noChangeArrowheads="1"/>
          </p:cNvSpPr>
          <p:nvPr/>
        </p:nvSpPr>
        <p:spPr bwMode="auto">
          <a:xfrm>
            <a:off x="152400" y="2667000"/>
            <a:ext cx="4419600" cy="838200"/>
          </a:xfrm>
          <a:prstGeom prst="wedgeRectCallout">
            <a:avLst>
              <a:gd name="adj1" fmla="val 32282"/>
              <a:gd name="adj2" fmla="val 26806"/>
            </a:avLst>
          </a:prstGeom>
          <a:solidFill>
            <a:srgbClr val="CCFF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algn="ctr" eaLnBrk="0" hangingPunct="0">
              <a:lnSpc>
                <a:spcPct val="80000"/>
              </a:lnSpc>
            </a:pPr>
            <a:r>
              <a:rPr lang="en-US" sz="3200"/>
              <a:t>Europeans brought an end to the slave trade… </a:t>
            </a:r>
          </a:p>
        </p:txBody>
      </p:sp>
      <p:sp>
        <p:nvSpPr>
          <p:cNvPr id="12" name="Rectangular Callout 11"/>
          <p:cNvSpPr>
            <a:spLocks noChangeArrowheads="1"/>
          </p:cNvSpPr>
          <p:nvPr/>
        </p:nvSpPr>
        <p:spPr bwMode="auto">
          <a:xfrm>
            <a:off x="4724400" y="2667000"/>
            <a:ext cx="4267200" cy="838200"/>
          </a:xfrm>
          <a:prstGeom prst="wedgeRectCallout">
            <a:avLst>
              <a:gd name="adj1" fmla="val 32282"/>
              <a:gd name="adj2" fmla="val 26806"/>
            </a:avLst>
          </a:prstGeom>
          <a:solidFill>
            <a:srgbClr val="FFCC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algn="ctr" eaLnBrk="0" hangingPunct="0">
              <a:lnSpc>
                <a:spcPct val="80000"/>
              </a:lnSpc>
            </a:pPr>
            <a:r>
              <a:rPr lang="en-US" sz="3200"/>
              <a:t>…but Africans were paid low wages &amp; exploited </a:t>
            </a:r>
          </a:p>
        </p:txBody>
      </p:sp>
      <p:pic>
        <p:nvPicPr>
          <p:cNvPr id="27654" name="Picture 6" descr="http://libweb5.princeton.edu/visual_materials/maps/websites/africa/livingstone/livingstone2-6.jpg"/>
          <p:cNvPicPr>
            <a:picLocks noChangeAspect="1" noChangeArrowheads="1"/>
          </p:cNvPicPr>
          <p:nvPr/>
        </p:nvPicPr>
        <p:blipFill>
          <a:blip r:embed="rId4"/>
          <a:srcRect l="16534" t="12741" r="12245"/>
          <a:stretch>
            <a:fillRect/>
          </a:stretch>
        </p:blipFill>
        <p:spPr bwMode="auto">
          <a:xfrm>
            <a:off x="0" y="3581400"/>
            <a:ext cx="4648200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48213" y="3581400"/>
            <a:ext cx="4395787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10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5" descr="schoo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3100" y="1066800"/>
            <a:ext cx="7632700" cy="579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3" name="Rectangular Callout 3"/>
          <p:cNvSpPr>
            <a:spLocks noChangeArrowheads="1"/>
          </p:cNvSpPr>
          <p:nvPr/>
        </p:nvSpPr>
        <p:spPr bwMode="auto">
          <a:xfrm>
            <a:off x="1828800" y="76200"/>
            <a:ext cx="5486400" cy="838200"/>
          </a:xfrm>
          <a:prstGeom prst="wedgeRectCallout">
            <a:avLst>
              <a:gd name="adj1" fmla="val 32282"/>
              <a:gd name="adj2" fmla="val 26806"/>
            </a:avLst>
          </a:prstGeom>
          <a:solidFill>
            <a:srgbClr val="FFCC99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algn="ctr" eaLnBrk="0" hangingPunct="0">
              <a:lnSpc>
                <a:spcPct val="80000"/>
              </a:lnSpc>
            </a:pPr>
            <a:r>
              <a:rPr lang="en-US" sz="3200"/>
              <a:t>What was the impact of European imperialism in Africa? </a:t>
            </a:r>
          </a:p>
        </p:txBody>
      </p:sp>
      <p:sp>
        <p:nvSpPr>
          <p:cNvPr id="20484" name="Rectangular Callout 7"/>
          <p:cNvSpPr>
            <a:spLocks noChangeArrowheads="1"/>
          </p:cNvSpPr>
          <p:nvPr/>
        </p:nvSpPr>
        <p:spPr bwMode="auto">
          <a:xfrm>
            <a:off x="152400" y="990600"/>
            <a:ext cx="4419600" cy="838200"/>
          </a:xfrm>
          <a:prstGeom prst="wedgeRectCallout">
            <a:avLst>
              <a:gd name="adj1" fmla="val 32282"/>
              <a:gd name="adj2" fmla="val 26806"/>
            </a:avLst>
          </a:prstGeom>
          <a:solidFill>
            <a:srgbClr val="CCFF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algn="ctr" eaLnBrk="0" hangingPunct="0">
              <a:lnSpc>
                <a:spcPct val="80000"/>
              </a:lnSpc>
            </a:pPr>
            <a:r>
              <a:rPr lang="en-US" sz="3200"/>
              <a:t>Europeans built schools, churches, &amp; hospitals…</a:t>
            </a:r>
          </a:p>
        </p:txBody>
      </p:sp>
      <p:sp>
        <p:nvSpPr>
          <p:cNvPr id="9" name="Rectangular Callout 8"/>
          <p:cNvSpPr>
            <a:spLocks noChangeArrowheads="1"/>
          </p:cNvSpPr>
          <p:nvPr/>
        </p:nvSpPr>
        <p:spPr bwMode="auto">
          <a:xfrm>
            <a:off x="4724400" y="990600"/>
            <a:ext cx="4267200" cy="838200"/>
          </a:xfrm>
          <a:prstGeom prst="wedgeRectCallout">
            <a:avLst>
              <a:gd name="adj1" fmla="val 32282"/>
              <a:gd name="adj2" fmla="val 26806"/>
            </a:avLst>
          </a:prstGeom>
          <a:solidFill>
            <a:srgbClr val="FFCC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algn="ctr" eaLnBrk="0" hangingPunct="0">
              <a:lnSpc>
                <a:spcPct val="80000"/>
              </a:lnSpc>
            </a:pPr>
            <a:r>
              <a:rPr lang="en-US" sz="3200"/>
              <a:t>…but Africans were taught European culture </a:t>
            </a:r>
          </a:p>
        </p:txBody>
      </p:sp>
      <p:sp>
        <p:nvSpPr>
          <p:cNvPr id="10" name="Rectangular Callout 9"/>
          <p:cNvSpPr>
            <a:spLocks noChangeArrowheads="1"/>
          </p:cNvSpPr>
          <p:nvPr/>
        </p:nvSpPr>
        <p:spPr bwMode="auto">
          <a:xfrm>
            <a:off x="4724400" y="3200400"/>
            <a:ext cx="4267200" cy="1600200"/>
          </a:xfrm>
          <a:prstGeom prst="wedgeRectCallout">
            <a:avLst>
              <a:gd name="adj1" fmla="val 32282"/>
              <a:gd name="adj2" fmla="val 26806"/>
            </a:avLst>
          </a:prstGeom>
          <a:solidFill>
            <a:srgbClr val="FFCC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algn="ctr" eaLnBrk="0" hangingPunct="0">
              <a:lnSpc>
                <a:spcPct val="80000"/>
              </a:lnSpc>
            </a:pPr>
            <a:r>
              <a:rPr lang="en-US" sz="3200"/>
              <a:t>Africans were unable to rule themselves, participate in voting, or learn professional skills</a:t>
            </a:r>
          </a:p>
        </p:txBody>
      </p:sp>
      <p:sp>
        <p:nvSpPr>
          <p:cNvPr id="11" name="Rectangular Callout 10"/>
          <p:cNvSpPr>
            <a:spLocks noChangeArrowheads="1"/>
          </p:cNvSpPr>
          <p:nvPr/>
        </p:nvSpPr>
        <p:spPr bwMode="auto">
          <a:xfrm>
            <a:off x="4724400" y="4876800"/>
            <a:ext cx="4267200" cy="1981200"/>
          </a:xfrm>
          <a:prstGeom prst="wedgeRectCallout">
            <a:avLst>
              <a:gd name="adj1" fmla="val 32282"/>
              <a:gd name="adj2" fmla="val 26806"/>
            </a:avLst>
          </a:prstGeom>
          <a:solidFill>
            <a:srgbClr val="FFCC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algn="ctr" eaLnBrk="0" hangingPunct="0">
              <a:lnSpc>
                <a:spcPct val="80000"/>
              </a:lnSpc>
            </a:pPr>
            <a:r>
              <a:rPr lang="en-US" sz="3200"/>
              <a:t>In South Africa, the British segregated society called apartheid which remained in place for over 100 years  </a:t>
            </a:r>
          </a:p>
        </p:txBody>
      </p:sp>
      <p:pic>
        <p:nvPicPr>
          <p:cNvPr id="26626" name="Picture 2" descr="http://www.southafrica.to/history/Apartheid/apartheid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8900" y="1981200"/>
            <a:ext cx="4559300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Rectangular Callout 12"/>
          <p:cNvSpPr>
            <a:spLocks noChangeArrowheads="1"/>
          </p:cNvSpPr>
          <p:nvPr/>
        </p:nvSpPr>
        <p:spPr bwMode="auto">
          <a:xfrm>
            <a:off x="4724400" y="1905000"/>
            <a:ext cx="4267200" cy="1219200"/>
          </a:xfrm>
          <a:prstGeom prst="wedgeRectCallout">
            <a:avLst>
              <a:gd name="adj1" fmla="val 32282"/>
              <a:gd name="adj2" fmla="val 26806"/>
            </a:avLst>
          </a:prstGeom>
          <a:solidFill>
            <a:srgbClr val="FFCC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algn="ctr" eaLnBrk="0" hangingPunct="0">
              <a:lnSpc>
                <a:spcPct val="80000"/>
              </a:lnSpc>
            </a:pPr>
            <a:r>
              <a:rPr lang="en-US" sz="3200"/>
              <a:t>Europeans profited off Africa’s raw materials &amp; cheap African labor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>
              <a:latin typeface="Calibri" pitchFamily="-102" charset="0"/>
              <a:cs typeface="Calibri" pitchFamily="-102" charset="0"/>
            </a:endParaRPr>
          </a:p>
        </p:txBody>
      </p:sp>
      <p:sp>
        <p:nvSpPr>
          <p:cNvPr id="2150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>
              <a:latin typeface="Calibri" pitchFamily="-102" charset="0"/>
              <a:cs typeface="Calibri" pitchFamily="-102" charset="0"/>
            </a:endParaRPr>
          </a:p>
        </p:txBody>
      </p:sp>
      <p:pic>
        <p:nvPicPr>
          <p:cNvPr id="21508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74700" y="0"/>
            <a:ext cx="83693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9" name="Picture 5" descr="Boers Fighting Natives.  Original artwork for cover of Look and Learn issue no 509 (16 October 1971).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6200" y="2878138"/>
            <a:ext cx="3702050" cy="397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ular Callout 5"/>
          <p:cNvSpPr/>
          <p:nvPr/>
        </p:nvSpPr>
        <p:spPr bwMode="auto">
          <a:xfrm>
            <a:off x="457200" y="76200"/>
            <a:ext cx="8382000" cy="838200"/>
          </a:xfrm>
          <a:prstGeom prst="wedgeRectCallout">
            <a:avLst>
              <a:gd name="adj1" fmla="val 32282"/>
              <a:gd name="adj2" fmla="val 26804"/>
            </a:avLst>
          </a:prstGeom>
          <a:solidFill>
            <a:schemeClr val="accent1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 eaLnBrk="0" hangingPunct="0">
              <a:lnSpc>
                <a:spcPct val="80000"/>
              </a:lnSpc>
              <a:defRPr/>
            </a:pPr>
            <a:r>
              <a:rPr lang="en-US" sz="3200" dirty="0">
                <a:latin typeface="Calibri" pitchFamily="34" charset="0"/>
                <a:ea typeface="+mn-ea"/>
                <a:cs typeface="Arial" charset="0"/>
              </a:rPr>
              <a:t>Africans rebelled against European rule, but were defeated due to advanced European weaponry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http://www.monde-diplomatique.fr/IMG/jpg/afrique-decolo_sml.jpg"/>
          <p:cNvPicPr>
            <a:picLocks noChangeAspect="1" noChangeArrowheads="1"/>
          </p:cNvPicPr>
          <p:nvPr/>
        </p:nvPicPr>
        <p:blipFill>
          <a:blip r:embed="rId2">
            <a:lum bright="-10000" contrast="30000"/>
          </a:blip>
          <a:srcRect/>
          <a:stretch>
            <a:fillRect/>
          </a:stretch>
        </p:blipFill>
        <p:spPr bwMode="auto">
          <a:xfrm>
            <a:off x="0" y="-98425"/>
            <a:ext cx="6324600" cy="695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1" name="Rectangular Callout 7"/>
          <p:cNvSpPr>
            <a:spLocks noChangeArrowheads="1"/>
          </p:cNvSpPr>
          <p:nvPr/>
        </p:nvSpPr>
        <p:spPr bwMode="auto">
          <a:xfrm>
            <a:off x="5105400" y="4724400"/>
            <a:ext cx="3886200" cy="2057400"/>
          </a:xfrm>
          <a:prstGeom prst="wedgeRectCallout">
            <a:avLst>
              <a:gd name="adj1" fmla="val 32282"/>
              <a:gd name="adj2" fmla="val 26806"/>
            </a:avLst>
          </a:prstGeom>
          <a:solidFill>
            <a:srgbClr val="FFFFCC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algn="ctr" eaLnBrk="0" hangingPunct="0">
              <a:lnSpc>
                <a:spcPct val="80000"/>
              </a:lnSpc>
            </a:pPr>
            <a:r>
              <a:rPr lang="en-US" sz="3200"/>
              <a:t>Africa remained under the control of European imperialists from the 1880s until the 1950s &amp; 1960s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Imperialism In China</a:t>
            </a:r>
            <a:endParaRPr lang="en-US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Tempus Sans ITC" pitchFamily="82" charset="0"/>
              </a:rPr>
              <a:t>“Spheres of Influence” in Asia</a:t>
            </a:r>
            <a:endParaRPr lang="en-US" dirty="0">
              <a:latin typeface="Tempus Sans ITC" pitchFamily="8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371600"/>
            <a:ext cx="5181600" cy="5334000"/>
          </a:xfrm>
        </p:spPr>
        <p:txBody>
          <a:bodyPr>
            <a:normAutofit fontScale="85000" lnSpcReduction="20000"/>
          </a:bodyPr>
          <a:lstStyle/>
          <a:p>
            <a:r>
              <a:rPr lang="en-US" dirty="0" smtClean="0">
                <a:latin typeface="Tempus Sans ITC" pitchFamily="82" charset="0"/>
              </a:rPr>
              <a:t>Like Africa, European countries also wanted to gain lands in Asia – specifically </a:t>
            </a:r>
            <a:r>
              <a:rPr lang="en-US" b="1" dirty="0" smtClean="0">
                <a:latin typeface="Tempus Sans ITC" pitchFamily="82" charset="0"/>
              </a:rPr>
              <a:t>China. </a:t>
            </a:r>
          </a:p>
          <a:p>
            <a:r>
              <a:rPr lang="en-US" dirty="0" smtClean="0">
                <a:latin typeface="Tempus Sans ITC" pitchFamily="82" charset="0"/>
              </a:rPr>
              <a:t>European powers created a </a:t>
            </a:r>
            <a:r>
              <a:rPr lang="en-US" b="1" dirty="0" smtClean="0">
                <a:latin typeface="Tempus Sans ITC" pitchFamily="82" charset="0"/>
              </a:rPr>
              <a:t>sphere of influence </a:t>
            </a:r>
            <a:r>
              <a:rPr lang="en-US" dirty="0" smtClean="0">
                <a:latin typeface="Tempus Sans ITC" pitchFamily="82" charset="0"/>
              </a:rPr>
              <a:t>by controlling the Chinese economy.</a:t>
            </a:r>
          </a:p>
          <a:p>
            <a:pPr lvl="1"/>
            <a:r>
              <a:rPr lang="en-US" b="1" dirty="0" smtClean="0">
                <a:latin typeface="Tempus Sans ITC" pitchFamily="82" charset="0"/>
              </a:rPr>
              <a:t>Open Door Policy </a:t>
            </a:r>
            <a:r>
              <a:rPr lang="en-US" dirty="0" smtClean="0">
                <a:latin typeface="Tempus Sans ITC" pitchFamily="82" charset="0"/>
              </a:rPr>
              <a:t>– developed by European imperial powers to keep Chinese trade open to everyone.  </a:t>
            </a:r>
          </a:p>
          <a:p>
            <a:pPr lvl="2"/>
            <a:r>
              <a:rPr lang="en-US" dirty="0" smtClean="0">
                <a:latin typeface="Tempus Sans ITC" pitchFamily="82" charset="0"/>
              </a:rPr>
              <a:t>And of course, they did not consult the Chinese</a:t>
            </a:r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85641" y="1371600"/>
            <a:ext cx="3366402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Tempus Sans ITC" pitchFamily="82" charset="0"/>
              </a:rPr>
              <a:t>Spheres of Influence</a:t>
            </a:r>
            <a:endParaRPr lang="en-US" dirty="0">
              <a:latin typeface="Tempus Sans ITC" pitchFamily="82" charset="0"/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76400" y="1295400"/>
            <a:ext cx="5941016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Imperialism In the Middle East</a:t>
            </a:r>
            <a:endParaRPr lang="en-US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Tempus Sans ITC" pitchFamily="82" charset="0"/>
              </a:rPr>
              <a:t>Oil in the Middle East</a:t>
            </a:r>
            <a:endParaRPr lang="en-US" dirty="0">
              <a:latin typeface="Tempus Sans ITC" pitchFamily="8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295401"/>
            <a:ext cx="8763000" cy="2895599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>
                <a:latin typeface="Tempus Sans ITC" pitchFamily="82" charset="0"/>
              </a:rPr>
              <a:t>The discovery of </a:t>
            </a:r>
            <a:r>
              <a:rPr lang="en-US" b="1" dirty="0" smtClean="0">
                <a:latin typeface="Tempus Sans ITC" pitchFamily="82" charset="0"/>
              </a:rPr>
              <a:t>oil</a:t>
            </a:r>
            <a:r>
              <a:rPr lang="en-US" dirty="0" smtClean="0">
                <a:latin typeface="Tempus Sans ITC" pitchFamily="82" charset="0"/>
              </a:rPr>
              <a:t> changed everything in the Middle East! </a:t>
            </a:r>
          </a:p>
          <a:p>
            <a:r>
              <a:rPr lang="en-US" dirty="0" smtClean="0">
                <a:latin typeface="Tempus Sans ITC" pitchFamily="82" charset="0"/>
              </a:rPr>
              <a:t>As the Ottoman Empire fell to nationalist movements, Europeans began to gobble up their lands for oil.</a:t>
            </a:r>
          </a:p>
          <a:p>
            <a:pPr lvl="1"/>
            <a:r>
              <a:rPr lang="en-US" dirty="0" smtClean="0">
                <a:latin typeface="Tempus Sans ITC" pitchFamily="82" charset="0"/>
              </a:rPr>
              <a:t>Leaders from Europe, Russia, and the Middle East all tried to get control of the oil.</a:t>
            </a:r>
          </a:p>
          <a:p>
            <a:pPr lvl="1"/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09800" y="4141588"/>
            <a:ext cx="4267200" cy="271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Tempus Sans ITC" pitchFamily="82" charset="0"/>
              </a:rPr>
              <a:t>Imperialism</a:t>
            </a:r>
            <a:endParaRPr lang="en-US" dirty="0">
              <a:latin typeface="Tempus Sans ITC" pitchFamily="82" charset="0"/>
            </a:endParaRPr>
          </a:p>
        </p:txBody>
      </p:sp>
      <p:sp>
        <p:nvSpPr>
          <p:cNvPr id="4" name="TextBox 1"/>
          <p:cNvSpPr txBox="1">
            <a:spLocks noGrp="1" noChangeArrowheads="1"/>
          </p:cNvSpPr>
          <p:nvPr>
            <p:ph idx="1"/>
          </p:nvPr>
        </p:nvSpPr>
        <p:spPr bwMode="auto">
          <a:xfrm>
            <a:off x="152400" y="1447800"/>
            <a:ext cx="4953000" cy="42350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600" dirty="0" smtClean="0">
                <a:latin typeface="Tempus Sans ITC" pitchFamily="82" charset="0"/>
              </a:rPr>
              <a:t>After the </a:t>
            </a:r>
            <a:r>
              <a:rPr lang="en-US" sz="2600" b="1" dirty="0" smtClean="0">
                <a:latin typeface="Tempus Sans ITC" pitchFamily="82" charset="0"/>
              </a:rPr>
              <a:t>Industrial Revolution</a:t>
            </a:r>
            <a:r>
              <a:rPr lang="en-US" sz="2600" dirty="0" smtClean="0">
                <a:latin typeface="Tempus Sans ITC" pitchFamily="82" charset="0"/>
              </a:rPr>
              <a:t>, Europeans began looking for new lands to explore and colonize, this led to imperialism.</a:t>
            </a:r>
          </a:p>
          <a:p>
            <a:pPr lvl="1"/>
            <a:r>
              <a:rPr lang="en-US" sz="2400" b="1" dirty="0" smtClean="0">
                <a:latin typeface="Tempus Sans ITC" pitchFamily="82" charset="0"/>
              </a:rPr>
              <a:t>IMPERIALISM</a:t>
            </a:r>
            <a:r>
              <a:rPr lang="en-US" sz="2400" b="1" dirty="0">
                <a:latin typeface="Tempus Sans ITC" pitchFamily="82" charset="0"/>
              </a:rPr>
              <a:t>: </a:t>
            </a:r>
            <a:r>
              <a:rPr lang="en-US" sz="2400" dirty="0">
                <a:latin typeface="Tempus Sans ITC" pitchFamily="82" charset="0"/>
              </a:rPr>
              <a:t>domination by one country over the political and economic life of another country.  </a:t>
            </a:r>
            <a:endParaRPr lang="en-US" sz="2400" dirty="0" smtClean="0">
              <a:latin typeface="Tempus Sans ITC" pitchFamily="82" charset="0"/>
            </a:endParaRPr>
          </a:p>
          <a:p>
            <a:pPr>
              <a:buNone/>
            </a:pPr>
            <a:endParaRPr lang="en-US" dirty="0">
              <a:latin typeface="Calibri" pitchFamily="34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57800" y="1371600"/>
            <a:ext cx="3716988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Tempus Sans ITC" pitchFamily="82" charset="0"/>
              </a:rPr>
              <a:t>The U.S. Big Stick Diplomacy</a:t>
            </a:r>
            <a:endParaRPr lang="en-US" dirty="0">
              <a:latin typeface="Tempus Sans ITC" pitchFamily="8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371600"/>
            <a:ext cx="5715000" cy="5334000"/>
          </a:xfrm>
        </p:spPr>
        <p:txBody>
          <a:bodyPr>
            <a:normAutofit fontScale="70000" lnSpcReduction="20000"/>
          </a:bodyPr>
          <a:lstStyle/>
          <a:p>
            <a:r>
              <a:rPr lang="en-US" dirty="0" smtClean="0">
                <a:latin typeface="Tempus Sans ITC" pitchFamily="82" charset="0"/>
              </a:rPr>
              <a:t>The United States would slowly become an imperialist power and took control of parts of Latin America.</a:t>
            </a:r>
          </a:p>
          <a:p>
            <a:pPr lvl="1"/>
            <a:r>
              <a:rPr lang="en-US" b="1" dirty="0" smtClean="0">
                <a:latin typeface="Tempus Sans ITC" pitchFamily="82" charset="0"/>
              </a:rPr>
              <a:t>Monroe Doctrine </a:t>
            </a:r>
            <a:r>
              <a:rPr lang="en-US" dirty="0" smtClean="0">
                <a:latin typeface="Tempus Sans ITC" pitchFamily="82" charset="0"/>
              </a:rPr>
              <a:t>- stated only the United States could control the western hemisphere and the Americas.  </a:t>
            </a:r>
          </a:p>
          <a:p>
            <a:pPr lvl="1"/>
            <a:r>
              <a:rPr lang="en-US" b="1" dirty="0" smtClean="0">
                <a:latin typeface="Tempus Sans ITC" pitchFamily="82" charset="0"/>
              </a:rPr>
              <a:t>Mexican American War </a:t>
            </a:r>
            <a:r>
              <a:rPr lang="en-US" dirty="0" smtClean="0">
                <a:latin typeface="Tempus Sans ITC" pitchFamily="82" charset="0"/>
              </a:rPr>
              <a:t>– we win war and take lands from Mexico.</a:t>
            </a:r>
          </a:p>
          <a:p>
            <a:pPr lvl="1"/>
            <a:r>
              <a:rPr lang="en-US" b="1" dirty="0" smtClean="0">
                <a:latin typeface="Tempus Sans ITC" pitchFamily="82" charset="0"/>
              </a:rPr>
              <a:t>Spanish American War </a:t>
            </a:r>
            <a:r>
              <a:rPr lang="en-US" dirty="0" smtClean="0">
                <a:latin typeface="Tempus Sans ITC" pitchFamily="82" charset="0"/>
              </a:rPr>
              <a:t>– we win war and take Spanish colonies.</a:t>
            </a:r>
          </a:p>
          <a:p>
            <a:pPr lvl="2"/>
            <a:r>
              <a:rPr lang="en-US" dirty="0" smtClean="0">
                <a:latin typeface="Tempus Sans ITC" pitchFamily="82" charset="0"/>
              </a:rPr>
              <a:t>Cuba, Puerto Rico, Guam, Virgin Islands.</a:t>
            </a:r>
          </a:p>
          <a:p>
            <a:pPr lvl="1"/>
            <a:r>
              <a:rPr lang="en-US" b="1" dirty="0" smtClean="0">
                <a:latin typeface="Tempus Sans ITC" pitchFamily="82" charset="0"/>
              </a:rPr>
              <a:t>Roosevelt Corollary </a:t>
            </a:r>
            <a:r>
              <a:rPr lang="en-US" dirty="0" smtClean="0">
                <a:latin typeface="Tempus Sans ITC" pitchFamily="82" charset="0"/>
              </a:rPr>
              <a:t>– extended the Monroe Doctrine stating United States would become a police power, restoring order in Latin America.</a:t>
            </a:r>
          </a:p>
          <a:p>
            <a:pPr lvl="2"/>
            <a:r>
              <a:rPr lang="en-US" dirty="0" smtClean="0">
                <a:latin typeface="Tempus Sans ITC" pitchFamily="82" charset="0"/>
              </a:rPr>
              <a:t>“Big stick Diplomacy”</a:t>
            </a:r>
          </a:p>
          <a:p>
            <a:endParaRPr lang="en-US" dirty="0"/>
          </a:p>
        </p:txBody>
      </p:sp>
      <p:pic>
        <p:nvPicPr>
          <p:cNvPr id="4" name="Picture 5" descr="monroe doctrine cartoo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43600" y="1295400"/>
            <a:ext cx="3002441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 descr="http://standupforamerica.files.wordpress.com/2009/10/teddy-roosevelt-foreign-policy-cartoo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43600" y="4267200"/>
            <a:ext cx="3033295" cy="23364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152400"/>
            <a:ext cx="8229600" cy="1143000"/>
          </a:xfrm>
        </p:spPr>
        <p:txBody>
          <a:bodyPr/>
          <a:lstStyle/>
          <a:p>
            <a:r>
              <a:rPr lang="en-US" dirty="0" smtClean="0">
                <a:latin typeface="Tempus Sans ITC" pitchFamily="82" charset="0"/>
              </a:rPr>
              <a:t>Forms of Imperial Rule</a:t>
            </a:r>
            <a:endParaRPr lang="en-US" dirty="0">
              <a:latin typeface="Tempus Sans ITC" pitchFamily="8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219200"/>
            <a:ext cx="5638800" cy="5486400"/>
          </a:xfrm>
        </p:spPr>
        <p:txBody>
          <a:bodyPr>
            <a:normAutofit fontScale="85000" lnSpcReduction="20000"/>
          </a:bodyPr>
          <a:lstStyle/>
          <a:p>
            <a:r>
              <a:rPr lang="en-US" dirty="0" smtClean="0">
                <a:latin typeface="Tempus Sans ITC" pitchFamily="82" charset="0"/>
              </a:rPr>
              <a:t>European nations set up colonies in three different ways:</a:t>
            </a:r>
          </a:p>
          <a:p>
            <a:pPr lvl="1"/>
            <a:r>
              <a:rPr lang="en-US" b="1" dirty="0" smtClean="0">
                <a:latin typeface="Tempus Sans ITC" pitchFamily="82" charset="0"/>
              </a:rPr>
              <a:t>DIRECT RULE: </a:t>
            </a:r>
            <a:r>
              <a:rPr lang="en-US" dirty="0" smtClean="0">
                <a:latin typeface="Tempus Sans ITC" pitchFamily="82" charset="0"/>
              </a:rPr>
              <a:t>send officials from the mother country to the colony to run the government</a:t>
            </a:r>
          </a:p>
          <a:p>
            <a:pPr lvl="2"/>
            <a:r>
              <a:rPr lang="en-US" dirty="0" smtClean="0">
                <a:latin typeface="Tempus Sans ITC" pitchFamily="82" charset="0"/>
              </a:rPr>
              <a:t>Example:  Europeans in Africa</a:t>
            </a:r>
          </a:p>
          <a:p>
            <a:pPr lvl="1"/>
            <a:r>
              <a:rPr lang="en-US" b="1" dirty="0" smtClean="0">
                <a:latin typeface="Tempus Sans ITC" pitchFamily="82" charset="0"/>
              </a:rPr>
              <a:t>PROTECTORATE/INDIRECT RULE: </a:t>
            </a:r>
            <a:r>
              <a:rPr lang="en-US" dirty="0" smtClean="0">
                <a:latin typeface="Tempus Sans ITC" pitchFamily="82" charset="0"/>
              </a:rPr>
              <a:t>rulers in the colonies stay in place, but European advisers help them to make decisions</a:t>
            </a:r>
          </a:p>
          <a:p>
            <a:pPr lvl="2"/>
            <a:r>
              <a:rPr lang="en-US" dirty="0" smtClean="0">
                <a:latin typeface="Tempus Sans ITC" pitchFamily="82" charset="0"/>
              </a:rPr>
              <a:t>Example: Great Britain in India</a:t>
            </a:r>
          </a:p>
          <a:p>
            <a:pPr lvl="1"/>
            <a:r>
              <a:rPr lang="en-US" b="1" dirty="0" smtClean="0">
                <a:latin typeface="Tempus Sans ITC" pitchFamily="82" charset="0"/>
              </a:rPr>
              <a:t>SPHERE OF INFLUENCE: </a:t>
            </a:r>
            <a:r>
              <a:rPr lang="en-US" dirty="0" smtClean="0">
                <a:latin typeface="Tempus Sans ITC" pitchFamily="82" charset="0"/>
              </a:rPr>
              <a:t>the mother colony controls all trade and economic decisions in the colony.</a:t>
            </a:r>
          </a:p>
          <a:p>
            <a:pPr lvl="2"/>
            <a:r>
              <a:rPr lang="en-US" dirty="0" smtClean="0">
                <a:latin typeface="Tempus Sans ITC" pitchFamily="82" charset="0"/>
              </a:rPr>
              <a:t>Example:  Europeans in China</a:t>
            </a:r>
          </a:p>
          <a:p>
            <a:endParaRPr lang="en-US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38850" y="1371600"/>
            <a:ext cx="310515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latin typeface="Tempus Sans ITC" pitchFamily="82" charset="0"/>
              </a:rPr>
              <a:t>Motives </a:t>
            </a:r>
            <a:r>
              <a:rPr lang="en-US" b="1" dirty="0">
                <a:latin typeface="Tempus Sans ITC" pitchFamily="82" charset="0"/>
              </a:rPr>
              <a:t>of Imperialism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4000" dirty="0" smtClean="0">
                <a:latin typeface="Tempus Sans ITC" pitchFamily="82" charset="0"/>
              </a:rPr>
              <a:t>ECONOMIC  </a:t>
            </a:r>
            <a:endParaRPr lang="en-US" sz="4000" dirty="0">
              <a:latin typeface="Tempus Sans ITC" pitchFamily="82" charset="0"/>
            </a:endParaRPr>
          </a:p>
          <a:p>
            <a:r>
              <a:rPr lang="en-US" sz="4000" dirty="0" smtClean="0">
                <a:latin typeface="Tempus Sans ITC" pitchFamily="82" charset="0"/>
              </a:rPr>
              <a:t>POLITICAL</a:t>
            </a:r>
            <a:endParaRPr lang="en-US" sz="4000" dirty="0">
              <a:latin typeface="Tempus Sans ITC" pitchFamily="82" charset="0"/>
            </a:endParaRPr>
          </a:p>
          <a:p>
            <a:r>
              <a:rPr lang="en-US" sz="4000" smtClean="0">
                <a:latin typeface="Tempus Sans ITC" pitchFamily="82" charset="0"/>
              </a:rPr>
              <a:t>RELIGIOUS</a:t>
            </a:r>
            <a:endParaRPr lang="en-US" sz="4000" dirty="0">
              <a:latin typeface="Tempus Sans ITC" pitchFamily="82" charset="0"/>
            </a:endParaRPr>
          </a:p>
          <a:p>
            <a:r>
              <a:rPr lang="en-US" sz="4000" dirty="0" smtClean="0">
                <a:latin typeface="Tempus Sans ITC" pitchFamily="82" charset="0"/>
              </a:rPr>
              <a:t>EXPLORATORY</a:t>
            </a:r>
            <a:endParaRPr lang="en-US" sz="4000" dirty="0">
              <a:latin typeface="Tempus Sans ITC" pitchFamily="82" charset="0"/>
            </a:endParaRPr>
          </a:p>
          <a:p>
            <a:r>
              <a:rPr lang="en-US" sz="4000" dirty="0" smtClean="0">
                <a:latin typeface="Tempus Sans ITC" pitchFamily="82" charset="0"/>
              </a:rPr>
              <a:t>IDEOLOGICAL</a:t>
            </a:r>
            <a:endParaRPr lang="en-US" sz="4000" dirty="0">
              <a:latin typeface="Tempus Sans ITC" pitchFamily="82" charset="0"/>
            </a:endParaRPr>
          </a:p>
          <a:p>
            <a:endParaRPr lang="en-US" sz="4000" dirty="0">
              <a:latin typeface="Tempus Sans ITC" pitchFamily="8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>
                <a:latin typeface="Tempus Sans ITC" pitchFamily="82" charset="0"/>
              </a:rPr>
              <a:t>Economic Motives of Imperialism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95400"/>
            <a:ext cx="8229600" cy="4830763"/>
          </a:xfrm>
        </p:spPr>
        <p:txBody>
          <a:bodyPr/>
          <a:lstStyle/>
          <a:p>
            <a:r>
              <a:rPr lang="en-US" dirty="0">
                <a:latin typeface="Tempus Sans ITC" pitchFamily="82" charset="0"/>
              </a:rPr>
              <a:t>ECONOMIC:  </a:t>
            </a:r>
          </a:p>
          <a:p>
            <a:pPr lvl="1"/>
            <a:r>
              <a:rPr lang="en-US" sz="3200" dirty="0">
                <a:latin typeface="Tempus Sans ITC" pitchFamily="82" charset="0"/>
              </a:rPr>
              <a:t>Make $$</a:t>
            </a:r>
          </a:p>
          <a:p>
            <a:pPr lvl="1"/>
            <a:r>
              <a:rPr lang="en-US" sz="3200" dirty="0">
                <a:latin typeface="Tempus Sans ITC" pitchFamily="82" charset="0"/>
              </a:rPr>
              <a:t>Control foreign trade </a:t>
            </a:r>
          </a:p>
          <a:p>
            <a:pPr lvl="1"/>
            <a:r>
              <a:rPr lang="en-US" sz="3200" dirty="0">
                <a:latin typeface="Tempus Sans ITC" pitchFamily="82" charset="0"/>
              </a:rPr>
              <a:t>New markets </a:t>
            </a:r>
          </a:p>
          <a:p>
            <a:pPr lvl="1"/>
            <a:r>
              <a:rPr lang="en-US" sz="3200" dirty="0">
                <a:latin typeface="Tempus Sans ITC" pitchFamily="82" charset="0"/>
              </a:rPr>
              <a:t>Raw materials and cheap labor</a:t>
            </a:r>
          </a:p>
          <a:p>
            <a:pPr lvl="1"/>
            <a:r>
              <a:rPr lang="en-US" sz="3200" dirty="0">
                <a:latin typeface="Tempus Sans ITC" pitchFamily="82" charset="0"/>
              </a:rPr>
              <a:t>Investments</a:t>
            </a:r>
          </a:p>
          <a:p>
            <a:pPr lvl="1"/>
            <a:r>
              <a:rPr lang="en-US" sz="3200" dirty="0">
                <a:latin typeface="Tempus Sans ITC" pitchFamily="82" charset="0"/>
              </a:rPr>
              <a:t>Export technology.</a:t>
            </a:r>
          </a:p>
          <a:p>
            <a:endParaRPr lang="en-US" dirty="0">
              <a:latin typeface="Tempus Sans ITC" pitchFamily="82" charset="0"/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0" y="4339026"/>
            <a:ext cx="3471862" cy="22813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1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1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>
                <a:latin typeface="Tempus Sans ITC" pitchFamily="82" charset="0"/>
              </a:rPr>
              <a:t>Political Motives of Imperialism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447800"/>
            <a:ext cx="7467600" cy="4525963"/>
          </a:xfrm>
        </p:spPr>
        <p:txBody>
          <a:bodyPr>
            <a:normAutofit lnSpcReduction="10000"/>
          </a:bodyPr>
          <a:lstStyle/>
          <a:p>
            <a:r>
              <a:rPr lang="en-US" dirty="0">
                <a:latin typeface="Tempus Sans ITC" pitchFamily="82" charset="0"/>
              </a:rPr>
              <a:t>POLITICAL:  </a:t>
            </a:r>
          </a:p>
          <a:p>
            <a:pPr lvl="1"/>
            <a:r>
              <a:rPr lang="en-US" sz="3200" dirty="0">
                <a:latin typeface="Tempus Sans ITC" pitchFamily="82" charset="0"/>
              </a:rPr>
              <a:t>Gain power</a:t>
            </a:r>
          </a:p>
          <a:p>
            <a:pPr lvl="1"/>
            <a:r>
              <a:rPr lang="en-US" sz="3200" dirty="0">
                <a:latin typeface="Tempus Sans ITC" pitchFamily="82" charset="0"/>
              </a:rPr>
              <a:t>Compete with other countries</a:t>
            </a:r>
          </a:p>
          <a:p>
            <a:pPr lvl="1"/>
            <a:r>
              <a:rPr lang="en-US" sz="3200" dirty="0">
                <a:latin typeface="Tempus Sans ITC" pitchFamily="82" charset="0"/>
              </a:rPr>
              <a:t>Expand territory</a:t>
            </a:r>
          </a:p>
          <a:p>
            <a:pPr lvl="1"/>
            <a:r>
              <a:rPr lang="en-US" sz="3200" dirty="0">
                <a:latin typeface="Tempus Sans ITC" pitchFamily="82" charset="0"/>
              </a:rPr>
              <a:t>Exercise military force</a:t>
            </a:r>
          </a:p>
          <a:p>
            <a:pPr lvl="1"/>
            <a:r>
              <a:rPr lang="en-US" sz="3200" dirty="0">
                <a:latin typeface="Tempus Sans ITC" pitchFamily="82" charset="0"/>
              </a:rPr>
              <a:t>Gain prestige</a:t>
            </a:r>
          </a:p>
          <a:p>
            <a:pPr lvl="1"/>
            <a:r>
              <a:rPr lang="en-US" sz="3200" dirty="0">
                <a:latin typeface="Tempus Sans ITC" pitchFamily="82" charset="0"/>
              </a:rPr>
              <a:t>Boost national pride &amp; </a:t>
            </a:r>
            <a:endParaRPr lang="en-US" sz="3200" dirty="0" smtClean="0">
              <a:latin typeface="Tempus Sans ITC" pitchFamily="82" charset="0"/>
            </a:endParaRPr>
          </a:p>
          <a:p>
            <a:pPr lvl="1">
              <a:buNone/>
            </a:pPr>
            <a:r>
              <a:rPr lang="en-US" sz="3200" dirty="0" smtClean="0">
                <a:latin typeface="Tempus Sans ITC" pitchFamily="82" charset="0"/>
              </a:rPr>
              <a:t>   security</a:t>
            </a:r>
            <a:endParaRPr lang="en-US" sz="3200" dirty="0">
              <a:latin typeface="Tempus Sans ITC" pitchFamily="82" charset="0"/>
            </a:endParaRPr>
          </a:p>
          <a:p>
            <a:endParaRPr lang="en-US" dirty="0">
              <a:latin typeface="Tempus Sans ITC" pitchFamily="82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67400" y="3124200"/>
            <a:ext cx="3095625" cy="30514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>
                <a:latin typeface="Tempus Sans ITC" pitchFamily="82" charset="0"/>
              </a:rPr>
              <a:t>Religious Motives of Imperialism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4000" dirty="0">
                <a:latin typeface="Tempus Sans ITC" pitchFamily="82" charset="0"/>
              </a:rPr>
              <a:t>RELIGIOUS:  </a:t>
            </a:r>
          </a:p>
          <a:p>
            <a:pPr lvl="1"/>
            <a:r>
              <a:rPr lang="en-US" sz="4000" dirty="0">
                <a:latin typeface="Tempus Sans ITC" pitchFamily="82" charset="0"/>
              </a:rPr>
              <a:t>Spread Christianity</a:t>
            </a:r>
          </a:p>
          <a:p>
            <a:pPr lvl="1"/>
            <a:r>
              <a:rPr lang="en-US" sz="4000" dirty="0">
                <a:latin typeface="Tempus Sans ITC" pitchFamily="82" charset="0"/>
              </a:rPr>
              <a:t>Spread American values and moral beliefs</a:t>
            </a:r>
          </a:p>
          <a:p>
            <a:pPr lvl="1"/>
            <a:r>
              <a:rPr lang="en-US" sz="4000" dirty="0">
                <a:latin typeface="Tempus Sans ITC" pitchFamily="82" charset="0"/>
              </a:rPr>
              <a:t>Educate people of other cultures</a:t>
            </a:r>
          </a:p>
          <a:p>
            <a:endParaRPr lang="en-US" sz="4000" dirty="0">
              <a:latin typeface="Tempus Sans ITC" pitchFamily="8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800" b="1" dirty="0">
                <a:latin typeface="Tempus Sans ITC" pitchFamily="82" charset="0"/>
              </a:rPr>
              <a:t>Exploratory Motives of Imperialism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3600" dirty="0">
                <a:latin typeface="Tempus Sans ITC" pitchFamily="82" charset="0"/>
              </a:rPr>
              <a:t>EXPLORATORY:  </a:t>
            </a:r>
          </a:p>
          <a:p>
            <a:pPr lvl="1"/>
            <a:r>
              <a:rPr lang="en-US" sz="3600" dirty="0">
                <a:latin typeface="Tempus Sans ITC" pitchFamily="82" charset="0"/>
              </a:rPr>
              <a:t>Explore the “unknown”</a:t>
            </a:r>
          </a:p>
          <a:p>
            <a:pPr lvl="1"/>
            <a:r>
              <a:rPr lang="en-US" sz="3600" dirty="0">
                <a:latin typeface="Tempus Sans ITC" pitchFamily="82" charset="0"/>
              </a:rPr>
              <a:t>Conduct scientific research</a:t>
            </a:r>
          </a:p>
          <a:p>
            <a:pPr lvl="1"/>
            <a:r>
              <a:rPr lang="en-US" sz="3600" dirty="0">
                <a:latin typeface="Tempus Sans ITC" pitchFamily="82" charset="0"/>
              </a:rPr>
              <a:t>Medical searches</a:t>
            </a:r>
          </a:p>
          <a:p>
            <a:pPr lvl="1"/>
            <a:r>
              <a:rPr lang="en-US" sz="3600" dirty="0">
                <a:latin typeface="Tempus Sans ITC" pitchFamily="82" charset="0"/>
              </a:rPr>
              <a:t>Adventure</a:t>
            </a:r>
          </a:p>
          <a:p>
            <a:pPr lvl="1"/>
            <a:r>
              <a:rPr lang="en-US" sz="3600" dirty="0">
                <a:latin typeface="Tempus Sans ITC" pitchFamily="82" charset="0"/>
              </a:rPr>
              <a:t>Investigate “unknown” cultures.</a:t>
            </a:r>
          </a:p>
          <a:p>
            <a:endParaRPr lang="en-US" sz="3600" dirty="0">
              <a:latin typeface="Tempus Sans ITC" pitchFamily="8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>
                <a:latin typeface="Tempus Sans ITC" pitchFamily="82" charset="0"/>
              </a:rPr>
              <a:t>Ideological Motives of Imperialism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8600" y="1295400"/>
            <a:ext cx="8534400" cy="5410200"/>
          </a:xfrm>
        </p:spPr>
        <p:txBody>
          <a:bodyPr>
            <a:normAutofit lnSpcReduction="10000"/>
          </a:bodyPr>
          <a:lstStyle/>
          <a:p>
            <a:r>
              <a:rPr lang="en-US" sz="2800" dirty="0">
                <a:latin typeface="Tempus Sans ITC" pitchFamily="82" charset="0"/>
              </a:rPr>
              <a:t>IDEOLOGICAL:  </a:t>
            </a:r>
          </a:p>
          <a:p>
            <a:pPr lvl="1"/>
            <a:r>
              <a:rPr lang="en-US" dirty="0">
                <a:latin typeface="Tempus Sans ITC" pitchFamily="82" charset="0"/>
              </a:rPr>
              <a:t>Cultural values</a:t>
            </a:r>
          </a:p>
          <a:p>
            <a:pPr lvl="1"/>
            <a:r>
              <a:rPr lang="en-US" dirty="0">
                <a:latin typeface="Tempus Sans ITC" pitchFamily="82" charset="0"/>
              </a:rPr>
              <a:t>Belief in Race superiority (racism)</a:t>
            </a:r>
          </a:p>
          <a:p>
            <a:pPr lvl="1"/>
            <a:r>
              <a:rPr lang="en-US" dirty="0">
                <a:latin typeface="Tempus Sans ITC" pitchFamily="82" charset="0"/>
              </a:rPr>
              <a:t>Belief in duty to “civilize” people in other parts of the world</a:t>
            </a:r>
          </a:p>
          <a:p>
            <a:pPr lvl="1"/>
            <a:r>
              <a:rPr lang="en-US" dirty="0">
                <a:latin typeface="Tempus Sans ITC" pitchFamily="82" charset="0"/>
              </a:rPr>
              <a:t>Belief that all great nations should </a:t>
            </a:r>
            <a:endParaRPr lang="en-US" dirty="0" smtClean="0">
              <a:latin typeface="Tempus Sans ITC" pitchFamily="82" charset="0"/>
            </a:endParaRPr>
          </a:p>
          <a:p>
            <a:pPr lvl="1">
              <a:buNone/>
            </a:pPr>
            <a:r>
              <a:rPr lang="en-US" dirty="0" smtClean="0">
                <a:latin typeface="Tempus Sans ITC" pitchFamily="82" charset="0"/>
              </a:rPr>
              <a:t>    have </a:t>
            </a:r>
            <a:r>
              <a:rPr lang="en-US" dirty="0">
                <a:latin typeface="Tempus Sans ITC" pitchFamily="82" charset="0"/>
              </a:rPr>
              <a:t>empires</a:t>
            </a:r>
          </a:p>
          <a:p>
            <a:pPr lvl="1"/>
            <a:r>
              <a:rPr lang="en-US" dirty="0">
                <a:latin typeface="Tempus Sans ITC" pitchFamily="82" charset="0"/>
              </a:rPr>
              <a:t>“Survival of the Fittest”- </a:t>
            </a:r>
            <a:endParaRPr lang="en-US" dirty="0" smtClean="0">
              <a:latin typeface="Tempus Sans ITC" pitchFamily="82" charset="0"/>
            </a:endParaRPr>
          </a:p>
          <a:p>
            <a:pPr lvl="1">
              <a:buNone/>
            </a:pPr>
            <a:r>
              <a:rPr lang="en-US" dirty="0" smtClean="0">
                <a:latin typeface="Tempus Sans ITC" pitchFamily="82" charset="0"/>
              </a:rPr>
              <a:t>      only </a:t>
            </a:r>
            <a:r>
              <a:rPr lang="en-US" dirty="0">
                <a:latin typeface="Tempus Sans ITC" pitchFamily="82" charset="0"/>
              </a:rPr>
              <a:t>the strongest nations will </a:t>
            </a:r>
            <a:endParaRPr lang="en-US" dirty="0" smtClean="0">
              <a:latin typeface="Tempus Sans ITC" pitchFamily="82" charset="0"/>
            </a:endParaRPr>
          </a:p>
          <a:p>
            <a:pPr lvl="1">
              <a:buNone/>
            </a:pPr>
            <a:r>
              <a:rPr lang="en-US" dirty="0" smtClean="0">
                <a:latin typeface="Tempus Sans ITC" pitchFamily="82" charset="0"/>
              </a:rPr>
              <a:t>      survive.</a:t>
            </a:r>
          </a:p>
          <a:p>
            <a:pPr lvl="1">
              <a:buNone/>
            </a:pPr>
            <a:r>
              <a:rPr lang="en-US" dirty="0" smtClean="0">
                <a:latin typeface="Tempus Sans ITC" pitchFamily="82" charset="0"/>
              </a:rPr>
              <a:t>Social Darwinism </a:t>
            </a:r>
          </a:p>
          <a:p>
            <a:endParaRPr lang="en-US" sz="2800" dirty="0">
              <a:latin typeface="Tempus Sans ITC" pitchFamily="82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45770" y="3581400"/>
            <a:ext cx="2698230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 build="p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1626</TotalTime>
  <Words>1226</Words>
  <Application>Microsoft Macintosh PowerPoint</Application>
  <PresentationFormat>On-screen Show (4:3)</PresentationFormat>
  <Paragraphs>140</Paragraphs>
  <Slides>31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2" baseType="lpstr">
      <vt:lpstr>Office Theme</vt:lpstr>
      <vt:lpstr>11-24-14</vt:lpstr>
      <vt:lpstr>Imperialism</vt:lpstr>
      <vt:lpstr>Imperialism</vt:lpstr>
      <vt:lpstr>Motives of Imperialism</vt:lpstr>
      <vt:lpstr>Economic Motives of Imperialism</vt:lpstr>
      <vt:lpstr>Political Motives of Imperialism</vt:lpstr>
      <vt:lpstr>Religious Motives of Imperialism</vt:lpstr>
      <vt:lpstr>Exploratory Motives of Imperialism</vt:lpstr>
      <vt:lpstr>Ideological Motives of Imperialism</vt:lpstr>
      <vt:lpstr>Analyzing Motives of Imperialism</vt:lpstr>
      <vt:lpstr>Slide 11</vt:lpstr>
      <vt:lpstr>Slide 12</vt:lpstr>
      <vt:lpstr>Slide 13</vt:lpstr>
      <vt:lpstr>Slide 14</vt:lpstr>
      <vt:lpstr>Imperialism in Africa</vt:lpstr>
      <vt:lpstr>Spread of Imperialism</vt:lpstr>
      <vt:lpstr>The European Scramble for Africa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Imperialism In China</vt:lpstr>
      <vt:lpstr>“Spheres of Influence” in Asia</vt:lpstr>
      <vt:lpstr>Spheres of Influence</vt:lpstr>
      <vt:lpstr>Imperialism In the Middle East</vt:lpstr>
      <vt:lpstr>Oil in the Middle East</vt:lpstr>
      <vt:lpstr>The U.S. Big Stick Diplomacy</vt:lpstr>
      <vt:lpstr>Forms of Imperial Rule</vt:lpstr>
    </vt:vector>
  </TitlesOfParts>
  <Company>Lenovo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Imperialism</dc:title>
  <dc:creator>AlyssaMartin</dc:creator>
  <cp:lastModifiedBy>Jessica Taylor</cp:lastModifiedBy>
  <cp:revision>17</cp:revision>
  <dcterms:created xsi:type="dcterms:W3CDTF">2014-11-23T21:43:45Z</dcterms:created>
  <dcterms:modified xsi:type="dcterms:W3CDTF">2014-11-24T13:20:49Z</dcterms:modified>
</cp:coreProperties>
</file>