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slides/slide25.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26.xml" ContentType="application/vnd.openxmlformats-officedocument.presentationml.slide+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s/slide24.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804" r:id="rId1"/>
  </p:sld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8" r:id="rId21"/>
    <p:sldId id="280" r:id="rId22"/>
    <p:sldId id="281" r:id="rId23"/>
    <p:sldId id="283" r:id="rId24"/>
    <p:sldId id="285" r:id="rId25"/>
    <p:sldId id="286" r:id="rId26"/>
    <p:sldId id="287"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1" d="100"/>
          <a:sy n="81" d="100"/>
        </p:scale>
        <p:origin x="-1032" y="-10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5DBC0C2A-1B60-4391-A123-EF61FA7497E7}" type="datetimeFigureOut">
              <a:rPr lang="en-US" smtClean="0"/>
              <a:pPr/>
              <a:t>2/6/15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7B328E3-DC42-4B52-8712-93D93417618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BC0C2A-1B60-4391-A123-EF61FA7497E7}" type="datetimeFigureOut">
              <a:rPr lang="en-US" smtClean="0"/>
              <a:pPr/>
              <a:t>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B328E3-DC42-4B52-8712-93D93417618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BC0C2A-1B60-4391-A123-EF61FA7497E7}" type="datetimeFigureOut">
              <a:rPr lang="en-US" smtClean="0"/>
              <a:pPr/>
              <a:t>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B328E3-DC42-4B52-8712-93D93417618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5DBC0C2A-1B60-4391-A123-EF61FA7497E7}" type="datetimeFigureOut">
              <a:rPr lang="en-US" smtClean="0"/>
              <a:pPr/>
              <a:t>2/6/15</a:t>
            </a:fld>
            <a:endParaRPr lang="en-US"/>
          </a:p>
        </p:txBody>
      </p:sp>
      <p:sp>
        <p:nvSpPr>
          <p:cNvPr id="9" name="Slide Number Placeholder 8"/>
          <p:cNvSpPr>
            <a:spLocks noGrp="1"/>
          </p:cNvSpPr>
          <p:nvPr>
            <p:ph type="sldNum" sz="quarter" idx="15"/>
          </p:nvPr>
        </p:nvSpPr>
        <p:spPr/>
        <p:txBody>
          <a:bodyPr rtlCol="0"/>
          <a:lstStyle/>
          <a:p>
            <a:fld id="{F7B328E3-DC42-4B52-8712-93D934176188}"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5DBC0C2A-1B60-4391-A123-EF61FA7497E7}" type="datetimeFigureOut">
              <a:rPr lang="en-US" smtClean="0"/>
              <a:pPr/>
              <a:t>2/6/15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F7B328E3-DC42-4B52-8712-93D93417618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DBC0C2A-1B60-4391-A123-EF61FA7497E7}" type="datetimeFigureOut">
              <a:rPr lang="en-US" smtClean="0"/>
              <a:pPr/>
              <a:t>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B328E3-DC42-4B52-8712-93D934176188}"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DBC0C2A-1B60-4391-A123-EF61FA7497E7}" type="datetimeFigureOut">
              <a:rPr lang="en-US" smtClean="0"/>
              <a:pPr/>
              <a:t>2/6/15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B328E3-DC42-4B52-8712-93D934176188}"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5DBC0C2A-1B60-4391-A123-EF61FA7497E7}" type="datetimeFigureOut">
              <a:rPr lang="en-US" smtClean="0"/>
              <a:pPr/>
              <a:t>2/6/15</a:t>
            </a:fld>
            <a:endParaRPr lang="en-US"/>
          </a:p>
        </p:txBody>
      </p:sp>
      <p:sp>
        <p:nvSpPr>
          <p:cNvPr id="7" name="Slide Number Placeholder 6"/>
          <p:cNvSpPr>
            <a:spLocks noGrp="1"/>
          </p:cNvSpPr>
          <p:nvPr>
            <p:ph type="sldNum" sz="quarter" idx="11"/>
          </p:nvPr>
        </p:nvSpPr>
        <p:spPr/>
        <p:txBody>
          <a:bodyPr rtlCol="0"/>
          <a:lstStyle/>
          <a:p>
            <a:fld id="{F7B328E3-DC42-4B52-8712-93D934176188}"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BC0C2A-1B60-4391-A123-EF61FA7497E7}" type="datetimeFigureOut">
              <a:rPr lang="en-US" smtClean="0"/>
              <a:pPr/>
              <a:t>2/6/15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B328E3-DC42-4B52-8712-93D93417618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5DBC0C2A-1B60-4391-A123-EF61FA7497E7}" type="datetimeFigureOut">
              <a:rPr lang="en-US" smtClean="0"/>
              <a:pPr/>
              <a:t>2/6/15</a:t>
            </a:fld>
            <a:endParaRPr lang="en-US"/>
          </a:p>
        </p:txBody>
      </p:sp>
      <p:sp>
        <p:nvSpPr>
          <p:cNvPr id="22" name="Slide Number Placeholder 21"/>
          <p:cNvSpPr>
            <a:spLocks noGrp="1"/>
          </p:cNvSpPr>
          <p:nvPr>
            <p:ph type="sldNum" sz="quarter" idx="15"/>
          </p:nvPr>
        </p:nvSpPr>
        <p:spPr/>
        <p:txBody>
          <a:bodyPr rtlCol="0"/>
          <a:lstStyle/>
          <a:p>
            <a:fld id="{F7B328E3-DC42-4B52-8712-93D934176188}"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5DBC0C2A-1B60-4391-A123-EF61FA7497E7}" type="datetimeFigureOut">
              <a:rPr lang="en-US" smtClean="0"/>
              <a:pPr/>
              <a:t>2/6/15</a:t>
            </a:fld>
            <a:endParaRPr lang="en-US"/>
          </a:p>
        </p:txBody>
      </p:sp>
      <p:sp>
        <p:nvSpPr>
          <p:cNvPr id="18" name="Slide Number Placeholder 17"/>
          <p:cNvSpPr>
            <a:spLocks noGrp="1"/>
          </p:cNvSpPr>
          <p:nvPr>
            <p:ph type="sldNum" sz="quarter" idx="11"/>
          </p:nvPr>
        </p:nvSpPr>
        <p:spPr/>
        <p:txBody>
          <a:bodyPr rtlCol="0"/>
          <a:lstStyle/>
          <a:p>
            <a:fld id="{F7B328E3-DC42-4B52-8712-93D934176188}"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DBC0C2A-1B60-4391-A123-EF61FA7497E7}" type="datetimeFigureOut">
              <a:rPr lang="en-US" smtClean="0"/>
              <a:pPr/>
              <a:t>2/6/15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7B328E3-DC42-4B52-8712-93D93417618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gi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 Id="rId3" Type="http://schemas.openxmlformats.org/officeDocument/2006/relationships/image" Target="../media/image15.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gif"/><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1676400"/>
            <a:ext cx="6172200" cy="1894362"/>
          </a:xfrm>
        </p:spPr>
        <p:txBody>
          <a:bodyPr>
            <a:normAutofit/>
          </a:bodyPr>
          <a:lstStyle/>
          <a:p>
            <a:pPr algn="ctr"/>
            <a:r>
              <a:rPr lang="en-US" sz="4800" dirty="0" smtClean="0"/>
              <a:t>Ideas for Left Side of Notebook</a:t>
            </a:r>
            <a:endParaRPr lang="en-US" sz="4800" dirty="0"/>
          </a:p>
        </p:txBody>
      </p:sp>
      <p:sp>
        <p:nvSpPr>
          <p:cNvPr id="3" name="Subtitle 2"/>
          <p:cNvSpPr>
            <a:spLocks noGrp="1"/>
          </p:cNvSpPr>
          <p:nvPr>
            <p:ph type="subTitle" idx="1"/>
          </p:nvPr>
        </p:nvSpPr>
        <p:spPr>
          <a:xfrm>
            <a:off x="2667000" y="4876800"/>
            <a:ext cx="6172200" cy="1371600"/>
          </a:xfrm>
        </p:spPr>
        <p:txBody>
          <a:bodyPr>
            <a:normAutofit/>
          </a:bodyPr>
          <a:lstStyle/>
          <a:p>
            <a:pPr algn="ctr"/>
            <a:r>
              <a:rPr lang="en-US" sz="3200" dirty="0" smtClean="0"/>
              <a:t>Interactive Notebook</a:t>
            </a:r>
            <a:endParaRPr lang="en-US" sz="32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87163065"/>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t>KWL Chart</a:t>
            </a:r>
            <a:endParaRPr lang="en-US" sz="4800"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62000" y="1600200"/>
            <a:ext cx="6629400" cy="4953000"/>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40846336"/>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t>Political Cartoon</a:t>
            </a:r>
            <a:endParaRPr lang="en-US" sz="4800" dirty="0"/>
          </a:p>
        </p:txBody>
      </p:sp>
      <p:sp>
        <p:nvSpPr>
          <p:cNvPr id="6" name="Content Placeholder 5"/>
          <p:cNvSpPr>
            <a:spLocks noGrp="1"/>
          </p:cNvSpPr>
          <p:nvPr>
            <p:ph sz="quarter" idx="1"/>
          </p:nvPr>
        </p:nvSpPr>
        <p:spPr/>
        <p:txBody>
          <a:bodyPr/>
          <a:lstStyle/>
          <a:p>
            <a:endParaRPr lang="en-US" dirty="0"/>
          </a:p>
        </p:txBody>
      </p:sp>
      <p:pic>
        <p:nvPicPr>
          <p:cNvPr id="7" name="Picture 6"/>
          <p:cNvPicPr>
            <a:picLocks noChangeAspect="1"/>
          </p:cNvPicPr>
          <p:nvPr/>
        </p:nvPicPr>
        <p:blipFill>
          <a:blip r:embed="rId2"/>
          <a:stretch>
            <a:fillRect/>
          </a:stretch>
        </p:blipFill>
        <p:spPr>
          <a:xfrm>
            <a:off x="2209800" y="1524000"/>
            <a:ext cx="4387850" cy="4899584"/>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97568594"/>
      </p:ext>
    </p:extLst>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1477962"/>
          </a:xfrm>
        </p:spPr>
        <p:txBody>
          <a:bodyPr>
            <a:normAutofit fontScale="90000"/>
          </a:bodyPr>
          <a:lstStyle/>
          <a:p>
            <a:pPr algn="ctr"/>
            <a:r>
              <a:rPr lang="en-US" sz="4800" dirty="0" smtClean="0"/>
              <a:t>Comic Strip/Graphic </a:t>
            </a:r>
            <a:r>
              <a:rPr lang="en-US" sz="4800" dirty="0"/>
              <a:t>N</a:t>
            </a:r>
            <a:r>
              <a:rPr lang="en-US" sz="4800" dirty="0" smtClean="0"/>
              <a:t>ovel </a:t>
            </a:r>
            <a:r>
              <a:rPr lang="en-US" sz="4800" dirty="0"/>
              <a:t>S</a:t>
            </a:r>
            <a:r>
              <a:rPr lang="en-US" sz="4800" dirty="0" smtClean="0"/>
              <a:t>tory</a:t>
            </a:r>
            <a:endParaRPr lang="en-US" sz="4800" dirty="0"/>
          </a:p>
        </p:txBody>
      </p:sp>
      <p:pic>
        <p:nvPicPr>
          <p:cNvPr id="6" name="Content Placeholder 5"/>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38200" y="2057400"/>
            <a:ext cx="6867402" cy="3429000"/>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88176727"/>
      </p:ext>
    </p:extLst>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t>What ifs…</a:t>
            </a:r>
            <a:endParaRPr lang="en-US" sz="4800" dirty="0"/>
          </a:p>
        </p:txBody>
      </p:sp>
      <p:sp>
        <p:nvSpPr>
          <p:cNvPr id="3" name="Content Placeholder 2"/>
          <p:cNvSpPr>
            <a:spLocks noGrp="1"/>
          </p:cNvSpPr>
          <p:nvPr>
            <p:ph sz="quarter" idx="1"/>
          </p:nvPr>
        </p:nvSpPr>
        <p:spPr/>
        <p:txBody>
          <a:bodyPr>
            <a:normAutofit/>
          </a:bodyPr>
          <a:lstStyle/>
          <a:p>
            <a:r>
              <a:rPr lang="en-US" sz="2800" dirty="0"/>
              <a:t>If you were invited to have tea with the Queen of England, what would say? </a:t>
            </a:r>
          </a:p>
          <a:p>
            <a:r>
              <a:rPr lang="en-US" sz="2800" dirty="0"/>
              <a:t>If you were the leader of your country, what would you change? </a:t>
            </a:r>
          </a:p>
          <a:p>
            <a:r>
              <a:rPr lang="en-US" sz="2800" dirty="0"/>
              <a:t>If you were the President of the United States, what problem or concern would you work on first? </a:t>
            </a:r>
          </a:p>
          <a:p>
            <a:r>
              <a:rPr lang="en-US" sz="2800" dirty="0"/>
              <a:t>If you were told that you were going to die tomorrow, what would you do today?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73252876"/>
      </p:ext>
    </p:extLst>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001000" cy="1371600"/>
          </a:xfrm>
        </p:spPr>
        <p:txBody>
          <a:bodyPr>
            <a:normAutofit fontScale="90000"/>
          </a:bodyPr>
          <a:lstStyle/>
          <a:p>
            <a:pPr algn="ctr"/>
            <a:r>
              <a:rPr lang="en-US" sz="4800" dirty="0" smtClean="0"/>
              <a:t>Poems, Songs, Raps, Limericks</a:t>
            </a:r>
            <a:endParaRPr lang="en-US" sz="4800" dirty="0"/>
          </a:p>
        </p:txBody>
      </p:sp>
      <p:sp>
        <p:nvSpPr>
          <p:cNvPr id="3" name="Content Placeholder 2"/>
          <p:cNvSpPr>
            <a:spLocks noGrp="1"/>
          </p:cNvSpPr>
          <p:nvPr>
            <p:ph sz="quarter" idx="1"/>
          </p:nvPr>
        </p:nvSpPr>
        <p:spPr/>
        <p:txBody>
          <a:bodyPr>
            <a:normAutofit fontScale="92500" lnSpcReduction="10000"/>
          </a:bodyPr>
          <a:lstStyle/>
          <a:p>
            <a:endParaRPr lang="en-US" dirty="0"/>
          </a:p>
          <a:p>
            <a:pPr marL="0" indent="0" algn="ctr">
              <a:buNone/>
            </a:pPr>
            <a:r>
              <a:rPr lang="en-US" sz="2800" i="1" dirty="0" smtClean="0"/>
              <a:t>“I'm </a:t>
            </a:r>
            <a:r>
              <a:rPr lang="en-US" sz="2800" i="1" dirty="0"/>
              <a:t>just a bill</a:t>
            </a:r>
          </a:p>
          <a:p>
            <a:pPr marL="0" indent="0" algn="ctr">
              <a:buNone/>
            </a:pPr>
            <a:r>
              <a:rPr lang="en-US" sz="2800" i="1" dirty="0"/>
              <a:t>Yes, I'm only a bill</a:t>
            </a:r>
          </a:p>
          <a:p>
            <a:pPr marL="0" indent="0" algn="ctr">
              <a:buNone/>
            </a:pPr>
            <a:r>
              <a:rPr lang="en-US" sz="2800" i="1" dirty="0"/>
              <a:t>And if they vote for me on Capitol Hill</a:t>
            </a:r>
          </a:p>
          <a:p>
            <a:pPr marL="0" indent="0" algn="ctr">
              <a:buNone/>
            </a:pPr>
            <a:r>
              <a:rPr lang="en-US" sz="2800" i="1" dirty="0"/>
              <a:t>Well, then I'm off to the White House</a:t>
            </a:r>
          </a:p>
          <a:p>
            <a:pPr marL="0" indent="0" algn="ctr">
              <a:buNone/>
            </a:pPr>
            <a:r>
              <a:rPr lang="en-US" sz="2800" i="1" dirty="0"/>
              <a:t>Where I'll wait in a line</a:t>
            </a:r>
          </a:p>
          <a:p>
            <a:pPr marL="0" indent="0" algn="ctr">
              <a:buNone/>
            </a:pPr>
            <a:r>
              <a:rPr lang="en-US" sz="2800" i="1" dirty="0"/>
              <a:t>With other bills</a:t>
            </a:r>
          </a:p>
          <a:p>
            <a:pPr marL="0" indent="0" algn="ctr">
              <a:buNone/>
            </a:pPr>
            <a:r>
              <a:rPr lang="en-US" sz="2800" i="1" dirty="0"/>
              <a:t>For the President to sign</a:t>
            </a:r>
          </a:p>
          <a:p>
            <a:pPr marL="0" indent="0" algn="ctr">
              <a:buNone/>
            </a:pPr>
            <a:r>
              <a:rPr lang="en-US" sz="2800" i="1" dirty="0"/>
              <a:t>And he signs me then I'll be a law</a:t>
            </a:r>
          </a:p>
          <a:p>
            <a:pPr marL="0" indent="0" algn="ctr">
              <a:buNone/>
            </a:pPr>
            <a:r>
              <a:rPr lang="en-US" sz="2800" i="1" dirty="0"/>
              <a:t>How I hope and pray that he will</a:t>
            </a:r>
          </a:p>
          <a:p>
            <a:pPr marL="0" indent="0" algn="ctr">
              <a:buNone/>
            </a:pPr>
            <a:r>
              <a:rPr lang="en-US" sz="2800" i="1" dirty="0"/>
              <a:t>But today I am still just a </a:t>
            </a:r>
            <a:r>
              <a:rPr lang="en-US" sz="2800" i="1" dirty="0" smtClean="0"/>
              <a:t>bill”</a:t>
            </a:r>
            <a:endParaRPr lang="en-US" sz="2800" i="1" dirty="0"/>
          </a:p>
          <a:p>
            <a:endParaRPr lang="en-US" dirty="0"/>
          </a:p>
          <a:p>
            <a:endParaRPr lang="en-US" dirty="0"/>
          </a:p>
          <a:p>
            <a:endParaRPr lang="en-US" dirty="0"/>
          </a:p>
          <a:p>
            <a:pPr marL="0" indent="0">
              <a:buNone/>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2114825"/>
      </p:ext>
    </p:extLst>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t>Make a riddle</a:t>
            </a:r>
            <a:endParaRPr lang="en-US" sz="4800" dirty="0"/>
          </a:p>
        </p:txBody>
      </p:sp>
      <p:sp>
        <p:nvSpPr>
          <p:cNvPr id="3" name="Content Placeholder 2"/>
          <p:cNvSpPr>
            <a:spLocks noGrp="1"/>
          </p:cNvSpPr>
          <p:nvPr>
            <p:ph sz="quarter" idx="1"/>
          </p:nvPr>
        </p:nvSpPr>
        <p:spPr/>
        <p:txBody>
          <a:bodyPr/>
          <a:lstStyle/>
          <a:p>
            <a:r>
              <a:rPr lang="en-US" dirty="0"/>
              <a:t>Q: What has a foot but no legs?</a:t>
            </a:r>
            <a:br>
              <a:rPr lang="en-US" dirty="0"/>
            </a:br>
            <a:r>
              <a:rPr lang="en-US" dirty="0"/>
              <a:t>A: A snail</a:t>
            </a:r>
          </a:p>
          <a:p>
            <a:r>
              <a:rPr lang="en-US" dirty="0"/>
              <a:t>Q: I’m tall when I’m young and I’m short when I’m old. What am I?</a:t>
            </a:r>
            <a:br>
              <a:rPr lang="en-US" dirty="0"/>
            </a:br>
            <a:r>
              <a:rPr lang="en-US" dirty="0"/>
              <a:t>A: A candle</a:t>
            </a:r>
          </a:p>
          <a:p>
            <a:r>
              <a:rPr lang="en-US" dirty="0"/>
              <a:t>Q: A dad and his son were riding their bikes and crashed. Two ambulances came and took them to different hospitals. The man’s son was in the operating room and the doctor said, “I can’t operate on you. You’re my son.”</a:t>
            </a:r>
            <a:br>
              <a:rPr lang="en-US" dirty="0"/>
            </a:br>
            <a:r>
              <a:rPr lang="en-US" dirty="0"/>
              <a:t>How is that possible?</a:t>
            </a:r>
            <a:br>
              <a:rPr lang="en-US" dirty="0"/>
            </a:br>
            <a:r>
              <a:rPr lang="en-US" dirty="0"/>
              <a:t>A: The doctor is his mom!</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24802486"/>
      </p:ext>
    </p:extLst>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t>Create a Story</a:t>
            </a:r>
            <a:endParaRPr lang="en-US" sz="4800" dirty="0"/>
          </a:p>
        </p:txBody>
      </p:sp>
      <p:sp>
        <p:nvSpPr>
          <p:cNvPr id="3" name="Content Placeholder 2"/>
          <p:cNvSpPr>
            <a:spLocks noGrp="1"/>
          </p:cNvSpPr>
          <p:nvPr>
            <p:ph sz="quarter" idx="1"/>
          </p:nvPr>
        </p:nvSpPr>
        <p:spPr/>
        <p:txBody>
          <a:bodyPr>
            <a:normAutofit fontScale="62500" lnSpcReduction="20000"/>
          </a:bodyPr>
          <a:lstStyle/>
          <a:p>
            <a:pPr marL="0" indent="0" algn="ctr">
              <a:buNone/>
            </a:pPr>
            <a:r>
              <a:rPr lang="en-US" sz="3200" b="1" dirty="0" smtClean="0"/>
              <a:t>Short Story about Abraham Lincoln’s </a:t>
            </a:r>
          </a:p>
          <a:p>
            <a:pPr marL="0" indent="0" algn="ctr">
              <a:buNone/>
            </a:pPr>
            <a:r>
              <a:rPr lang="en-US" sz="3200" b="1" dirty="0" smtClean="0"/>
              <a:t>Springfield Farewell Address: </a:t>
            </a:r>
            <a:endParaRPr lang="en-US" sz="3200" b="1" dirty="0"/>
          </a:p>
          <a:p>
            <a:pPr marL="0" indent="0" algn="ctr">
              <a:buNone/>
            </a:pPr>
            <a:endParaRPr lang="en-US" b="1" dirty="0"/>
          </a:p>
          <a:p>
            <a:pPr marL="0" indent="0" algn="ctr">
              <a:buNone/>
            </a:pPr>
            <a:r>
              <a:rPr lang="en-US" sz="2500" b="1" dirty="0" smtClean="0"/>
              <a:t>It </a:t>
            </a:r>
            <a:r>
              <a:rPr lang="en-US" sz="2500" b="1" dirty="0"/>
              <a:t>was on the morning of February 11, 1861, that the President-elect, together with his family and a small party of friends, bade adieu to the city of Springfield, which, alas! he was never to see again</a:t>
            </a:r>
            <a:r>
              <a:rPr lang="en-US" sz="2500" b="1" dirty="0" smtClean="0"/>
              <a:t>.</a:t>
            </a:r>
            <a:endParaRPr lang="en-US" sz="2500" b="1" dirty="0"/>
          </a:p>
          <a:p>
            <a:pPr marL="0" indent="0" algn="ctr">
              <a:buNone/>
            </a:pPr>
            <a:r>
              <a:rPr lang="en-US" sz="2500" b="1" dirty="0"/>
              <a:t>A large throng of Springfield citizens assembled at the railway station to see the departure, and before the train left Mr. Lincoln addressed them in the following words</a:t>
            </a:r>
            <a:r>
              <a:rPr lang="en-US" sz="2500" b="1" dirty="0" smtClean="0"/>
              <a:t>:</a:t>
            </a:r>
            <a:endParaRPr lang="en-US" sz="2500" b="1" dirty="0"/>
          </a:p>
          <a:p>
            <a:pPr marL="0" indent="0" algn="ctr">
              <a:buNone/>
            </a:pPr>
            <a:r>
              <a:rPr lang="en-US" sz="2500" b="1" dirty="0"/>
              <a:t>"MY FRIENDS - No one, not in my position, can appreciate the sadness I feel at this parting. To this people I owe all that I am. Here I have lived more than a quarter of a century - here my children were born, and here one of them lies buried. I know not how soon I shall see you again. A duty devolves upon me which is, perhaps, greater than that which has devolved upon any other man since the days of Washington. He never would have succeeded except by the aid of Divine Providence, upon which he at all times relied. I feel that I cannot succeed without the same Divine aid which sustained him, and on the same Almighty Being I place my reliance for support - and I hope you, my friends, will all pray that I may receive that Divine assistance, without which I cannot succeed, but with which success is certain. Again I bid you an affectionate farewell."</a:t>
            </a:r>
          </a:p>
          <a:p>
            <a:pPr marL="0" indent="0" algn="ctr">
              <a:buNone/>
            </a:pPr>
            <a:endParaRPr lang="en-US" b="1"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79372746"/>
      </p:ext>
    </p:extLst>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t>Charts, Graphs, Tables</a:t>
            </a:r>
            <a:endParaRPr lang="en-US" sz="4800"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04800" y="2209800"/>
            <a:ext cx="7914726" cy="3680437"/>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17398372"/>
      </p:ext>
    </p:extLst>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t>Mnemonic Devices</a:t>
            </a:r>
            <a:endParaRPr lang="en-US" sz="4800"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914400" y="2054679"/>
            <a:ext cx="3276600" cy="4095750"/>
          </a:xfrm>
        </p:spPr>
      </p:pic>
      <p:pic>
        <p:nvPicPr>
          <p:cNvPr id="5" name="Picture 4"/>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876800" y="2057400"/>
            <a:ext cx="2352675" cy="41148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15871468"/>
      </p:ext>
    </p:extLst>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dirty="0" smtClean="0"/>
              <a:t>What do you already know about the topic?</a:t>
            </a:r>
            <a:endParaRPr lang="en-US" sz="4800" dirty="0"/>
          </a:p>
        </p:txBody>
      </p:sp>
      <p:sp>
        <p:nvSpPr>
          <p:cNvPr id="3" name="Content Placeholder 2"/>
          <p:cNvSpPr>
            <a:spLocks noGrp="1"/>
          </p:cNvSpPr>
          <p:nvPr>
            <p:ph sz="quarter" idx="1"/>
          </p:nvPr>
        </p:nvSpPr>
        <p:spPr/>
        <p:txBody>
          <a:bodyPr>
            <a:normAutofit/>
          </a:bodyPr>
          <a:lstStyle/>
          <a:p>
            <a:r>
              <a:rPr lang="en-US" sz="4400" dirty="0" smtClean="0"/>
              <a:t>I already knew the difference between the Federalist’s and the Anti-Federalist’s</a:t>
            </a:r>
          </a:p>
          <a:p>
            <a:r>
              <a:rPr lang="en-US" sz="4400" dirty="0" smtClean="0"/>
              <a:t>Etc.</a:t>
            </a:r>
            <a:endParaRPr lang="en-US" sz="44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36628701"/>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t>Brainstorming</a:t>
            </a:r>
            <a:endParaRPr lang="en-US" sz="4800"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600200" y="1600200"/>
            <a:ext cx="5105399" cy="4873625"/>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63322779"/>
      </p:ext>
    </p:extLst>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dirty="0" smtClean="0"/>
              <a:t>Important details to remember</a:t>
            </a:r>
            <a:endParaRPr lang="en-US" sz="4800" dirty="0"/>
          </a:p>
        </p:txBody>
      </p:sp>
      <p:sp>
        <p:nvSpPr>
          <p:cNvPr id="3" name="Content Placeholder 2"/>
          <p:cNvSpPr>
            <a:spLocks noGrp="1"/>
          </p:cNvSpPr>
          <p:nvPr>
            <p:ph sz="quarter" idx="1"/>
          </p:nvPr>
        </p:nvSpPr>
        <p:spPr/>
        <p:txBody>
          <a:bodyPr>
            <a:normAutofit fontScale="92500" lnSpcReduction="10000"/>
          </a:bodyPr>
          <a:lstStyle/>
          <a:p>
            <a:pPr marL="0" indent="0" algn="ctr">
              <a:buNone/>
            </a:pPr>
            <a:r>
              <a:rPr lang="en-US" sz="3000" b="1" dirty="0" smtClean="0"/>
              <a:t>Important things to know about </a:t>
            </a:r>
          </a:p>
          <a:p>
            <a:pPr marL="0" indent="0" algn="ctr">
              <a:buNone/>
            </a:pPr>
            <a:r>
              <a:rPr lang="en-US" sz="3000" b="1" dirty="0" smtClean="0"/>
              <a:t>the War of 1812:</a:t>
            </a:r>
          </a:p>
          <a:p>
            <a:r>
              <a:rPr lang="en-US" dirty="0"/>
              <a:t>During the war, both sides suffered many losses and even the White House was burned down in 1814. </a:t>
            </a:r>
            <a:endParaRPr lang="en-US" dirty="0" smtClean="0"/>
          </a:p>
          <a:p>
            <a:r>
              <a:rPr lang="en-US" dirty="0" smtClean="0"/>
              <a:t>The </a:t>
            </a:r>
            <a:r>
              <a:rPr lang="en-US" dirty="0"/>
              <a:t>British were quite defensive in the beginning, since they concentrated their military efforts on Napoleonic Wars but after their victory over France in 1814, they started to fight Americans more aggressively. </a:t>
            </a:r>
            <a:endParaRPr lang="en-US" dirty="0" smtClean="0"/>
          </a:p>
          <a:p>
            <a:r>
              <a:rPr lang="en-US" dirty="0" smtClean="0"/>
              <a:t>American </a:t>
            </a:r>
            <a:r>
              <a:rPr lang="en-US" dirty="0"/>
              <a:t>national pride was boosted by the victories in the Battle of Baltimore in 1814 and the Battle of New Orleans in 1815. </a:t>
            </a:r>
            <a:endParaRPr lang="en-US" dirty="0" smtClean="0"/>
          </a:p>
          <a:p>
            <a:r>
              <a:rPr lang="en-US" dirty="0" smtClean="0"/>
              <a:t>Thanks </a:t>
            </a:r>
            <a:r>
              <a:rPr lang="en-US" dirty="0"/>
              <a:t>to those victories the Americans started to call this war “a second war for independence”.</a:t>
            </a:r>
          </a:p>
          <a:p>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48974569"/>
      </p:ext>
    </p:extLst>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Make a newspaper article</a:t>
            </a:r>
            <a:endParaRPr lang="en-US" sz="4800"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295400" y="1524000"/>
            <a:ext cx="5562599" cy="5105400"/>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5097884"/>
      </p:ext>
    </p:extLst>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dirty="0" smtClean="0"/>
              <a:t>Write a letter to a past historical person</a:t>
            </a:r>
            <a:endParaRPr lang="en-US" sz="4800" dirty="0"/>
          </a:p>
        </p:txBody>
      </p:sp>
      <p:sp>
        <p:nvSpPr>
          <p:cNvPr id="3" name="Content Placeholder 2"/>
          <p:cNvSpPr>
            <a:spLocks noGrp="1"/>
          </p:cNvSpPr>
          <p:nvPr>
            <p:ph sz="quarter" idx="1"/>
          </p:nvPr>
        </p:nvSpPr>
        <p:spPr/>
        <p:txBody>
          <a:bodyPr>
            <a:normAutofit fontScale="85000" lnSpcReduction="10000"/>
          </a:bodyPr>
          <a:lstStyle/>
          <a:p>
            <a:pPr marL="0" indent="0">
              <a:buNone/>
            </a:pPr>
            <a:r>
              <a:rPr lang="en-US" i="1" dirty="0" smtClean="0"/>
              <a:t>“Watergate</a:t>
            </a:r>
            <a:r>
              <a:rPr lang="en-US" i="1" dirty="0"/>
              <a:t>: The Scandal That Brought Down Richard Nixon</a:t>
            </a:r>
          </a:p>
          <a:p>
            <a:pPr marL="0" indent="0">
              <a:buNone/>
            </a:pPr>
            <a:r>
              <a:rPr lang="en-US" i="1" dirty="0" smtClean="0"/>
              <a:t>	“</a:t>
            </a:r>
            <a:r>
              <a:rPr lang="en-US" i="1" dirty="0"/>
              <a:t>Watergate” is a general term used to describe a complex web of political scandals between 1972 and 1974. The word specifically refers to the Watergate Hotel in Washington D.C.</a:t>
            </a:r>
          </a:p>
          <a:p>
            <a:endParaRPr lang="en-US" i="1" dirty="0"/>
          </a:p>
          <a:p>
            <a:pPr marL="0" indent="0">
              <a:buNone/>
            </a:pPr>
            <a:r>
              <a:rPr lang="en-US" i="1" dirty="0"/>
              <a:t>THE BURGLARY</a:t>
            </a:r>
          </a:p>
          <a:p>
            <a:pPr marL="0" indent="0">
              <a:buNone/>
            </a:pPr>
            <a:r>
              <a:rPr lang="en-US" i="1" dirty="0"/>
              <a:t>Watergate has entered the political lexicon as a term synonymous with corruption and scandal, yet the Watergate Hotel is one of Washington’s plushest hotels. Even today, it is home to former Senator Bob Dole and was once the place where Monica Lewinsky laid low. It was here that the Watergate Burglars broke into the Democratic Party’s National Committee offices on June 17, 1972. If it had not been for the alert actions of Frank Wills, a security guard, the scandal may never have </a:t>
            </a:r>
            <a:r>
              <a:rPr lang="en-US" i="1" dirty="0" smtClean="0"/>
              <a:t>erupted…”</a:t>
            </a:r>
            <a:endParaRPr lang="en-US" i="1"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25401564"/>
      </p:ext>
    </p:extLst>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rmAutofit fontScale="90000"/>
          </a:bodyPr>
          <a:lstStyle/>
          <a:p>
            <a:pPr algn="ctr"/>
            <a:r>
              <a:rPr lang="en-US" sz="4800" dirty="0" smtClean="0"/>
              <a:t>Summarize everything in a sentence </a:t>
            </a:r>
            <a:endParaRPr lang="en-US" sz="4800" dirty="0"/>
          </a:p>
        </p:txBody>
      </p:sp>
      <p:sp>
        <p:nvSpPr>
          <p:cNvPr id="3" name="Content Placeholder 2"/>
          <p:cNvSpPr>
            <a:spLocks noGrp="1"/>
          </p:cNvSpPr>
          <p:nvPr>
            <p:ph sz="quarter" idx="1"/>
          </p:nvPr>
        </p:nvSpPr>
        <p:spPr/>
        <p:txBody>
          <a:bodyPr/>
          <a:lstStyle/>
          <a:p>
            <a:r>
              <a:rPr lang="en-US" sz="3200" u="sng" dirty="0" smtClean="0"/>
              <a:t>The Great Gatsby</a:t>
            </a:r>
            <a:r>
              <a:rPr lang="en-US" sz="3200" dirty="0" smtClean="0"/>
              <a:t> in </a:t>
            </a:r>
            <a:r>
              <a:rPr lang="en-US" sz="3200" dirty="0"/>
              <a:t>one </a:t>
            </a:r>
            <a:r>
              <a:rPr lang="en-US" sz="3200" dirty="0" smtClean="0"/>
              <a:t>sentence: </a:t>
            </a:r>
          </a:p>
          <a:p>
            <a:pPr marL="0" indent="0">
              <a:buNone/>
            </a:pPr>
            <a:r>
              <a:rPr lang="en-US" sz="3200" dirty="0"/>
              <a:t>	</a:t>
            </a:r>
            <a:r>
              <a:rPr lang="en-US" sz="3200" i="1" dirty="0" smtClean="0"/>
              <a:t>Poor </a:t>
            </a:r>
            <a:r>
              <a:rPr lang="en-US" sz="3200" i="1" dirty="0"/>
              <a:t>man falls in love with rich girl and spends the rest of his life getting rich to impress her, but no matter how rich he is and how many lavish parties he throws, he's never, ever good enough and dies utterly alone. </a:t>
            </a:r>
          </a:p>
          <a:p>
            <a:pPr marL="0" indent="0">
              <a:buNone/>
            </a:pP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16643764"/>
      </p:ext>
    </p:extLst>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7467600" cy="1143000"/>
          </a:xfrm>
        </p:spPr>
        <p:txBody>
          <a:bodyPr>
            <a:noAutofit/>
          </a:bodyPr>
          <a:lstStyle/>
          <a:p>
            <a:r>
              <a:rPr lang="en-US" sz="4800" dirty="0" smtClean="0"/>
              <a:t>Diary entry as a person from the time</a:t>
            </a:r>
            <a:endParaRPr lang="en-US" sz="4800" dirty="0"/>
          </a:p>
        </p:txBody>
      </p:sp>
      <p:sp>
        <p:nvSpPr>
          <p:cNvPr id="3" name="Content Placeholder 2"/>
          <p:cNvSpPr>
            <a:spLocks noGrp="1"/>
          </p:cNvSpPr>
          <p:nvPr>
            <p:ph sz="quarter" idx="1"/>
          </p:nvPr>
        </p:nvSpPr>
        <p:spPr/>
        <p:txBody>
          <a:bodyPr>
            <a:normAutofit/>
          </a:bodyPr>
          <a:lstStyle/>
          <a:p>
            <a:endParaRPr lang="en-US" sz="3600" dirty="0" smtClean="0"/>
          </a:p>
          <a:p>
            <a:endParaRPr lang="en-US" sz="3600" dirty="0"/>
          </a:p>
          <a:p>
            <a:r>
              <a:rPr lang="en-US" sz="3600" dirty="0" smtClean="0"/>
              <a:t>Pretend you are alive during the time of the topic that is discussed in class and write about how you would feel and act. </a:t>
            </a:r>
            <a:endParaRPr lang="en-US" sz="36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18594308"/>
      </p:ext>
    </p:extLst>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467600" cy="1143000"/>
          </a:xfrm>
        </p:spPr>
        <p:txBody>
          <a:bodyPr/>
          <a:lstStyle/>
          <a:p>
            <a:pPr algn="ctr"/>
            <a:r>
              <a:rPr lang="en-US" dirty="0" smtClean="0"/>
              <a:t>Story Board</a:t>
            </a:r>
            <a:endParaRPr lang="en-US" dirty="0"/>
          </a:p>
        </p:txBody>
      </p:sp>
      <p:pic>
        <p:nvPicPr>
          <p:cNvPr id="5" name="Picture 4"/>
          <p:cNvPicPr>
            <a:picLocks noChangeAspect="1"/>
          </p:cNvPicPr>
          <p:nvPr/>
        </p:nvPicPr>
        <p:blipFill>
          <a:blip r:embed="rId2"/>
          <a:stretch>
            <a:fillRect/>
          </a:stretch>
        </p:blipFill>
        <p:spPr>
          <a:xfrm>
            <a:off x="838199" y="1295400"/>
            <a:ext cx="7675927" cy="51435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Propaganda Poster</a:t>
            </a:r>
            <a:endParaRPr lang="en-US" dirty="0"/>
          </a:p>
        </p:txBody>
      </p:sp>
      <p:pic>
        <p:nvPicPr>
          <p:cNvPr id="5" name="Picture 4"/>
          <p:cNvPicPr>
            <a:picLocks noChangeAspect="1"/>
          </p:cNvPicPr>
          <p:nvPr/>
        </p:nvPicPr>
        <p:blipFill>
          <a:blip r:embed="rId2"/>
          <a:stretch>
            <a:fillRect/>
          </a:stretch>
        </p:blipFill>
        <p:spPr>
          <a:xfrm>
            <a:off x="2667000" y="1905000"/>
            <a:ext cx="3429000" cy="463296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Content Placeholder 7"/>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57200" y="1905000"/>
            <a:ext cx="7490314" cy="4495800"/>
          </a:xfrm>
        </p:spPr>
      </p:pic>
      <p:sp>
        <p:nvSpPr>
          <p:cNvPr id="2" name="Title 1"/>
          <p:cNvSpPr>
            <a:spLocks noGrp="1"/>
          </p:cNvSpPr>
          <p:nvPr>
            <p:ph type="title"/>
          </p:nvPr>
        </p:nvSpPr>
        <p:spPr/>
        <p:txBody>
          <a:bodyPr>
            <a:normAutofit/>
          </a:bodyPr>
          <a:lstStyle/>
          <a:p>
            <a:pPr algn="ctr"/>
            <a:r>
              <a:rPr lang="en-US" sz="4800" dirty="0" smtClean="0"/>
              <a:t>Concept Maps</a:t>
            </a:r>
            <a:endParaRPr lang="en-US" sz="48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77244271"/>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1325562"/>
          </a:xfrm>
        </p:spPr>
        <p:txBody>
          <a:bodyPr>
            <a:noAutofit/>
          </a:bodyPr>
          <a:lstStyle/>
          <a:p>
            <a:pPr algn="ctr"/>
            <a:r>
              <a:rPr lang="en-US" sz="4800" dirty="0" smtClean="0"/>
              <a:t>Questions about the topic</a:t>
            </a:r>
            <a:endParaRPr lang="en-US" sz="4800" dirty="0"/>
          </a:p>
        </p:txBody>
      </p:sp>
      <p:sp>
        <p:nvSpPr>
          <p:cNvPr id="3" name="Content Placeholder 2"/>
          <p:cNvSpPr>
            <a:spLocks noGrp="1"/>
          </p:cNvSpPr>
          <p:nvPr>
            <p:ph sz="quarter" idx="1"/>
          </p:nvPr>
        </p:nvSpPr>
        <p:spPr/>
        <p:txBody>
          <a:bodyPr>
            <a:normAutofit/>
          </a:bodyPr>
          <a:lstStyle/>
          <a:p>
            <a:endParaRPr lang="en-US" sz="3600" dirty="0" smtClean="0"/>
          </a:p>
          <a:p>
            <a:endParaRPr lang="en-US" sz="3600" dirty="0"/>
          </a:p>
          <a:p>
            <a:r>
              <a:rPr lang="en-US" sz="3600" dirty="0" smtClean="0"/>
              <a:t>Any questions you have about what was discussed in class.</a:t>
            </a:r>
            <a:endParaRPr lang="en-US" sz="36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72693370"/>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7467600" cy="1143000"/>
          </a:xfrm>
        </p:spPr>
        <p:txBody>
          <a:bodyPr>
            <a:noAutofit/>
          </a:bodyPr>
          <a:lstStyle/>
          <a:p>
            <a:pPr algn="ctr"/>
            <a:r>
              <a:rPr lang="en-US" sz="4800" dirty="0" smtClean="0"/>
              <a:t>Description: own words and pictures</a:t>
            </a:r>
            <a:endParaRPr lang="en-US" sz="4800"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914400" y="1676400"/>
            <a:ext cx="6474188" cy="4873625"/>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00547907"/>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8686800" cy="1295400"/>
          </a:xfrm>
        </p:spPr>
        <p:txBody>
          <a:bodyPr>
            <a:normAutofit fontScale="90000"/>
          </a:bodyPr>
          <a:lstStyle/>
          <a:p>
            <a:pPr algn="ctr"/>
            <a:r>
              <a:rPr lang="en-US" sz="4800" dirty="0" smtClean="0"/>
              <a:t>“Wanted” Posters: famous people</a:t>
            </a:r>
            <a:endParaRPr lang="en-US" sz="4800"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143000" y="1600200"/>
            <a:ext cx="5562600" cy="4953000"/>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87764494"/>
      </p:ext>
    </p:extLst>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05800" cy="1706562"/>
          </a:xfrm>
        </p:spPr>
        <p:txBody>
          <a:bodyPr>
            <a:noAutofit/>
          </a:bodyPr>
          <a:lstStyle/>
          <a:p>
            <a:pPr algn="ctr"/>
            <a:r>
              <a:rPr lang="en-US" sz="4800" dirty="0" smtClean="0"/>
              <a:t>Flow Charts, Sequence Charts</a:t>
            </a:r>
            <a:endParaRPr lang="en-US" sz="4800"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572000" y="1752600"/>
            <a:ext cx="3019425" cy="4638675"/>
          </a:xfrm>
        </p:spPr>
      </p:pic>
      <p:pic>
        <p:nvPicPr>
          <p:cNvPr id="6" name="Picture 5"/>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990600" y="1676400"/>
            <a:ext cx="2133600" cy="47244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9847641"/>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1554162"/>
          </a:xfrm>
        </p:spPr>
        <p:txBody>
          <a:bodyPr>
            <a:noAutofit/>
          </a:bodyPr>
          <a:lstStyle/>
          <a:p>
            <a:pPr algn="ctr"/>
            <a:r>
              <a:rPr lang="en-US" sz="4800" dirty="0" smtClean="0"/>
              <a:t>Compare/Contrast Chart</a:t>
            </a:r>
            <a:endParaRPr lang="en-US" sz="4800"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33400" y="1751012"/>
            <a:ext cx="7315200" cy="4572000"/>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73502037"/>
      </p:ext>
    </p:extLst>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800" dirty="0" smtClean="0"/>
              <a:t>Venn Diagram</a:t>
            </a:r>
            <a:endParaRPr lang="en-US" sz="4800" dirty="0"/>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003281" y="1600200"/>
            <a:ext cx="6375437" cy="4873625"/>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047568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330</TotalTime>
  <Words>980</Words>
  <Application>Microsoft Macintosh PowerPoint</Application>
  <PresentationFormat>On-screen Show (4:3)</PresentationFormat>
  <Paragraphs>74</Paragraphs>
  <Slides>26</Slides>
  <Notes>0</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Oriel</vt:lpstr>
      <vt:lpstr>Ideas for Left Side of Notebook</vt:lpstr>
      <vt:lpstr>Brainstorming</vt:lpstr>
      <vt:lpstr>Concept Maps</vt:lpstr>
      <vt:lpstr>Questions about the topic</vt:lpstr>
      <vt:lpstr>Description: own words and pictures</vt:lpstr>
      <vt:lpstr>“Wanted” Posters: famous people</vt:lpstr>
      <vt:lpstr>Flow Charts, Sequence Charts</vt:lpstr>
      <vt:lpstr>Compare/Contrast Chart</vt:lpstr>
      <vt:lpstr>Venn Diagram</vt:lpstr>
      <vt:lpstr>KWL Chart</vt:lpstr>
      <vt:lpstr>Political Cartoon</vt:lpstr>
      <vt:lpstr>Comic Strip/Graphic Novel Story</vt:lpstr>
      <vt:lpstr>What ifs…</vt:lpstr>
      <vt:lpstr>Poems, Songs, Raps, Limericks</vt:lpstr>
      <vt:lpstr>Make a riddle</vt:lpstr>
      <vt:lpstr>Create a Story</vt:lpstr>
      <vt:lpstr>Charts, Graphs, Tables</vt:lpstr>
      <vt:lpstr>Mnemonic Devices</vt:lpstr>
      <vt:lpstr>What do you already know about the topic?</vt:lpstr>
      <vt:lpstr>Important details to remember</vt:lpstr>
      <vt:lpstr>Make a newspaper article</vt:lpstr>
      <vt:lpstr>Write a letter to a past historical person</vt:lpstr>
      <vt:lpstr>Summarize everything in a sentence </vt:lpstr>
      <vt:lpstr>Diary entry as a person from the time</vt:lpstr>
      <vt:lpstr>Story Board</vt:lpstr>
      <vt:lpstr>Propaganda Poster</vt:lpstr>
    </vt:vector>
  </TitlesOfParts>
  <Company>Wake County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Ideas for Left Side of Notebook</dc:title>
  <dc:creator>9421417</dc:creator>
  <cp:lastModifiedBy>Jessica Taylor</cp:lastModifiedBy>
  <cp:revision>13</cp:revision>
  <dcterms:created xsi:type="dcterms:W3CDTF">2015-02-06T12:01:11Z</dcterms:created>
  <dcterms:modified xsi:type="dcterms:W3CDTF">2015-02-06T16:10:41Z</dcterms:modified>
</cp:coreProperties>
</file>