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s/slide20.xml" ContentType="application/vnd.openxmlformats-officedocument.presentationml.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5"/>
  </p:notesMasterIdLst>
  <p:sldIdLst>
    <p:sldId id="256" r:id="rId2"/>
    <p:sldId id="264" r:id="rId3"/>
    <p:sldId id="268" r:id="rId4"/>
    <p:sldId id="265" r:id="rId5"/>
    <p:sldId id="266" r:id="rId6"/>
    <p:sldId id="257" r:id="rId7"/>
    <p:sldId id="267" r:id="rId8"/>
    <p:sldId id="269" r:id="rId9"/>
    <p:sldId id="258" r:id="rId10"/>
    <p:sldId id="259" r:id="rId11"/>
    <p:sldId id="270" r:id="rId12"/>
    <p:sldId id="276" r:id="rId13"/>
    <p:sldId id="272" r:id="rId14"/>
    <p:sldId id="273" r:id="rId15"/>
    <p:sldId id="274" r:id="rId16"/>
    <p:sldId id="271" r:id="rId17"/>
    <p:sldId id="260" r:id="rId18"/>
    <p:sldId id="261" r:id="rId19"/>
    <p:sldId id="277" r:id="rId20"/>
    <p:sldId id="278" r:id="rId21"/>
    <p:sldId id="262" r:id="rId22"/>
    <p:sldId id="279" r:id="rId23"/>
    <p:sldId id="280"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87" d="100"/>
          <a:sy n="87" d="100"/>
        </p:scale>
        <p:origin x="-15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8AB20C-B50B-E944-9277-B93D9F6708B1}" type="datetimeFigureOut">
              <a:rPr lang="en-US" smtClean="0"/>
              <a:t>5/15/13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91646F-65F8-9B4F-94A2-E34CBBF76608}"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http://unfccc.int/key_steps/the_convention/items/6036.php</a:t>
            </a:r>
            <a:endParaRPr lang="en-US" dirty="0"/>
          </a:p>
        </p:txBody>
      </p:sp>
      <p:sp>
        <p:nvSpPr>
          <p:cNvPr id="4" name="Slide Number Placeholder 3"/>
          <p:cNvSpPr>
            <a:spLocks noGrp="1"/>
          </p:cNvSpPr>
          <p:nvPr>
            <p:ph type="sldNum" sz="quarter" idx="10"/>
          </p:nvPr>
        </p:nvSpPr>
        <p:spPr/>
        <p:txBody>
          <a:bodyPr/>
          <a:lstStyle/>
          <a:p>
            <a:fld id="{6191646F-65F8-9B4F-94A2-E34CBBF76608}" type="slidenum">
              <a:rPr lang="en-US" smtClean="0"/>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83400F-1A30-B849-939C-923A3C6A7C52}" type="datetimeFigureOut">
              <a:rPr lang="en-US" smtClean="0"/>
              <a:pPr/>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18B58-A83F-DF49-B329-CD11551CCB9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83400F-1A30-B849-939C-923A3C6A7C52}" type="datetimeFigureOut">
              <a:rPr lang="en-US" smtClean="0"/>
              <a:pPr/>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18B58-A83F-DF49-B329-CD11551CCB9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83400F-1A30-B849-939C-923A3C6A7C52}" type="datetimeFigureOut">
              <a:rPr lang="en-US" smtClean="0"/>
              <a:pPr/>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18B58-A83F-DF49-B329-CD11551CCB9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83400F-1A30-B849-939C-923A3C6A7C52}" type="datetimeFigureOut">
              <a:rPr lang="en-US" smtClean="0"/>
              <a:pPr/>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18B58-A83F-DF49-B329-CD11551CCB9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83400F-1A30-B849-939C-923A3C6A7C52}" type="datetimeFigureOut">
              <a:rPr lang="en-US" smtClean="0"/>
              <a:pPr/>
              <a:t>5/15/13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118B58-A83F-DF49-B329-CD11551CCB9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83400F-1A30-B849-939C-923A3C6A7C52}" type="datetimeFigureOut">
              <a:rPr lang="en-US" smtClean="0"/>
              <a:pPr/>
              <a:t>5/15/13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18B58-A83F-DF49-B329-CD11551CCB9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83400F-1A30-B849-939C-923A3C6A7C52}" type="datetimeFigureOut">
              <a:rPr lang="en-US" smtClean="0"/>
              <a:pPr/>
              <a:t>5/15/13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118B58-A83F-DF49-B329-CD11551CCB9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83400F-1A30-B849-939C-923A3C6A7C52}" type="datetimeFigureOut">
              <a:rPr lang="en-US" smtClean="0"/>
              <a:pPr/>
              <a:t>5/15/13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118B58-A83F-DF49-B329-CD11551CCB9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83400F-1A30-B849-939C-923A3C6A7C52}" type="datetimeFigureOut">
              <a:rPr lang="en-US" smtClean="0"/>
              <a:pPr/>
              <a:t>5/15/13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118B58-A83F-DF49-B329-CD11551CCB9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83400F-1A30-B849-939C-923A3C6A7C52}" type="datetimeFigureOut">
              <a:rPr lang="en-US" smtClean="0"/>
              <a:pPr/>
              <a:t>5/15/13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18B58-A83F-DF49-B329-CD11551CCB9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83400F-1A30-B849-939C-923A3C6A7C52}" type="datetimeFigureOut">
              <a:rPr lang="en-US" smtClean="0"/>
              <a:pPr/>
              <a:t>5/15/13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118B58-A83F-DF49-B329-CD11551CCB9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83400F-1A30-B849-939C-923A3C6A7C52}" type="datetimeFigureOut">
              <a:rPr lang="en-US" smtClean="0"/>
              <a:pPr/>
              <a:t>5/15/13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118B58-A83F-DF49-B329-CD11551CCB9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57175"/>
            <a:ext cx="9328150" cy="1470025"/>
          </a:xfrm>
        </p:spPr>
        <p:txBody>
          <a:bodyPr/>
          <a:lstStyle/>
          <a:p>
            <a:r>
              <a:rPr lang="en-US" dirty="0" smtClean="0"/>
              <a:t>Globalization </a:t>
            </a:r>
            <a:endParaRPr lang="en-US" dirty="0"/>
          </a:p>
        </p:txBody>
      </p:sp>
      <p:sp>
        <p:nvSpPr>
          <p:cNvPr id="3" name="Subtitle 2"/>
          <p:cNvSpPr>
            <a:spLocks noGrp="1"/>
          </p:cNvSpPr>
          <p:nvPr>
            <p:ph type="subTitle" idx="1"/>
          </p:nvPr>
        </p:nvSpPr>
        <p:spPr/>
        <p:txBody>
          <a:bodyPr/>
          <a:lstStyle/>
          <a:p>
            <a:r>
              <a:rPr lang="en-US" dirty="0" smtClean="0"/>
              <a:t>Pg 1066 - </a:t>
            </a:r>
            <a:endParaRPr lang="en-US" dirty="0"/>
          </a:p>
        </p:txBody>
      </p:sp>
      <p:pic>
        <p:nvPicPr>
          <p:cNvPr id="4" name="Picture 3"/>
          <p:cNvPicPr>
            <a:picLocks noChangeAspect="1"/>
          </p:cNvPicPr>
          <p:nvPr/>
        </p:nvPicPr>
        <p:blipFill>
          <a:blip r:embed="rId2"/>
          <a:stretch>
            <a:fillRect/>
          </a:stretch>
        </p:blipFill>
        <p:spPr>
          <a:xfrm>
            <a:off x="1571624" y="1626766"/>
            <a:ext cx="6200775" cy="412633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Human Rights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1948 the UN approved the declaration of Human Rights. It stated that all people are entitled to basic rights </a:t>
            </a:r>
          </a:p>
          <a:p>
            <a:pPr lvl="2"/>
            <a:r>
              <a:rPr lang="en-US" dirty="0" smtClean="0"/>
              <a:t> </a:t>
            </a:r>
            <a:r>
              <a:rPr lang="en-US" i="1" dirty="0" smtClean="0"/>
              <a:t>“</a:t>
            </a:r>
            <a:r>
              <a:rPr lang="en-US" i="1" dirty="0" smtClean="0"/>
              <a:t>…without distinction of any kind, such as race, </a:t>
            </a:r>
            <a:r>
              <a:rPr lang="en-US" i="1" dirty="0" err="1" smtClean="0"/>
              <a:t>colour</a:t>
            </a:r>
            <a:r>
              <a:rPr lang="en-US" i="1" dirty="0" smtClean="0"/>
              <a:t>, sec, language, religion, political or other opinion, national or social origin, property, birth or other status.”</a:t>
            </a:r>
          </a:p>
          <a:p>
            <a:r>
              <a:rPr lang="en-US" sz="3027" dirty="0" smtClean="0"/>
              <a:t>However human rights violations ranging from arbitrary arrest to torture an slavery occur daily around the world. The UN and human rights groups monitor and report human rights violations , from Afghanistan to Bosnia, to Congo. </a:t>
            </a:r>
            <a:r>
              <a:rPr lang="en-US" sz="3027" i="1" dirty="0" smtClean="0"/>
              <a:t> </a:t>
            </a:r>
            <a:endParaRPr lang="en-US" sz="3027" i="1"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Negative effects of Globalization on the Environment</a:t>
            </a:r>
            <a:endParaRPr lang="en-US" dirty="0"/>
          </a:p>
        </p:txBody>
      </p:sp>
      <p:sp>
        <p:nvSpPr>
          <p:cNvPr id="3" name="Content Placeholder 2"/>
          <p:cNvSpPr>
            <a:spLocks noGrp="1"/>
          </p:cNvSpPr>
          <p:nvPr>
            <p:ph idx="1"/>
          </p:nvPr>
        </p:nvSpPr>
        <p:spPr/>
        <p:txBody>
          <a:bodyPr>
            <a:normAutofit fontScale="70000" lnSpcReduction="20000"/>
          </a:bodyPr>
          <a:lstStyle/>
          <a:p>
            <a:pPr marL="514350" indent="-514350">
              <a:buFont typeface="+mj-lt"/>
              <a:buAutoNum type="arabicPeriod"/>
            </a:pPr>
            <a:r>
              <a:rPr lang="en-US" b="1" dirty="0" smtClean="0"/>
              <a:t>Acid Rain</a:t>
            </a:r>
          </a:p>
          <a:p>
            <a:pPr marL="971550" lvl="1" indent="-514350">
              <a:buFont typeface="Arial"/>
              <a:buChar char="•"/>
            </a:pPr>
            <a:r>
              <a:rPr lang="en-US" dirty="0" smtClean="0"/>
              <a:t>Caused by gasses from power plants and factories, Acid rain causes toxic chemicals to fall down as rain, snow, or hail. </a:t>
            </a:r>
          </a:p>
          <a:p>
            <a:pPr marL="514350" indent="-514350">
              <a:buFont typeface="+mj-lt"/>
              <a:buAutoNum type="arabicPeriod"/>
            </a:pPr>
            <a:r>
              <a:rPr lang="en-US" b="1" dirty="0" smtClean="0"/>
              <a:t>Oil Spills</a:t>
            </a:r>
          </a:p>
          <a:p>
            <a:pPr marL="971550" lvl="1" indent="-514350">
              <a:buFont typeface="Arial"/>
              <a:buChar char="•"/>
            </a:pPr>
            <a:r>
              <a:rPr lang="en-US" dirty="0" smtClean="0"/>
              <a:t>Pollute waterways and kill marine life</a:t>
            </a:r>
          </a:p>
          <a:p>
            <a:pPr marL="514350" indent="-514350">
              <a:buFont typeface="+mj-lt"/>
              <a:buAutoNum type="arabicPeriod"/>
            </a:pPr>
            <a:r>
              <a:rPr lang="en-US" b="1" dirty="0" smtClean="0"/>
              <a:t>Deforestation</a:t>
            </a:r>
          </a:p>
          <a:p>
            <a:pPr marL="914400" lvl="1" indent="-514350">
              <a:buFont typeface="Arial"/>
              <a:buChar char="•"/>
            </a:pPr>
            <a:r>
              <a:rPr lang="en-US" dirty="0" smtClean="0"/>
              <a:t>The cutting of trees without replacing them. </a:t>
            </a:r>
          </a:p>
          <a:p>
            <a:pPr marL="514350" indent="-514350">
              <a:buFont typeface="+mj-lt"/>
              <a:buAutoNum type="arabicPeriod"/>
            </a:pPr>
            <a:r>
              <a:rPr lang="en-US" b="1" dirty="0" smtClean="0"/>
              <a:t>Erosion</a:t>
            </a:r>
          </a:p>
          <a:p>
            <a:pPr marL="971550" lvl="1" indent="-514350">
              <a:buFont typeface="Arial"/>
              <a:buChar char="•"/>
            </a:pPr>
            <a:r>
              <a:rPr lang="en-US" dirty="0" smtClean="0"/>
              <a:t>Deforestation causes erosion, or the wearing away of land and leads to flooding. </a:t>
            </a:r>
          </a:p>
          <a:p>
            <a:pPr marL="514350" indent="-514350">
              <a:buFont typeface="+mj-lt"/>
              <a:buAutoNum type="arabicPeriod"/>
            </a:pPr>
            <a:r>
              <a:rPr lang="en-US" b="1" dirty="0" smtClean="0"/>
              <a:t>Global Warming</a:t>
            </a:r>
          </a:p>
          <a:p>
            <a:pPr marL="971550" lvl="1" indent="-514350">
              <a:buFont typeface="Arial"/>
              <a:buChar char="•"/>
            </a:pPr>
            <a:r>
              <a:rPr lang="en-US" dirty="0" smtClean="0"/>
              <a:t>The rise of the earth’s surface temperature of time. It leads to climate changes such as rises in sea levels, changes in weather patterns, and increased precipitation or desertification depending on the area.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Kyoto Protocol</a:t>
            </a:r>
            <a:endParaRPr lang="en-US" dirty="0"/>
          </a:p>
        </p:txBody>
      </p:sp>
      <p:sp>
        <p:nvSpPr>
          <p:cNvPr id="3" name="Content Placeholder 2"/>
          <p:cNvSpPr>
            <a:spLocks noGrp="1"/>
          </p:cNvSpPr>
          <p:nvPr>
            <p:ph idx="1"/>
          </p:nvPr>
        </p:nvSpPr>
        <p:spPr/>
        <p:txBody>
          <a:bodyPr/>
          <a:lstStyle/>
          <a:p>
            <a:r>
              <a:rPr lang="en-US" b="1" dirty="0" smtClean="0"/>
              <a:t>Kyoto Protocol </a:t>
            </a:r>
            <a:r>
              <a:rPr lang="en-US" dirty="0" smtClean="0"/>
              <a:t>– International agreement with the goal of reducing the causes of climate change and stabilizing greenhouse gas concentrations. </a:t>
            </a:r>
            <a:endParaRPr lang="en-US" dirty="0"/>
          </a:p>
        </p:txBody>
      </p:sp>
      <p:pic>
        <p:nvPicPr>
          <p:cNvPr id="4" name="Picture 3"/>
          <p:cNvPicPr>
            <a:picLocks noChangeAspect="1"/>
          </p:cNvPicPr>
          <p:nvPr/>
        </p:nvPicPr>
        <p:blipFill>
          <a:blip r:embed="rId3"/>
          <a:stretch>
            <a:fillRect/>
          </a:stretch>
        </p:blipFill>
        <p:spPr>
          <a:xfrm>
            <a:off x="5221968" y="3429000"/>
            <a:ext cx="2641600" cy="308610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Globalization and Technology</a:t>
            </a:r>
            <a:endParaRPr lang="en-US" dirty="0"/>
          </a:p>
        </p:txBody>
      </p:sp>
      <p:pic>
        <p:nvPicPr>
          <p:cNvPr id="6" name="Picture 5"/>
          <p:cNvPicPr>
            <a:picLocks noChangeAspect="1"/>
          </p:cNvPicPr>
          <p:nvPr/>
        </p:nvPicPr>
        <p:blipFill>
          <a:blip r:embed="rId2"/>
          <a:stretch>
            <a:fillRect/>
          </a:stretch>
        </p:blipFill>
        <p:spPr>
          <a:xfrm>
            <a:off x="3149600" y="3600450"/>
            <a:ext cx="2844800" cy="285750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Space Race</a:t>
            </a:r>
            <a:endParaRPr lang="en-US" dirty="0"/>
          </a:p>
        </p:txBody>
      </p:sp>
      <p:sp>
        <p:nvSpPr>
          <p:cNvPr id="3" name="Content Placeholder 2"/>
          <p:cNvSpPr>
            <a:spLocks noGrp="1"/>
          </p:cNvSpPr>
          <p:nvPr>
            <p:ph idx="1"/>
          </p:nvPr>
        </p:nvSpPr>
        <p:spPr/>
        <p:txBody>
          <a:bodyPr>
            <a:normAutofit fontScale="92500"/>
          </a:bodyPr>
          <a:lstStyle/>
          <a:p>
            <a:r>
              <a:rPr lang="en-US" dirty="0" smtClean="0"/>
              <a:t>By the second half of the 20</a:t>
            </a:r>
            <a:r>
              <a:rPr lang="en-US" baseline="30000" dirty="0" smtClean="0"/>
              <a:t>th</a:t>
            </a:r>
            <a:r>
              <a:rPr lang="en-US" dirty="0" smtClean="0"/>
              <a:t> century there were few places on Earth that had not been explored, Space was seen as the </a:t>
            </a:r>
            <a:r>
              <a:rPr lang="en-US" b="1" dirty="0" smtClean="0"/>
              <a:t>“Final Frontier.”</a:t>
            </a:r>
          </a:p>
          <a:p>
            <a:pPr lvl="1"/>
            <a:r>
              <a:rPr lang="en-US" dirty="0" smtClean="0"/>
              <a:t>1957- The Soviet Union launched the first </a:t>
            </a:r>
            <a:r>
              <a:rPr lang="en-US" b="1" dirty="0" smtClean="0"/>
              <a:t>artificial satellite</a:t>
            </a:r>
            <a:r>
              <a:rPr lang="en-US" dirty="0" smtClean="0"/>
              <a:t>, </a:t>
            </a:r>
            <a:r>
              <a:rPr lang="en-US" i="1" dirty="0" smtClean="0"/>
              <a:t>Sputnik</a:t>
            </a:r>
            <a:r>
              <a:rPr lang="en-US" dirty="0" smtClean="0"/>
              <a:t>, into orbit. </a:t>
            </a:r>
          </a:p>
          <a:p>
            <a:pPr lvl="1"/>
            <a:r>
              <a:rPr lang="en-US" dirty="0" smtClean="0"/>
              <a:t>1969- U.S. </a:t>
            </a:r>
            <a:r>
              <a:rPr lang="en-US" i="1" dirty="0" smtClean="0"/>
              <a:t>Apollo</a:t>
            </a:r>
            <a:r>
              <a:rPr lang="en-US" dirty="0" smtClean="0"/>
              <a:t> program landed the first man on the moon.</a:t>
            </a:r>
          </a:p>
          <a:p>
            <a:pPr lvl="1"/>
            <a:r>
              <a:rPr lang="en-US" dirty="0" smtClean="0"/>
              <a:t>1998- Russia, The U.S., Canada, Japan, and many Europeans countries are working on the </a:t>
            </a:r>
            <a:r>
              <a:rPr lang="en-US" b="1" dirty="0" smtClean="0"/>
              <a:t>International Space Station </a:t>
            </a:r>
            <a:r>
              <a:rPr lang="en-US" dirty="0" smtClean="0"/>
              <a:t>(ISS). </a:t>
            </a:r>
            <a:endParaRPr lang="en-US" dirty="0"/>
          </a:p>
        </p:txBody>
      </p:sp>
      <p:pic>
        <p:nvPicPr>
          <p:cNvPr id="4" name="Picture 3"/>
          <p:cNvPicPr>
            <a:picLocks noChangeAspect="1"/>
          </p:cNvPicPr>
          <p:nvPr/>
        </p:nvPicPr>
        <p:blipFill>
          <a:blip r:embed="rId2"/>
          <a:stretch>
            <a:fillRect/>
          </a:stretch>
        </p:blipFill>
        <p:spPr>
          <a:xfrm>
            <a:off x="734462" y="0"/>
            <a:ext cx="1645914" cy="164591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Computers and The Internet</a:t>
            </a:r>
            <a:endParaRPr lang="en-US" dirty="0"/>
          </a:p>
        </p:txBody>
      </p:sp>
      <p:sp>
        <p:nvSpPr>
          <p:cNvPr id="3" name="Content Placeholder 2"/>
          <p:cNvSpPr>
            <a:spLocks noGrp="1"/>
          </p:cNvSpPr>
          <p:nvPr>
            <p:ph idx="1"/>
          </p:nvPr>
        </p:nvSpPr>
        <p:spPr>
          <a:xfrm>
            <a:off x="457200" y="1417638"/>
            <a:ext cx="8229600" cy="4525963"/>
          </a:xfrm>
        </p:spPr>
        <p:txBody>
          <a:bodyPr/>
          <a:lstStyle/>
          <a:p>
            <a:r>
              <a:rPr lang="en-US" dirty="0" smtClean="0"/>
              <a:t>1940’s- First </a:t>
            </a:r>
            <a:r>
              <a:rPr lang="en-US" b="1" dirty="0" smtClean="0"/>
              <a:t>electronic computers</a:t>
            </a:r>
            <a:r>
              <a:rPr lang="en-US" dirty="0" smtClean="0"/>
              <a:t>, huge and slow.</a:t>
            </a:r>
          </a:p>
          <a:p>
            <a:r>
              <a:rPr lang="en-US" dirty="0" smtClean="0"/>
              <a:t>1970’s- </a:t>
            </a:r>
            <a:r>
              <a:rPr lang="en-US" b="1" dirty="0" smtClean="0"/>
              <a:t>Personal Computers </a:t>
            </a:r>
            <a:r>
              <a:rPr lang="en-US" dirty="0" smtClean="0"/>
              <a:t>(PCs) became widely available to the public. Due to the silicon chip the computer was reduced in size.</a:t>
            </a:r>
          </a:p>
          <a:p>
            <a:r>
              <a:rPr lang="en-US" dirty="0" smtClean="0"/>
              <a:t>1990’s – </a:t>
            </a:r>
            <a:r>
              <a:rPr lang="en-US" b="1" dirty="0" smtClean="0"/>
              <a:t>The Internet</a:t>
            </a:r>
            <a:r>
              <a:rPr lang="en-US" dirty="0" smtClean="0"/>
              <a:t>, or </a:t>
            </a:r>
            <a:r>
              <a:rPr lang="en-US" b="1" dirty="0" smtClean="0"/>
              <a:t>World Wide Web </a:t>
            </a:r>
            <a:r>
              <a:rPr lang="en-US" dirty="0" smtClean="0"/>
              <a:t>(www.) was established via cable and satellites.</a:t>
            </a:r>
            <a:endParaRPr lang="en-US" dirty="0"/>
          </a:p>
        </p:txBody>
      </p:sp>
      <p:pic>
        <p:nvPicPr>
          <p:cNvPr id="4" name="Picture 3"/>
          <p:cNvPicPr>
            <a:picLocks noChangeAspect="1"/>
          </p:cNvPicPr>
          <p:nvPr/>
        </p:nvPicPr>
        <p:blipFill>
          <a:blip r:embed="rId2"/>
          <a:stretch>
            <a:fillRect/>
          </a:stretch>
        </p:blipFill>
        <p:spPr>
          <a:xfrm>
            <a:off x="7281569" y="4654730"/>
            <a:ext cx="1786939" cy="1910460"/>
          </a:xfrm>
          <a:prstGeom prst="rect">
            <a:avLst/>
          </a:prstGeom>
        </p:spPr>
      </p:pic>
      <p:pic>
        <p:nvPicPr>
          <p:cNvPr id="5" name="Picture 4"/>
          <p:cNvPicPr>
            <a:picLocks noChangeAspect="1"/>
          </p:cNvPicPr>
          <p:nvPr/>
        </p:nvPicPr>
        <p:blipFill>
          <a:blip r:embed="rId3"/>
          <a:stretch>
            <a:fillRect/>
          </a:stretch>
        </p:blipFill>
        <p:spPr>
          <a:xfrm>
            <a:off x="0" y="238900"/>
            <a:ext cx="1178738" cy="1178738"/>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Globalization and Security </a:t>
            </a:r>
            <a:endParaRPr lang="en-US" dirty="0"/>
          </a:p>
        </p:txBody>
      </p:sp>
      <p:pic>
        <p:nvPicPr>
          <p:cNvPr id="7" name="Picture 6"/>
          <p:cNvPicPr>
            <a:picLocks noChangeAspect="1"/>
          </p:cNvPicPr>
          <p:nvPr/>
        </p:nvPicPr>
        <p:blipFill>
          <a:blip r:embed="rId2"/>
          <a:stretch>
            <a:fillRect/>
          </a:stretch>
        </p:blipFill>
        <p:spPr>
          <a:xfrm>
            <a:off x="2825750" y="3600450"/>
            <a:ext cx="3492500" cy="232410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in a Dangerous World</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 1968, the </a:t>
            </a:r>
            <a:r>
              <a:rPr lang="en-US" b="1" dirty="0" smtClean="0"/>
              <a:t>Nuclear </a:t>
            </a:r>
            <a:r>
              <a:rPr lang="en-US" b="1" dirty="0" smtClean="0"/>
              <a:t>Nonproliferation Treaty </a:t>
            </a:r>
            <a:r>
              <a:rPr lang="en-US" dirty="0" smtClean="0"/>
              <a:t>(NPT) was signed by Russia, The United States, and 60 other countries. By 200, 187 nations had signed the treaty. </a:t>
            </a:r>
          </a:p>
          <a:p>
            <a:pPr lvl="1"/>
            <a:r>
              <a:rPr lang="en-US" dirty="0" smtClean="0"/>
              <a:t>The purpose of this treaty was to ensure that nuclear weapons did not </a:t>
            </a:r>
            <a:r>
              <a:rPr lang="en-US" b="1" dirty="0" smtClean="0"/>
              <a:t>proliferate</a:t>
            </a:r>
            <a:r>
              <a:rPr lang="en-US" dirty="0" smtClean="0"/>
              <a:t>, or rapidly spread, to nations that had no </a:t>
            </a:r>
            <a:r>
              <a:rPr lang="en-US" dirty="0" smtClean="0"/>
              <a:t>nuclear weapons. </a:t>
            </a:r>
          </a:p>
          <a:p>
            <a:r>
              <a:rPr lang="en-US" dirty="0" smtClean="0"/>
              <a:t>Today, the NPT is the most globally accepted arms control agreement. India, Pakistan, Israel, and Cuba have not signed. </a:t>
            </a:r>
          </a:p>
          <a:p>
            <a:r>
              <a:rPr lang="en-US" dirty="0" smtClean="0"/>
              <a:t>The (IAEA) </a:t>
            </a:r>
            <a:r>
              <a:rPr lang="en-US" b="1" dirty="0" smtClean="0"/>
              <a:t>International Atomic Energy Agency </a:t>
            </a:r>
            <a:r>
              <a:rPr lang="en-US" dirty="0" smtClean="0"/>
              <a:t>monitors nations regularly to check that they comply with the treaty. </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Terrorism </a:t>
            </a:r>
            <a:endParaRPr lang="en-US" dirty="0"/>
          </a:p>
        </p:txBody>
      </p:sp>
      <p:sp>
        <p:nvSpPr>
          <p:cNvPr id="3" name="Content Placeholder 2"/>
          <p:cNvSpPr>
            <a:spLocks noGrp="1"/>
          </p:cNvSpPr>
          <p:nvPr>
            <p:ph idx="1"/>
          </p:nvPr>
        </p:nvSpPr>
        <p:spPr/>
        <p:txBody>
          <a:bodyPr/>
          <a:lstStyle/>
          <a:p>
            <a:r>
              <a:rPr lang="en-US" b="1" dirty="0" smtClean="0"/>
              <a:t>Terrorism</a:t>
            </a:r>
            <a:r>
              <a:rPr lang="en-US" dirty="0" smtClean="0"/>
              <a:t>- the use of violence, especially against civilians, by groups of extremists to achieve political goals. Sometimes terrorists are funded </a:t>
            </a:r>
            <a:r>
              <a:rPr lang="en-US" dirty="0" smtClean="0"/>
              <a:t>and protected by governments. </a:t>
            </a:r>
          </a:p>
          <a:p>
            <a:r>
              <a:rPr lang="en-US" dirty="0" smtClean="0"/>
              <a:t>In the last two centuries terrorists have</a:t>
            </a:r>
          </a:p>
          <a:p>
            <a:pPr lvl="1"/>
            <a:r>
              <a:rPr lang="en-US" dirty="0" smtClean="0"/>
              <a:t>Bombed buildings</a:t>
            </a:r>
          </a:p>
          <a:p>
            <a:pPr lvl="1"/>
            <a:r>
              <a:rPr lang="en-US" dirty="0" smtClean="0"/>
              <a:t>Slaughtered civilians, police, soldiers</a:t>
            </a:r>
          </a:p>
          <a:p>
            <a:pPr lvl="1"/>
            <a:r>
              <a:rPr lang="en-US" dirty="0" smtClean="0"/>
              <a:t>Assassinated political leaders</a:t>
            </a:r>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Regional Terrorist Groups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Particular regional terrorist groups have operated for decades: </a:t>
            </a:r>
          </a:p>
          <a:p>
            <a:pPr lvl="1"/>
            <a:r>
              <a:rPr lang="en-US" b="1" dirty="0" smtClean="0"/>
              <a:t>Irish Republican Army </a:t>
            </a:r>
            <a:r>
              <a:rPr lang="en-US" dirty="0" smtClean="0"/>
              <a:t>(IRA)- forced British to give up northern Ireland. </a:t>
            </a:r>
          </a:p>
          <a:p>
            <a:pPr lvl="1"/>
            <a:r>
              <a:rPr lang="en-US" b="1" dirty="0" smtClean="0"/>
              <a:t>The ETA, a Basque terrorist group</a:t>
            </a:r>
            <a:r>
              <a:rPr lang="en-US" dirty="0" smtClean="0"/>
              <a:t>- seeks to compel the </a:t>
            </a:r>
            <a:r>
              <a:rPr lang="en-US" dirty="0" smtClean="0"/>
              <a:t>S</a:t>
            </a:r>
            <a:r>
              <a:rPr lang="en-US" dirty="0" smtClean="0"/>
              <a:t>panish government to secede part of their territory. </a:t>
            </a:r>
          </a:p>
          <a:p>
            <a:pPr lvl="1"/>
            <a:r>
              <a:rPr lang="en-US" b="1" dirty="0" smtClean="0"/>
              <a:t>Tamil Tigers- </a:t>
            </a:r>
            <a:r>
              <a:rPr lang="en-US" dirty="0" smtClean="0"/>
              <a:t>in Sri Lanka use guerrilla warfare to gain territory. </a:t>
            </a:r>
            <a:endParaRPr lang="en-US" b="1" dirty="0" smtClean="0"/>
          </a:p>
          <a:p>
            <a:pPr lvl="1"/>
            <a:r>
              <a:rPr lang="en-US" b="1" dirty="0" smtClean="0"/>
              <a:t>The Shining path- </a:t>
            </a:r>
            <a:r>
              <a:rPr lang="en-US" dirty="0" smtClean="0"/>
              <a:t>in Peru, use violence to attempt to  overthrow the government. </a:t>
            </a:r>
            <a:endParaRPr lang="en-US" b="1"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Globalization</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Globalization</a:t>
            </a:r>
            <a:r>
              <a:rPr lang="en-US" dirty="0" smtClean="0"/>
              <a:t> – the process by which national economies, politics, cultures, and societies become integrated with those of other nations around the world. </a:t>
            </a:r>
          </a:p>
          <a:p>
            <a:pPr lvl="1"/>
            <a:r>
              <a:rPr lang="en-US" dirty="0" smtClean="0"/>
              <a:t>One effect of Globalization is economic interdependence. </a:t>
            </a:r>
          </a:p>
          <a:p>
            <a:pPr lvl="2"/>
            <a:r>
              <a:rPr lang="en-US" b="1" dirty="0" smtClean="0"/>
              <a:t>Interdependence</a:t>
            </a:r>
            <a:r>
              <a:rPr lang="en-US" dirty="0" smtClean="0"/>
              <a:t> – dependence of countries on each other for goods, resources, knowledge, and labor from other parts of the world. </a:t>
            </a:r>
          </a:p>
          <a:p>
            <a:r>
              <a:rPr lang="en-US" dirty="0" smtClean="0"/>
              <a:t>This spread of goods and ideas has led to the development of a global culture. </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Terrorism in the Middle East</a:t>
            </a:r>
            <a:endParaRPr lang="en-US" dirty="0"/>
          </a:p>
        </p:txBody>
      </p:sp>
      <p:sp>
        <p:nvSpPr>
          <p:cNvPr id="3" name="Content Placeholder 2"/>
          <p:cNvSpPr>
            <a:spLocks noGrp="1"/>
          </p:cNvSpPr>
          <p:nvPr>
            <p:ph idx="1"/>
          </p:nvPr>
        </p:nvSpPr>
        <p:spPr/>
        <p:txBody>
          <a:bodyPr/>
          <a:lstStyle/>
          <a:p>
            <a:r>
              <a:rPr lang="en-US" dirty="0" smtClean="0"/>
              <a:t>The PLO – </a:t>
            </a:r>
            <a:r>
              <a:rPr lang="en-US" b="1" dirty="0" smtClean="0"/>
              <a:t>Palestine Liberation organization </a:t>
            </a:r>
            <a:r>
              <a:rPr lang="en-US" dirty="0" smtClean="0"/>
              <a:t>renounced terrorism in 1988, however other Palestinian groups practice terror to achieve their goals. </a:t>
            </a:r>
          </a:p>
          <a:p>
            <a:pPr lvl="3"/>
            <a:r>
              <a:rPr lang="en-US" b="1" dirty="0" smtClean="0"/>
              <a:t>Hamas</a:t>
            </a:r>
          </a:p>
          <a:p>
            <a:pPr lvl="3"/>
            <a:r>
              <a:rPr lang="en-US" b="1" dirty="0" smtClean="0"/>
              <a:t>Islamic Jihad</a:t>
            </a:r>
          </a:p>
          <a:p>
            <a:pPr lvl="3"/>
            <a:r>
              <a:rPr lang="en-US" b="1" dirty="0" smtClean="0"/>
              <a:t>AL-</a:t>
            </a:r>
            <a:r>
              <a:rPr lang="en-US" b="1" dirty="0" err="1" smtClean="0"/>
              <a:t>Aqsa</a:t>
            </a:r>
            <a:r>
              <a:rPr lang="en-US" b="1" dirty="0" smtClean="0"/>
              <a:t> Martyrs Brigade</a:t>
            </a:r>
          </a:p>
          <a:p>
            <a:pPr lvl="2"/>
            <a:r>
              <a:rPr lang="en-US" b="1" dirty="0" smtClean="0"/>
              <a:t>Hezbollah</a:t>
            </a:r>
            <a:r>
              <a:rPr lang="en-US" dirty="0" smtClean="0"/>
              <a:t>- a Lebanese terrorist organization</a:t>
            </a:r>
          </a:p>
          <a:p>
            <a:pPr lvl="1"/>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Al-Qaeda</a:t>
            </a:r>
            <a:endParaRPr lang="en-US" dirty="0"/>
          </a:p>
        </p:txBody>
      </p:sp>
      <p:sp>
        <p:nvSpPr>
          <p:cNvPr id="3" name="Content Placeholder 2"/>
          <p:cNvSpPr>
            <a:spLocks noGrp="1"/>
          </p:cNvSpPr>
          <p:nvPr>
            <p:ph idx="1"/>
          </p:nvPr>
        </p:nvSpPr>
        <p:spPr>
          <a:xfrm>
            <a:off x="457200" y="1417638"/>
            <a:ext cx="8229600" cy="4947637"/>
          </a:xfrm>
        </p:spPr>
        <p:txBody>
          <a:bodyPr>
            <a:normAutofit fontScale="85000" lnSpcReduction="10000"/>
          </a:bodyPr>
          <a:lstStyle/>
          <a:p>
            <a:r>
              <a:rPr lang="en-US" dirty="0" smtClean="0"/>
              <a:t>On powerful terrorist group lead by </a:t>
            </a:r>
            <a:r>
              <a:rPr lang="en-US" b="1" dirty="0" smtClean="0"/>
              <a:t>Osama Bin Laden</a:t>
            </a:r>
            <a:r>
              <a:rPr lang="en-US" dirty="0" smtClean="0"/>
              <a:t>, is called </a:t>
            </a:r>
            <a:r>
              <a:rPr lang="en-US" b="1" dirty="0" smtClean="0"/>
              <a:t>Al-</a:t>
            </a:r>
            <a:r>
              <a:rPr lang="en-US" b="1" dirty="0" err="1" smtClean="0"/>
              <a:t>Qauda</a:t>
            </a:r>
            <a:r>
              <a:rPr lang="en-US" dirty="0" smtClean="0"/>
              <a:t>. It is an Islamic Fundamentalist group, standing for “the Base” in Arabic. </a:t>
            </a:r>
          </a:p>
          <a:p>
            <a:pPr lvl="2"/>
            <a:r>
              <a:rPr lang="en-US" dirty="0" smtClean="0"/>
              <a:t>Bin Laden helpe</a:t>
            </a:r>
            <a:r>
              <a:rPr lang="en-US" dirty="0" smtClean="0"/>
              <a:t>d war lords in Afghanistan drive out the Soviets in the 1980s.</a:t>
            </a:r>
          </a:p>
          <a:p>
            <a:r>
              <a:rPr lang="en-US" dirty="0" smtClean="0"/>
              <a:t> His Goal- to </a:t>
            </a:r>
            <a:r>
              <a:rPr lang="en-US" b="1" dirty="0" smtClean="0"/>
              <a:t>expel American business interests, political influence, and military power </a:t>
            </a:r>
            <a:r>
              <a:rPr lang="en-US" dirty="0" smtClean="0"/>
              <a:t>from Saudi Arabia and the middle east. </a:t>
            </a:r>
          </a:p>
          <a:p>
            <a:r>
              <a:rPr lang="en-US" dirty="0" smtClean="0"/>
              <a:t>By 2000, he was </a:t>
            </a:r>
            <a:r>
              <a:rPr lang="en-US" b="1" dirty="0" smtClean="0"/>
              <a:t>providing aid, training, and money</a:t>
            </a:r>
            <a:r>
              <a:rPr lang="en-US" dirty="0" smtClean="0"/>
              <a:t> to scattered terrorist groups from Morocco to Indonesia. </a:t>
            </a:r>
          </a:p>
          <a:p>
            <a:r>
              <a:rPr lang="en-US" dirty="0" smtClean="0"/>
              <a:t>Al-Qaeda terrorists blew up two American Embassies in East Africa in 1998.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9/11</a:t>
            </a:r>
            <a:endParaRPr lang="en-US" dirty="0"/>
          </a:p>
        </p:txBody>
      </p:sp>
      <p:pic>
        <p:nvPicPr>
          <p:cNvPr id="4" name="Picture 3"/>
          <p:cNvPicPr>
            <a:picLocks noChangeAspect="1"/>
          </p:cNvPicPr>
          <p:nvPr/>
        </p:nvPicPr>
        <p:blipFill>
          <a:blip r:embed="rId2"/>
          <a:stretch>
            <a:fillRect/>
          </a:stretch>
        </p:blipFill>
        <p:spPr>
          <a:xfrm>
            <a:off x="457199" y="1417638"/>
            <a:ext cx="4172930" cy="4811847"/>
          </a:xfrm>
          <a:prstGeom prst="rect">
            <a:avLst/>
          </a:prstGeom>
        </p:spPr>
      </p:pic>
      <p:sp>
        <p:nvSpPr>
          <p:cNvPr id="5" name="TextBox 4"/>
          <p:cNvSpPr txBox="1"/>
          <p:nvPr/>
        </p:nvSpPr>
        <p:spPr>
          <a:xfrm>
            <a:off x="4919622" y="1417638"/>
            <a:ext cx="3767178" cy="4708981"/>
          </a:xfrm>
          <a:prstGeom prst="rect">
            <a:avLst/>
          </a:prstGeom>
          <a:noFill/>
        </p:spPr>
        <p:txBody>
          <a:bodyPr wrap="square" rtlCol="0">
            <a:spAutoFit/>
          </a:bodyPr>
          <a:lstStyle/>
          <a:p>
            <a:r>
              <a:rPr lang="en-US" sz="2000" b="1" dirty="0" smtClean="0"/>
              <a:t>On September 11</a:t>
            </a:r>
            <a:r>
              <a:rPr lang="en-US" sz="2000" b="1" baseline="30000" dirty="0" smtClean="0"/>
              <a:t>th</a:t>
            </a:r>
            <a:r>
              <a:rPr lang="en-US" sz="2000" b="1" dirty="0" smtClean="0"/>
              <a:t>, 2001</a:t>
            </a:r>
            <a:r>
              <a:rPr lang="en-US" sz="2000" dirty="0" smtClean="0"/>
              <a:t>, Teams of Al Qaeda terrorists hijacked four airplanes on the east coast of the U.S. </a:t>
            </a:r>
          </a:p>
          <a:p>
            <a:pPr lvl="1">
              <a:buFontTx/>
              <a:buChar char="-"/>
            </a:pPr>
            <a:r>
              <a:rPr lang="en-US" sz="2000" dirty="0" smtClean="0"/>
              <a:t>Two planes slammed into the twin towers of the World Trade Center in New York. </a:t>
            </a:r>
          </a:p>
          <a:p>
            <a:pPr lvl="1">
              <a:buFontTx/>
              <a:buChar char="-"/>
            </a:pPr>
            <a:r>
              <a:rPr lang="en-US" sz="2000" dirty="0" smtClean="0"/>
              <a:t> One plane plunged into the Pentagon in Virginia. </a:t>
            </a:r>
          </a:p>
          <a:p>
            <a:pPr lvl="1">
              <a:buFontTx/>
              <a:buChar char="-"/>
            </a:pPr>
            <a:r>
              <a:rPr lang="en-US" sz="2000" dirty="0" smtClean="0"/>
              <a:t>One plane’s passengers challenged the hijackers and led the plane off its target. </a:t>
            </a:r>
          </a:p>
          <a:p>
            <a:pPr lvl="1">
              <a:buFontTx/>
              <a:buChar char="-"/>
            </a:pPr>
            <a:endParaRPr lang="en-US" sz="2000" dirty="0" smtClean="0"/>
          </a:p>
          <a:p>
            <a:pPr lvl="1">
              <a:buFontTx/>
              <a:buChar char="-"/>
            </a:pPr>
            <a:endParaRPr lang="en-US" sz="2000" dirty="0" smtClean="0"/>
          </a:p>
          <a:p>
            <a:pPr lvl="1">
              <a:buFontTx/>
              <a:buChar char="-"/>
            </a:pPr>
            <a:r>
              <a:rPr lang="en-US" sz="2000" dirty="0" smtClean="0"/>
              <a:t>The Attacks killed 2,500</a:t>
            </a:r>
            <a:endParaRPr lang="en-US" sz="2000"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75150" y="788361"/>
            <a:ext cx="8716342" cy="5658478"/>
          </a:xfrm>
          <a:prstGeom prst="rect">
            <a:avLst/>
          </a:prstGeom>
        </p:spPr>
      </p:pic>
      <p:sp>
        <p:nvSpPr>
          <p:cNvPr id="7" name="TextBox 6"/>
          <p:cNvSpPr txBox="1"/>
          <p:nvPr/>
        </p:nvSpPr>
        <p:spPr>
          <a:xfrm>
            <a:off x="275150" y="218989"/>
            <a:ext cx="2396336" cy="369332"/>
          </a:xfrm>
          <a:prstGeom prst="rect">
            <a:avLst/>
          </a:prstGeom>
          <a:noFill/>
        </p:spPr>
        <p:txBody>
          <a:bodyPr wrap="square" rtlCol="0">
            <a:spAutoFit/>
          </a:bodyPr>
          <a:lstStyle/>
          <a:p>
            <a:r>
              <a:rPr lang="en-US" dirty="0" smtClean="0"/>
              <a:t>May 1</a:t>
            </a:r>
            <a:r>
              <a:rPr lang="en-US" baseline="30000" dirty="0" smtClean="0"/>
              <a:t>st</a:t>
            </a:r>
            <a:r>
              <a:rPr lang="en-US" dirty="0" smtClean="0"/>
              <a:t>, 2011</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Globalization: TRADE</a:t>
            </a:r>
            <a:endParaRPr lang="en-US" dirty="0"/>
          </a:p>
        </p:txBody>
      </p:sp>
      <p:pic>
        <p:nvPicPr>
          <p:cNvPr id="6" name="Picture 5"/>
          <p:cNvPicPr>
            <a:picLocks noChangeAspect="1"/>
          </p:cNvPicPr>
          <p:nvPr/>
        </p:nvPicPr>
        <p:blipFill>
          <a:blip r:embed="rId2"/>
          <a:stretch>
            <a:fillRect/>
          </a:stretch>
        </p:blipFill>
        <p:spPr>
          <a:xfrm>
            <a:off x="3097490" y="3429000"/>
            <a:ext cx="3124200" cy="26035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Globalization </a:t>
            </a:r>
            <a:endParaRPr lang="en-US" dirty="0"/>
          </a:p>
        </p:txBody>
      </p:sp>
      <p:sp>
        <p:nvSpPr>
          <p:cNvPr id="3" name="Content Placeholder 2"/>
          <p:cNvSpPr>
            <a:spLocks noGrp="1"/>
          </p:cNvSpPr>
          <p:nvPr>
            <p:ph idx="1"/>
          </p:nvPr>
        </p:nvSpPr>
        <p:spPr/>
        <p:txBody>
          <a:bodyPr/>
          <a:lstStyle/>
          <a:p>
            <a:r>
              <a:rPr lang="en-US" dirty="0" smtClean="0"/>
              <a:t>Globalization has encouraged: </a:t>
            </a:r>
          </a:p>
          <a:p>
            <a:pPr lvl="1"/>
            <a:r>
              <a:rPr lang="en-US" b="1" dirty="0" smtClean="0"/>
              <a:t>Outsourcing- </a:t>
            </a:r>
            <a:r>
              <a:rPr lang="en-US" dirty="0" smtClean="0"/>
              <a:t>practice of sending work to the developing world in order to save money or increase efficiency. </a:t>
            </a:r>
          </a:p>
          <a:p>
            <a:pPr lvl="3"/>
            <a:r>
              <a:rPr lang="en-US" dirty="0" smtClean="0"/>
              <a:t>Many jobs today are outsourced to India, Russia, China, and the Philippines. </a:t>
            </a:r>
            <a:endParaRPr lang="en-US" b="1" dirty="0" smtClean="0"/>
          </a:p>
          <a:p>
            <a:pPr lvl="1"/>
            <a:r>
              <a:rPr lang="en-US" b="1" dirty="0" smtClean="0"/>
              <a:t>Multinational corporations-</a:t>
            </a:r>
            <a:r>
              <a:rPr lang="en-US" dirty="0" smtClean="0"/>
              <a:t> corporations that have branches and assets in many countries and sell their goods and services throughout the world. </a:t>
            </a:r>
            <a:endParaRPr lang="en-US" b="1" dirty="0"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fontScale="90000"/>
          </a:bodyPr>
          <a:lstStyle/>
          <a:p>
            <a:r>
              <a:rPr lang="en-US" dirty="0" smtClean="0"/>
              <a:t>Weaknesses of</a:t>
            </a:r>
            <a:r>
              <a:rPr lang="en-US" dirty="0" smtClean="0"/>
              <a:t> interdependence</a:t>
            </a:r>
            <a:br>
              <a:rPr lang="en-US" dirty="0" smtClean="0"/>
            </a:br>
            <a:endParaRPr lang="en-US" dirty="0"/>
          </a:p>
        </p:txBody>
      </p:sp>
      <p:sp>
        <p:nvSpPr>
          <p:cNvPr id="3" name="Content Placeholder 2"/>
          <p:cNvSpPr>
            <a:spLocks noGrp="1"/>
          </p:cNvSpPr>
          <p:nvPr>
            <p:ph idx="1"/>
          </p:nvPr>
        </p:nvSpPr>
        <p:spPr/>
        <p:txBody>
          <a:bodyPr/>
          <a:lstStyle/>
          <a:p>
            <a:pPr lvl="1"/>
            <a:r>
              <a:rPr lang="en-US" b="1" dirty="0" smtClean="0"/>
              <a:t>Economic crisis </a:t>
            </a:r>
            <a:r>
              <a:rPr lang="en-US" dirty="0" smtClean="0"/>
              <a:t>in a country or region can have a global impact. </a:t>
            </a:r>
          </a:p>
          <a:p>
            <a:pPr lvl="2"/>
            <a:r>
              <a:rPr lang="en-US" dirty="0" smtClean="0"/>
              <a:t>Ex. 1997- Financial crisis struck Thailand and quickly spread to other Asian countries from Singapore to South Korea. </a:t>
            </a:r>
          </a:p>
          <a:p>
            <a:pPr lvl="1"/>
            <a:r>
              <a:rPr lang="en-US" dirty="0" smtClean="0"/>
              <a:t>The World is </a:t>
            </a:r>
            <a:r>
              <a:rPr lang="en-US" b="1" dirty="0" smtClean="0"/>
              <a:t>dependant</a:t>
            </a:r>
            <a:r>
              <a:rPr lang="en-US" dirty="0" smtClean="0"/>
              <a:t> on Oil</a:t>
            </a:r>
          </a:p>
          <a:p>
            <a:pPr lvl="2"/>
            <a:r>
              <a:rPr lang="en-US" dirty="0" smtClean="0"/>
              <a:t>Ex.  All nations need Oil for transportation and for products like plastics and fertilizer. In 1973 OPEC limited Oil exports and raised prices, sending economic shock waves around the world.</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Trade</a:t>
            </a:r>
            <a:endParaRPr lang="en-US" dirty="0"/>
          </a:p>
        </p:txBody>
      </p:sp>
      <p:sp>
        <p:nvSpPr>
          <p:cNvPr id="3" name="Content Placeholder 2"/>
          <p:cNvSpPr>
            <a:spLocks noGrp="1"/>
          </p:cNvSpPr>
          <p:nvPr>
            <p:ph idx="1"/>
          </p:nvPr>
        </p:nvSpPr>
        <p:spPr/>
        <p:txBody>
          <a:bodyPr>
            <a:normAutofit fontScale="85000" lnSpcReduction="10000"/>
          </a:bodyPr>
          <a:lstStyle/>
          <a:p>
            <a:r>
              <a:rPr lang="en-US" sz="2824" dirty="0" smtClean="0"/>
              <a:t>Free Trade is a key part of global trade today. The UN is an international organization with many responsibilities including promoting international monetary cooperation and encourag</a:t>
            </a:r>
            <a:r>
              <a:rPr lang="en-US" sz="2824" dirty="0" smtClean="0"/>
              <a:t>e global economic growth. </a:t>
            </a:r>
          </a:p>
          <a:p>
            <a:r>
              <a:rPr lang="en-US" sz="2824" dirty="0" smtClean="0"/>
              <a:t>To ensure this balance, treaties and organizations guide global trade:</a:t>
            </a:r>
          </a:p>
          <a:p>
            <a:pPr lvl="1"/>
            <a:r>
              <a:rPr lang="en-US" b="1" dirty="0" smtClean="0"/>
              <a:t>(WTO) World Trade Organization </a:t>
            </a:r>
            <a:r>
              <a:rPr lang="en-US" dirty="0" smtClean="0"/>
              <a:t>– </a:t>
            </a:r>
            <a:r>
              <a:rPr lang="en-US" dirty="0" smtClean="0"/>
              <a:t>sets up global rules to ensure that trade flows as smoothly as possible.</a:t>
            </a:r>
            <a:r>
              <a:rPr lang="en-US" dirty="0" smtClean="0"/>
              <a:t> </a:t>
            </a:r>
          </a:p>
          <a:p>
            <a:pPr lvl="2"/>
            <a:r>
              <a:rPr lang="en-US" dirty="0" smtClean="0"/>
              <a:t>Made up of more than 100 </a:t>
            </a:r>
            <a:r>
              <a:rPr lang="en-US" dirty="0" smtClean="0"/>
              <a:t>nations.</a:t>
            </a:r>
          </a:p>
          <a:p>
            <a:pPr lvl="2"/>
            <a:r>
              <a:rPr lang="en-US" dirty="0" smtClean="0"/>
              <a:t>The </a:t>
            </a:r>
            <a:r>
              <a:rPr lang="en-US" b="1" dirty="0" smtClean="0"/>
              <a:t>Group of 8 </a:t>
            </a:r>
            <a:r>
              <a:rPr lang="en-US" dirty="0" smtClean="0"/>
              <a:t>(G-8) meets yearly to discuss a wide range of economi</a:t>
            </a:r>
            <a:r>
              <a:rPr lang="en-US" dirty="0" smtClean="0"/>
              <a:t>c issues. It consists of Great Britain, Canada, France, Germany, Italy, Japan, United States, and Russia. (Industrialized nations)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Blocs</a:t>
            </a:r>
            <a:endParaRPr lang="en-US" dirty="0"/>
          </a:p>
        </p:txBody>
      </p:sp>
      <p:sp>
        <p:nvSpPr>
          <p:cNvPr id="3" name="Content Placeholder 2"/>
          <p:cNvSpPr>
            <a:spLocks noGrp="1"/>
          </p:cNvSpPr>
          <p:nvPr>
            <p:ph idx="1"/>
          </p:nvPr>
        </p:nvSpPr>
        <p:spPr/>
        <p:txBody>
          <a:bodyPr/>
          <a:lstStyle/>
          <a:p>
            <a:r>
              <a:rPr lang="en-US" dirty="0" smtClean="0"/>
              <a:t>Many nations have formed </a:t>
            </a:r>
            <a:r>
              <a:rPr lang="en-US" b="1" dirty="0" smtClean="0"/>
              <a:t>Blocs</a:t>
            </a:r>
            <a:r>
              <a:rPr lang="en-US" dirty="0" smtClean="0"/>
              <a:t> or groups to promote trade and meet common needs. </a:t>
            </a:r>
          </a:p>
          <a:p>
            <a:pPr lvl="1"/>
            <a:r>
              <a:rPr lang="en-US" b="1" dirty="0" smtClean="0"/>
              <a:t>NAFTA – North American Free Trade Association</a:t>
            </a:r>
          </a:p>
          <a:p>
            <a:pPr lvl="2"/>
            <a:r>
              <a:rPr lang="en-US" dirty="0" smtClean="0"/>
              <a:t>Facilitates trade among U.S., Canada, and Mexico.</a:t>
            </a:r>
          </a:p>
          <a:p>
            <a:pPr lvl="1"/>
            <a:r>
              <a:rPr lang="en-US" b="1" dirty="0" smtClean="0"/>
              <a:t>APEC – Asia- Pacific Economic Cooperation</a:t>
            </a:r>
          </a:p>
          <a:p>
            <a:pPr lvl="2"/>
            <a:r>
              <a:rPr lang="en-US" dirty="0" smtClean="0"/>
              <a:t>Promotes trade along the pacific rim</a:t>
            </a:r>
          </a:p>
          <a:p>
            <a:pPr lvl="1"/>
            <a:r>
              <a:rPr lang="en-US" b="1" dirty="0" smtClean="0"/>
              <a:t>OPEC – Organization of Oil </a:t>
            </a:r>
            <a:r>
              <a:rPr lang="en-US" b="1" dirty="0" smtClean="0"/>
              <a:t>P</a:t>
            </a:r>
            <a:r>
              <a:rPr lang="en-US" b="1" dirty="0" smtClean="0"/>
              <a:t>roducing Countries</a:t>
            </a:r>
          </a:p>
          <a:p>
            <a:pPr lvl="2"/>
            <a:r>
              <a:rPr lang="en-US" dirty="0" smtClean="0"/>
              <a:t>Represents oil producing countries and regulations the production of oil to stabilize the market.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Globalization:</a:t>
            </a:r>
            <a:br>
              <a:rPr lang="en-US" dirty="0" smtClean="0"/>
            </a:br>
            <a:r>
              <a:rPr lang="en-US" dirty="0" smtClean="0"/>
              <a:t>Social and Environmental Issues</a:t>
            </a:r>
            <a:endParaRPr lang="en-US" dirty="0"/>
          </a:p>
        </p:txBody>
      </p:sp>
      <p:pic>
        <p:nvPicPr>
          <p:cNvPr id="6" name="Picture 5"/>
          <p:cNvPicPr>
            <a:picLocks noChangeAspect="1"/>
          </p:cNvPicPr>
          <p:nvPr/>
        </p:nvPicPr>
        <p:blipFill>
          <a:blip r:embed="rId2"/>
          <a:stretch>
            <a:fillRect/>
          </a:stretch>
        </p:blipFill>
        <p:spPr>
          <a:xfrm>
            <a:off x="3302000" y="3600450"/>
            <a:ext cx="2540000" cy="27559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a:t>
            </a:r>
            <a:r>
              <a:rPr lang="en-US" dirty="0" smtClean="0"/>
              <a:t> problems</a:t>
            </a:r>
            <a:endParaRPr lang="en-US" dirty="0"/>
          </a:p>
        </p:txBody>
      </p:sp>
      <p:sp>
        <p:nvSpPr>
          <p:cNvPr id="3" name="Content Placeholder 2"/>
          <p:cNvSpPr>
            <a:spLocks noGrp="1"/>
          </p:cNvSpPr>
          <p:nvPr>
            <p:ph idx="1"/>
          </p:nvPr>
        </p:nvSpPr>
        <p:spPr/>
        <p:txBody>
          <a:bodyPr>
            <a:normAutofit fontScale="62500" lnSpcReduction="20000"/>
          </a:bodyPr>
          <a:lstStyle/>
          <a:p>
            <a:pPr marL="514350" indent="-514350">
              <a:buFont typeface="+mj-lt"/>
              <a:buAutoNum type="arabicPeriod"/>
            </a:pPr>
            <a:r>
              <a:rPr lang="en-US" b="1" dirty="0" smtClean="0"/>
              <a:t>Poverty</a:t>
            </a:r>
            <a:r>
              <a:rPr lang="en-US" dirty="0" smtClean="0"/>
              <a:t> </a:t>
            </a:r>
          </a:p>
          <a:p>
            <a:pPr marL="914400" lvl="1" indent="-514350">
              <a:buFont typeface="Arial"/>
              <a:buChar char="•"/>
            </a:pPr>
            <a:r>
              <a:rPr lang="en-US" dirty="0" smtClean="0"/>
              <a:t>is a complex issue with many </a:t>
            </a:r>
            <a:r>
              <a:rPr lang="en-US" dirty="0" smtClean="0"/>
              <a:t>causes. There is a growing gap between the rich and the poor in many developed nations. In undeveloped nations, political upheaval, civil war, corruption, and poor planning inhibit efforts to reduce poverty.</a:t>
            </a:r>
            <a:endParaRPr lang="en-US" dirty="0" smtClean="0"/>
          </a:p>
          <a:p>
            <a:pPr marL="514350" indent="-514350">
              <a:buFont typeface="+mj-lt"/>
              <a:buAutoNum type="arabicPeriod"/>
            </a:pPr>
            <a:r>
              <a:rPr lang="en-US" b="1" dirty="0" smtClean="0"/>
              <a:t>Natural Disasters</a:t>
            </a:r>
          </a:p>
          <a:p>
            <a:pPr marL="914400" lvl="1" indent="-514350">
              <a:buFont typeface="Arial"/>
              <a:buChar char="•"/>
            </a:pPr>
            <a:r>
              <a:rPr lang="en-US" b="1" dirty="0" smtClean="0"/>
              <a:t> </a:t>
            </a:r>
            <a:r>
              <a:rPr lang="en-US" dirty="0" smtClean="0"/>
              <a:t>including earthquakes, floods, and avalanches, droughts, fires, hurricanes, and volcanic eruptions, Strike all over the world at anytime. They cause death, destruction, unsanitary conditions, and economic troubles. </a:t>
            </a:r>
            <a:endParaRPr lang="en-US" b="1" dirty="0" smtClean="0"/>
          </a:p>
          <a:p>
            <a:pPr marL="514350" indent="-514350">
              <a:buFont typeface="+mj-lt"/>
              <a:buAutoNum type="arabicPeriod"/>
            </a:pPr>
            <a:r>
              <a:rPr lang="en-US" b="1" dirty="0" smtClean="0"/>
              <a:t>Disease</a:t>
            </a:r>
          </a:p>
          <a:p>
            <a:pPr marL="914400" lvl="1" indent="-514350">
              <a:buFont typeface="Arial"/>
              <a:buChar char="•"/>
            </a:pPr>
            <a:r>
              <a:rPr lang="en-US" dirty="0" smtClean="0"/>
              <a:t>Disease spreading rapidly is called an </a:t>
            </a:r>
            <a:r>
              <a:rPr lang="en-US" b="1" dirty="0" smtClean="0"/>
              <a:t>epidemic</a:t>
            </a:r>
            <a:r>
              <a:rPr lang="en-US" dirty="0" smtClean="0"/>
              <a:t>. HIV/AIDS is an epidemic that has killed an an estimated 20 million people. 40 million are currently infected. There is global effort to prevent its spread. </a:t>
            </a:r>
          </a:p>
          <a:p>
            <a:pPr marL="514350" indent="-514350">
              <a:buFont typeface="+mj-lt"/>
              <a:buAutoNum type="arabicPeriod"/>
            </a:pPr>
            <a:r>
              <a:rPr lang="en-US" b="1" dirty="0" smtClean="0"/>
              <a:t>Famine</a:t>
            </a:r>
          </a:p>
          <a:p>
            <a:pPr marL="914400" lvl="1" indent="-514350">
              <a:buFont typeface="Arial"/>
              <a:buChar char="•"/>
            </a:pPr>
            <a:r>
              <a:rPr lang="en-US" dirty="0" smtClean="0"/>
              <a:t>When Large numbers of people in a nation face death by starvation. War often disrupts food distribution, civil wars in the 1980’s in Ethiopia and Sudan intensified Famine.</a:t>
            </a:r>
            <a:endParaRPr lang="en-US" dirty="0"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9826</TotalTime>
  <Words>1450</Words>
  <Application>Microsoft Macintosh PowerPoint</Application>
  <PresentationFormat>On-screen Show (4:3)</PresentationFormat>
  <Paragraphs>110</Paragraphs>
  <Slides>23</Slides>
  <Notes>1</Notes>
  <HiddenSlides>0</HiddenSlides>
  <MMClips>0</MMClips>
  <ScaleCrop>false</ScaleCrop>
  <HeadingPairs>
    <vt:vector size="4" baseType="variant">
      <vt:variant>
        <vt:lpstr>Design Template</vt:lpstr>
      </vt:variant>
      <vt:variant>
        <vt:i4>1</vt:i4>
      </vt:variant>
      <vt:variant>
        <vt:lpstr>Slide Titles</vt:lpstr>
      </vt:variant>
      <vt:variant>
        <vt:i4>23</vt:i4>
      </vt:variant>
    </vt:vector>
  </HeadingPairs>
  <TitlesOfParts>
    <vt:vector size="24" baseType="lpstr">
      <vt:lpstr>Office Theme</vt:lpstr>
      <vt:lpstr>Globalization </vt:lpstr>
      <vt:lpstr>Globalization</vt:lpstr>
      <vt:lpstr>Globalization: TRADE</vt:lpstr>
      <vt:lpstr>Globalization </vt:lpstr>
      <vt:lpstr>Weaknesses of interdependence </vt:lpstr>
      <vt:lpstr>Free Trade</vt:lpstr>
      <vt:lpstr>Blocs</vt:lpstr>
      <vt:lpstr>Globalization: Social and Environmental Issues</vt:lpstr>
      <vt:lpstr>Social problems</vt:lpstr>
      <vt:lpstr>Human Rights </vt:lpstr>
      <vt:lpstr>Negative effects of Globalization on the Environment</vt:lpstr>
      <vt:lpstr>Kyoto Protocol</vt:lpstr>
      <vt:lpstr>Globalization and Technology</vt:lpstr>
      <vt:lpstr>The Space Race</vt:lpstr>
      <vt:lpstr>Computers and The Internet</vt:lpstr>
      <vt:lpstr>Globalization and Security </vt:lpstr>
      <vt:lpstr>Security in a Dangerous World</vt:lpstr>
      <vt:lpstr>Terrorism </vt:lpstr>
      <vt:lpstr>Regional Terrorist Groups</vt:lpstr>
      <vt:lpstr>Terrorism in the Middle East</vt:lpstr>
      <vt:lpstr>Al-Qaeda</vt:lpstr>
      <vt:lpstr>9/11</vt:lpstr>
      <vt:lpstr>Slide 23</vt:lpstr>
    </vt:vector>
  </TitlesOfParts>
  <Company>North Carolina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Globalization </dc:title>
  <dc:creator>Jessica Taylor</dc:creator>
  <cp:lastModifiedBy>Jessica Taylor</cp:lastModifiedBy>
  <cp:revision>10</cp:revision>
  <dcterms:created xsi:type="dcterms:W3CDTF">2013-05-15T13:51:54Z</dcterms:created>
  <dcterms:modified xsi:type="dcterms:W3CDTF">2013-05-16T12:23:08Z</dcterms:modified>
</cp:coreProperties>
</file>