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7" r:id="rId2"/>
    <p:sldId id="288" r:id="rId3"/>
    <p:sldId id="287" r:id="rId4"/>
    <p:sldId id="289" r:id="rId5"/>
    <p:sldId id="290" r:id="rId6"/>
    <p:sldId id="261" r:id="rId7"/>
    <p:sldId id="262" r:id="rId8"/>
    <p:sldId id="276" r:id="rId9"/>
    <p:sldId id="274" r:id="rId10"/>
    <p:sldId id="264" r:id="rId11"/>
    <p:sldId id="263" r:id="rId12"/>
    <p:sldId id="284" r:id="rId13"/>
    <p:sldId id="282" r:id="rId14"/>
    <p:sldId id="280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4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118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2101D-C711-4E16-9701-F50D22C51982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EE533-7EE1-4BEC-A0B6-15BF5E111D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B660E-E098-4C61-8E7A-E9FEA808728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AF75D-F7EF-47DA-BD7F-324DA8FB02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Exploration leads to Colonization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762000" y="1371600"/>
            <a:ext cx="7696200" cy="50381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Tobacco!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58674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John Rolfe learned how to develop a tobacco crop.</a:t>
            </a:r>
          </a:p>
          <a:p>
            <a:pPr lvl="1"/>
            <a:r>
              <a:rPr lang="en-US" dirty="0" smtClean="0"/>
              <a:t>“Black Gold”</a:t>
            </a:r>
          </a:p>
          <a:p>
            <a:pPr lvl="1"/>
            <a:r>
              <a:rPr lang="en-US" dirty="0" smtClean="0"/>
              <a:t>Leads to </a:t>
            </a:r>
            <a:r>
              <a:rPr lang="en-US" b="1" dirty="0" smtClean="0"/>
              <a:t>Plantation System </a:t>
            </a:r>
            <a:r>
              <a:rPr lang="en-US" dirty="0" smtClean="0"/>
              <a:t>and an </a:t>
            </a:r>
            <a:r>
              <a:rPr lang="en-US" b="1" dirty="0" smtClean="0"/>
              <a:t>agrarian economy</a:t>
            </a:r>
            <a:r>
              <a:rPr lang="en-US" dirty="0" smtClean="0"/>
              <a:t> based on agriculture.</a:t>
            </a:r>
          </a:p>
          <a:p>
            <a:pPr lvl="1"/>
            <a:r>
              <a:rPr lang="en-US" dirty="0" smtClean="0"/>
              <a:t>Also </a:t>
            </a:r>
            <a:r>
              <a:rPr lang="en-US" b="1" dirty="0" smtClean="0"/>
              <a:t>Slavery…</a:t>
            </a:r>
          </a:p>
          <a:p>
            <a:r>
              <a:rPr lang="en-US" dirty="0" smtClean="0"/>
              <a:t>Began the </a:t>
            </a:r>
            <a:r>
              <a:rPr lang="en-US" dirty="0" err="1" smtClean="0"/>
              <a:t>Headright</a:t>
            </a:r>
            <a:r>
              <a:rPr lang="en-US" dirty="0" smtClean="0"/>
              <a:t> System </a:t>
            </a:r>
          </a:p>
          <a:p>
            <a:pPr lvl="1"/>
            <a:r>
              <a:rPr lang="en-US" dirty="0" smtClean="0"/>
              <a:t>Each Virginian got 50 acres for each person whose passage they paid.</a:t>
            </a:r>
          </a:p>
          <a:p>
            <a:r>
              <a:rPr lang="en-US" dirty="0" smtClean="0"/>
              <a:t>Used </a:t>
            </a:r>
            <a:r>
              <a:rPr lang="en-US" b="1" dirty="0" smtClean="0"/>
              <a:t>Indentured servants</a:t>
            </a:r>
          </a:p>
          <a:p>
            <a:pPr lvl="1"/>
            <a:r>
              <a:rPr lang="en-US" dirty="0" smtClean="0"/>
              <a:t>Worked for 5-7 years for “freedom dues.”</a:t>
            </a:r>
          </a:p>
        </p:txBody>
      </p:sp>
      <p:pic>
        <p:nvPicPr>
          <p:cNvPr id="7" name="Content Placeholder 6" descr="Tobacc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48400" y="990600"/>
            <a:ext cx="2677886" cy="354563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Plymouth Rock (1620)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2578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Second SUCCESSFUL English colony!!</a:t>
            </a:r>
          </a:p>
          <a:p>
            <a:r>
              <a:rPr lang="en-US" dirty="0" smtClean="0"/>
              <a:t>Founded by the </a:t>
            </a:r>
            <a:r>
              <a:rPr lang="en-US" b="1" dirty="0" smtClean="0"/>
              <a:t>Pilgrims </a:t>
            </a:r>
            <a:r>
              <a:rPr lang="en-US" dirty="0" smtClean="0"/>
              <a:t>in 1620.</a:t>
            </a:r>
            <a:endParaRPr lang="en-US" b="1" dirty="0" smtClean="0"/>
          </a:p>
          <a:p>
            <a:pPr lvl="1"/>
            <a:r>
              <a:rPr lang="en-US" dirty="0" smtClean="0"/>
              <a:t>Pilgrims were English protestants that wanted to break away from the Church of England</a:t>
            </a:r>
          </a:p>
          <a:p>
            <a:pPr lvl="1"/>
            <a:r>
              <a:rPr lang="en-US" dirty="0" smtClean="0"/>
              <a:t>Seeking </a:t>
            </a:r>
            <a:r>
              <a:rPr lang="en-US" b="1" dirty="0" smtClean="0"/>
              <a:t>religious freedom</a:t>
            </a:r>
          </a:p>
          <a:p>
            <a:r>
              <a:rPr lang="en-US" dirty="0" smtClean="0"/>
              <a:t>Landed at Plymouth Rock, Massachusetts</a:t>
            </a:r>
          </a:p>
          <a:p>
            <a:pPr lvl="1"/>
            <a:r>
              <a:rPr lang="en-US" dirty="0" smtClean="0"/>
              <a:t>Wrote the </a:t>
            </a:r>
            <a:r>
              <a:rPr lang="en-US" b="1" dirty="0" smtClean="0"/>
              <a:t>Mayflower Compact</a:t>
            </a:r>
            <a:r>
              <a:rPr lang="en-US" dirty="0" smtClean="0"/>
              <a:t> – first direct democracy</a:t>
            </a:r>
          </a:p>
          <a:p>
            <a:r>
              <a:rPr lang="en-US" dirty="0" smtClean="0"/>
              <a:t>Better relationship with the Native American tribes and over all very successful (than Jamestown) </a:t>
            </a:r>
          </a:p>
        </p:txBody>
      </p:sp>
      <p:pic>
        <p:nvPicPr>
          <p:cNvPr id="4" name="Picture 3" descr="pilgrims-lan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371600"/>
            <a:ext cx="3386667" cy="2286000"/>
          </a:xfrm>
          <a:prstGeom prst="rect">
            <a:avLst/>
          </a:prstGeom>
        </p:spPr>
      </p:pic>
      <p:pic>
        <p:nvPicPr>
          <p:cNvPr id="5" name="Picture 5" descr="purit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514600"/>
            <a:ext cx="3379304" cy="2590800"/>
          </a:xfrm>
          <a:prstGeom prst="rect">
            <a:avLst/>
          </a:prstGeom>
          <a:noFill/>
        </p:spPr>
      </p:pic>
      <p:pic>
        <p:nvPicPr>
          <p:cNvPr id="6" name="Picture 5" descr="Mayflower Compac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3580" y="4191000"/>
            <a:ext cx="3100420" cy="2309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13 English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54864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the 1600s and 1700s, England established a total of 13 colonies.  </a:t>
            </a:r>
          </a:p>
          <a:p>
            <a:pPr lvl="1"/>
            <a:r>
              <a:rPr lang="en-US" dirty="0" smtClean="0"/>
              <a:t>Each colony was established for different reasons.</a:t>
            </a:r>
          </a:p>
          <a:p>
            <a:pPr lvl="2"/>
            <a:r>
              <a:rPr lang="en-US" dirty="0" smtClean="0"/>
              <a:t>To Make Money</a:t>
            </a:r>
          </a:p>
          <a:p>
            <a:pPr lvl="2"/>
            <a:r>
              <a:rPr lang="en-US" dirty="0" smtClean="0"/>
              <a:t>Religious Freedom</a:t>
            </a:r>
          </a:p>
          <a:p>
            <a:pPr lvl="2"/>
            <a:r>
              <a:rPr lang="en-US" dirty="0" smtClean="0"/>
              <a:t>Favor from the King</a:t>
            </a:r>
          </a:p>
          <a:p>
            <a:r>
              <a:rPr lang="en-US" dirty="0" smtClean="0"/>
              <a:t>The Colonies are divided into 3 regions:</a:t>
            </a:r>
          </a:p>
          <a:p>
            <a:pPr lvl="1"/>
            <a:r>
              <a:rPr lang="en-US" dirty="0" smtClean="0"/>
              <a:t>New England</a:t>
            </a:r>
          </a:p>
          <a:p>
            <a:pPr lvl="2"/>
            <a:r>
              <a:rPr lang="en-US" dirty="0" smtClean="0"/>
              <a:t>Massachusetts, Rhode Island, Connecticut, and New Hampshire</a:t>
            </a:r>
          </a:p>
          <a:p>
            <a:pPr lvl="1"/>
            <a:r>
              <a:rPr lang="en-US" dirty="0" smtClean="0"/>
              <a:t>Middle</a:t>
            </a:r>
          </a:p>
          <a:p>
            <a:pPr lvl="2"/>
            <a:r>
              <a:rPr lang="en-US" dirty="0" smtClean="0"/>
              <a:t>New York, Pennsylvania, New Jersey, Delaware</a:t>
            </a:r>
          </a:p>
          <a:p>
            <a:pPr lvl="1"/>
            <a:r>
              <a:rPr lang="en-US" dirty="0" smtClean="0"/>
              <a:t>Southern</a:t>
            </a:r>
          </a:p>
          <a:p>
            <a:pPr lvl="2"/>
            <a:r>
              <a:rPr lang="en-US" dirty="0" smtClean="0"/>
              <a:t>Maryland, Virginia, North Carolina, South Carolina, Georgia.</a:t>
            </a:r>
          </a:p>
          <a:p>
            <a:r>
              <a:rPr lang="en-US" dirty="0" smtClean="0"/>
              <a:t>Each colonial region developed very different ways of life including politics, religious beliefs, and economies.</a:t>
            </a:r>
          </a:p>
        </p:txBody>
      </p:sp>
      <p:pic>
        <p:nvPicPr>
          <p:cNvPr id="7" name="Content Placeholder 6" descr="13 coloni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65532" y="1295401"/>
            <a:ext cx="3478468" cy="38862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620000" y="16002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162800" y="2057400"/>
            <a:ext cx="7620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781800" y="2971800"/>
            <a:ext cx="1066800" cy="1447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Governing the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English Kings maintained control over their American colonies.  </a:t>
            </a:r>
          </a:p>
          <a:p>
            <a:pPr lvl="1"/>
            <a:r>
              <a:rPr lang="en-US" dirty="0" smtClean="0"/>
              <a:t>Appointed Royal governors to oversee colonies</a:t>
            </a:r>
          </a:p>
          <a:p>
            <a:r>
              <a:rPr lang="en-US" dirty="0" smtClean="0"/>
              <a:t>However, English colonists (compared to Spanish and French) were able to participate in </a:t>
            </a:r>
            <a:r>
              <a:rPr lang="en-US" b="1" dirty="0" smtClean="0"/>
              <a:t>self-government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Each colony had its own representative assembly.</a:t>
            </a:r>
          </a:p>
          <a:p>
            <a:pPr lvl="2"/>
            <a:r>
              <a:rPr lang="en-US" b="1" dirty="0" smtClean="0"/>
              <a:t>Virginia House of Burgesses </a:t>
            </a:r>
            <a:r>
              <a:rPr lang="en-US" dirty="0" smtClean="0"/>
              <a:t>= the first representative government in the United States!</a:t>
            </a:r>
          </a:p>
          <a:p>
            <a:pPr lvl="1"/>
            <a:r>
              <a:rPr lang="en-US" dirty="0" smtClean="0"/>
              <a:t>In addition, they had </a:t>
            </a:r>
            <a:r>
              <a:rPr lang="en-US" b="1" dirty="0" smtClean="0"/>
              <a:t>town hall meetings </a:t>
            </a:r>
            <a:r>
              <a:rPr lang="en-US" dirty="0" smtClean="0"/>
              <a:t>to discuss issues.  </a:t>
            </a:r>
          </a:p>
          <a:p>
            <a:r>
              <a:rPr lang="en-US" dirty="0" smtClean="0"/>
              <a:t>English colonists believed that they would enjoy the same political rights as English citizens and fought to maintain these rights.</a:t>
            </a:r>
          </a:p>
          <a:p>
            <a:pPr lvl="1"/>
            <a:r>
              <a:rPr lang="en-US" dirty="0" smtClean="0"/>
              <a:t>Due Process, Habeas Corpus, Trial by Jury, No Taxation without Representation (</a:t>
            </a:r>
            <a:r>
              <a:rPr lang="en-US" b="1" dirty="0" smtClean="0"/>
              <a:t>Magna </a:t>
            </a:r>
            <a:r>
              <a:rPr lang="en-US" b="1" dirty="0" err="1" smtClean="0"/>
              <a:t>Carta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These ideas would lead to the American Revolution!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Economy of the Colonies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943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 Europeans established colonies in North America, they used a system of </a:t>
            </a:r>
            <a:r>
              <a:rPr lang="en-US" b="1" dirty="0" smtClean="0"/>
              <a:t>triangular trade </a:t>
            </a:r>
            <a:r>
              <a:rPr lang="en-US" dirty="0" smtClean="0"/>
              <a:t>which brought slaves to America.  </a:t>
            </a:r>
          </a:p>
          <a:p>
            <a:r>
              <a:rPr lang="en-US" dirty="0" smtClean="0"/>
              <a:t>The system of Triangular Trade: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Leg: Europe to Africa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Leg: Africa to America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Leg: America to Europe</a:t>
            </a:r>
          </a:p>
          <a:p>
            <a:r>
              <a:rPr lang="en-US" b="1" dirty="0" smtClean="0"/>
              <a:t>Mercantilism </a:t>
            </a:r>
            <a:r>
              <a:rPr lang="en-US" dirty="0" smtClean="0"/>
              <a:t>= an economic policy that you must export more goods than you import.</a:t>
            </a:r>
          </a:p>
          <a:p>
            <a:pPr lvl="1"/>
            <a:r>
              <a:rPr lang="en-US" dirty="0" smtClean="0"/>
              <a:t>Exports – goods leaving the country; you make more $$</a:t>
            </a:r>
          </a:p>
          <a:p>
            <a:pPr lvl="1"/>
            <a:r>
              <a:rPr lang="en-US" dirty="0" smtClean="0"/>
              <a:t>Imports – goods you buy from other countries; you lose $$</a:t>
            </a:r>
          </a:p>
        </p:txBody>
      </p:sp>
      <p:pic>
        <p:nvPicPr>
          <p:cNvPr id="4" name="Picture 5" descr="docu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981200"/>
            <a:ext cx="2890967" cy="2260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French and Indian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5943600" cy="5867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By the 1600s, Spain, France, England, and the Netherlands all had colonies in North America.</a:t>
            </a:r>
          </a:p>
          <a:p>
            <a:pPr lvl="1"/>
            <a:r>
              <a:rPr lang="en-US" dirty="0" smtClean="0"/>
              <a:t>France = New France in Canada</a:t>
            </a:r>
          </a:p>
          <a:p>
            <a:pPr lvl="1"/>
            <a:r>
              <a:rPr lang="en-US" dirty="0" smtClean="0"/>
              <a:t>Spain = Florida and Texas</a:t>
            </a:r>
          </a:p>
          <a:p>
            <a:pPr lvl="1"/>
            <a:r>
              <a:rPr lang="en-US" dirty="0" smtClean="0"/>
              <a:t>English =  13 colonies along East coast</a:t>
            </a:r>
          </a:p>
          <a:p>
            <a:pPr lvl="1"/>
            <a:r>
              <a:rPr lang="en-US" dirty="0" smtClean="0"/>
              <a:t>Dutch = New Netherlands (New York)</a:t>
            </a:r>
          </a:p>
          <a:p>
            <a:r>
              <a:rPr lang="en-US" dirty="0" smtClean="0"/>
              <a:t>During the 1700s, they began fighting over these lands.</a:t>
            </a:r>
          </a:p>
          <a:p>
            <a:r>
              <a:rPr lang="en-US" b="1" dirty="0" smtClean="0"/>
              <a:t>French and Indian War (1754) </a:t>
            </a:r>
            <a:r>
              <a:rPr lang="en-US" dirty="0" smtClean="0"/>
              <a:t>= war fought in North America between France and England over colonial territories.</a:t>
            </a:r>
          </a:p>
          <a:p>
            <a:pPr lvl="1"/>
            <a:r>
              <a:rPr lang="en-US" dirty="0" smtClean="0"/>
              <a:t>British won! </a:t>
            </a:r>
          </a:p>
          <a:p>
            <a:pPr lvl="1"/>
            <a:r>
              <a:rPr lang="en-US" b="1" dirty="0" smtClean="0"/>
              <a:t>Treaty of Paris (1763)</a:t>
            </a:r>
            <a:r>
              <a:rPr lang="en-US" dirty="0" smtClean="0"/>
              <a:t> = ended the war and made England the dominant power in North America.  France gave land in Canada and east of the Mississippi River to England.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5863" y="1066800"/>
            <a:ext cx="3138137" cy="4038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mid 1500s, Spain claimed a vast empire stretching from California to South America.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Ruling the Spanish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69342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Spanish established colonies throughout the “New World.”</a:t>
            </a:r>
          </a:p>
          <a:p>
            <a:pPr lvl="1"/>
            <a:r>
              <a:rPr lang="en-US" dirty="0" smtClean="0"/>
              <a:t>King established </a:t>
            </a:r>
            <a:r>
              <a:rPr lang="en-US" b="1" dirty="0" smtClean="0"/>
              <a:t>viceroys </a:t>
            </a:r>
            <a:r>
              <a:rPr lang="en-US" dirty="0" smtClean="0"/>
              <a:t>(governors appointed by King) to govern the colonies.</a:t>
            </a:r>
          </a:p>
          <a:p>
            <a:pPr lvl="1"/>
            <a:r>
              <a:rPr lang="en-US" b="1" dirty="0" smtClean="0"/>
              <a:t>Missionaries</a:t>
            </a:r>
            <a:r>
              <a:rPr lang="en-US" dirty="0" smtClean="0"/>
              <a:t> spread Christianity throughout colonies</a:t>
            </a:r>
          </a:p>
          <a:p>
            <a:pPr lvl="1"/>
            <a:r>
              <a:rPr lang="en-US" dirty="0" smtClean="0"/>
              <a:t>Created </a:t>
            </a:r>
            <a:r>
              <a:rPr lang="en-US" b="1" dirty="0" smtClean="0"/>
              <a:t>Encomiendas</a:t>
            </a:r>
            <a:r>
              <a:rPr lang="en-US" dirty="0" smtClean="0"/>
              <a:t> which forced Native Americans to work under brutal conditions on plantations.  </a:t>
            </a:r>
          </a:p>
          <a:p>
            <a:pPr lvl="2"/>
            <a:r>
              <a:rPr lang="en-US" b="1" dirty="0" err="1" smtClean="0"/>
              <a:t>Bartolome</a:t>
            </a:r>
            <a:r>
              <a:rPr lang="en-US" b="1" dirty="0" smtClean="0"/>
              <a:t> de Las </a:t>
            </a:r>
            <a:r>
              <a:rPr lang="en-US" b="1" dirty="0" err="1" smtClean="0"/>
              <a:t>Casas</a:t>
            </a:r>
            <a:r>
              <a:rPr lang="en-US" b="1" dirty="0" smtClean="0"/>
              <a:t> </a:t>
            </a:r>
            <a:r>
              <a:rPr lang="en-US" dirty="0" smtClean="0"/>
              <a:t>– priest who spoke out against the </a:t>
            </a:r>
            <a:r>
              <a:rPr lang="en-US" dirty="0" err="1" smtClean="0"/>
              <a:t>Encomienda</a:t>
            </a:r>
            <a:r>
              <a:rPr lang="en-US" dirty="0" smtClean="0"/>
              <a:t> system.</a:t>
            </a:r>
          </a:p>
          <a:p>
            <a:pPr lvl="1"/>
            <a:r>
              <a:rPr lang="en-US" dirty="0" smtClean="0"/>
              <a:t>New Social Classes:</a:t>
            </a:r>
          </a:p>
          <a:p>
            <a:pPr lvl="2"/>
            <a:r>
              <a:rPr lang="en-US" dirty="0" err="1" smtClean="0"/>
              <a:t>Peninsulares</a:t>
            </a:r>
            <a:r>
              <a:rPr lang="en-US" dirty="0" smtClean="0"/>
              <a:t> = people born in Spain</a:t>
            </a:r>
          </a:p>
          <a:p>
            <a:pPr lvl="2"/>
            <a:r>
              <a:rPr lang="en-US" dirty="0" smtClean="0"/>
              <a:t>Creoles = American-born descendants of Spanish settlers</a:t>
            </a:r>
          </a:p>
          <a:p>
            <a:pPr lvl="2"/>
            <a:r>
              <a:rPr lang="en-US" dirty="0" err="1" smtClean="0"/>
              <a:t>Mestizos</a:t>
            </a:r>
            <a:r>
              <a:rPr lang="en-US" dirty="0" smtClean="0"/>
              <a:t> = Native American and European mix</a:t>
            </a:r>
          </a:p>
          <a:p>
            <a:pPr lvl="2"/>
            <a:r>
              <a:rPr lang="en-US" dirty="0" smtClean="0"/>
              <a:t>Mulattoes = African and European mix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the early 1500s, French fishing ships were crossing the Atlantic each year to harvest cod off Newfoundland, Canada.</a:t>
            </a:r>
            <a:r>
              <a:rPr lang="en-US" b="1" dirty="0" smtClean="0"/>
              <a:t> </a:t>
            </a:r>
            <a:endParaRPr lang="en-US" b="1" dirty="0" smtClean="0"/>
          </a:p>
          <a:p>
            <a:r>
              <a:rPr lang="en-US" dirty="0" smtClean="0"/>
              <a:t>The French created a settlement they called “</a:t>
            </a:r>
            <a:r>
              <a:rPr lang="en-US" b="1" dirty="0" smtClean="0"/>
              <a:t>New France.”</a:t>
            </a:r>
          </a:p>
          <a:p>
            <a:pPr lvl="1"/>
            <a:r>
              <a:rPr lang="en-US" b="1" u="sng" dirty="0" smtClean="0"/>
              <a:t>Jacques Cartier </a:t>
            </a:r>
            <a:r>
              <a:rPr lang="en-US" u="sng" dirty="0" smtClean="0"/>
              <a:t>(1534) </a:t>
            </a:r>
            <a:r>
              <a:rPr lang="en-US" dirty="0" smtClean="0"/>
              <a:t>- discovered the St. Lawrence River and claimed lands in Canada for France.</a:t>
            </a:r>
          </a:p>
          <a:p>
            <a:pPr lvl="1"/>
            <a:r>
              <a:rPr lang="en-US" b="1" u="sng" dirty="0" smtClean="0"/>
              <a:t>Samuel de Champlain </a:t>
            </a:r>
            <a:r>
              <a:rPr lang="en-US" u="sng" dirty="0" smtClean="0"/>
              <a:t>(1608) </a:t>
            </a:r>
            <a:r>
              <a:rPr lang="en-US" dirty="0" smtClean="0"/>
              <a:t>– established the first French colony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explorers and </a:t>
            </a:r>
            <a:r>
              <a:rPr lang="en-US" smtClean="0"/>
              <a:t>fur traders </a:t>
            </a:r>
            <a:r>
              <a:rPr lang="en-US" dirty="0" smtClean="0"/>
              <a:t>gradually traveled inland with the help of Native Americas.</a:t>
            </a:r>
          </a:p>
          <a:p>
            <a:r>
              <a:rPr lang="en-US" dirty="0" smtClean="0"/>
              <a:t>Eventually their American empire reached from Quebec to the Great Lakes and down to Louisiana.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English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867400"/>
          </a:xfrm>
        </p:spPr>
        <p:txBody>
          <a:bodyPr>
            <a:normAutofit/>
          </a:bodyPr>
          <a:lstStyle/>
          <a:p>
            <a:r>
              <a:rPr lang="en-US" b="1" dirty="0" smtClean="0"/>
              <a:t>England</a:t>
            </a:r>
            <a:r>
              <a:rPr lang="en-US" b="1" dirty="0" smtClean="0"/>
              <a:t>:</a:t>
            </a:r>
            <a:endParaRPr lang="en-US" b="1" dirty="0"/>
          </a:p>
          <a:p>
            <a:pPr lvl="1"/>
            <a:r>
              <a:rPr lang="en-US" u="sng" dirty="0" smtClean="0"/>
              <a:t>John Cabot (1497) </a:t>
            </a:r>
            <a:r>
              <a:rPr lang="en-US" dirty="0" smtClean="0"/>
              <a:t>– English explorer who claimed lands in New Foundland, Canada.</a:t>
            </a:r>
          </a:p>
          <a:p>
            <a:pPr lvl="1"/>
            <a:r>
              <a:rPr lang="en-US" dirty="0" smtClean="0"/>
              <a:t>In the 1600s, England started establishing colonies off the Atlantic coast.  </a:t>
            </a:r>
          </a:p>
          <a:p>
            <a:pPr lvl="1"/>
            <a:r>
              <a:rPr lang="en-US" dirty="0" smtClean="0"/>
              <a:t>Most colonies failed.</a:t>
            </a:r>
          </a:p>
          <a:p>
            <a:pPr lvl="2"/>
            <a:r>
              <a:rPr lang="en-US" b="1" dirty="0" smtClean="0"/>
              <a:t>Roanoke Island </a:t>
            </a:r>
            <a:r>
              <a:rPr lang="en-US" dirty="0" smtClean="0"/>
              <a:t>(1587)</a:t>
            </a:r>
          </a:p>
          <a:p>
            <a:pPr lvl="2"/>
            <a:r>
              <a:rPr lang="en-US" dirty="0" smtClean="0"/>
              <a:t>First attempted colony off NC coast</a:t>
            </a:r>
          </a:p>
          <a:p>
            <a:pPr lvl="2"/>
            <a:r>
              <a:rPr lang="en-US" dirty="0" smtClean="0"/>
              <a:t>All settlers die mysteriously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Jamestown (1607)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1816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First SUCCESSFUL English colony!!!</a:t>
            </a:r>
          </a:p>
          <a:p>
            <a:r>
              <a:rPr lang="en-US" dirty="0" smtClean="0"/>
              <a:t>Funded by the Virginia Company</a:t>
            </a:r>
            <a:endParaRPr lang="en-US" b="1" dirty="0" smtClean="0"/>
          </a:p>
          <a:p>
            <a:pPr lvl="1"/>
            <a:r>
              <a:rPr lang="en-US" b="1" u="sng" dirty="0" smtClean="0"/>
              <a:t>Joint Stock Company </a:t>
            </a:r>
            <a:r>
              <a:rPr lang="en-US" dirty="0" smtClean="0"/>
              <a:t>- Investors pooled resources to support a colony that would hopefully yield a profit, obtained by a charter, and accepted responsibility for success or failure.</a:t>
            </a:r>
          </a:p>
          <a:p>
            <a:r>
              <a:rPr lang="en-US" dirty="0" smtClean="0"/>
              <a:t>May 24, 1607 about 100 colonists (all men) land at Jamestown.</a:t>
            </a:r>
          </a:p>
          <a:p>
            <a:pPr lvl="1"/>
            <a:r>
              <a:rPr lang="en-US" dirty="0" smtClean="0"/>
              <a:t>Easily defended, but swarming with disease-causing mosquitoes.</a:t>
            </a:r>
          </a:p>
          <a:p>
            <a:pPr lvl="1"/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l="2498" t="2498" r="2812"/>
          <a:stretch>
            <a:fillRect/>
          </a:stretch>
        </p:blipFill>
        <p:spPr bwMode="auto">
          <a:xfrm>
            <a:off x="5562600" y="3810000"/>
            <a:ext cx="3276600" cy="253042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3115900" cy="18288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lum bright="-12000" contrast="18000"/>
          </a:blip>
          <a:srcRect l="22856" r="22539"/>
          <a:stretch>
            <a:fillRect/>
          </a:stretch>
        </p:blipFill>
        <p:spPr bwMode="auto">
          <a:xfrm>
            <a:off x="5943600" y="1524000"/>
            <a:ext cx="2519426" cy="32956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Jamestown Nightmare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60198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Jamestown started off rough… </a:t>
            </a:r>
          </a:p>
          <a:p>
            <a:pPr lvl="1"/>
            <a:r>
              <a:rPr lang="en-US" dirty="0" smtClean="0"/>
              <a:t>Between 1606-1607, 40 people died on the voyage to the New World.</a:t>
            </a:r>
          </a:p>
          <a:p>
            <a:pPr lvl="1"/>
            <a:r>
              <a:rPr lang="en-US" dirty="0" smtClean="0"/>
              <a:t>In 1609, another ship from England lost its leaders and supplies in a shipwreck off Bermuda.</a:t>
            </a:r>
          </a:p>
          <a:p>
            <a:pPr lvl="2"/>
            <a:r>
              <a:rPr lang="en-US" dirty="0" smtClean="0"/>
              <a:t>Settlers died by the dozens! </a:t>
            </a:r>
          </a:p>
          <a:p>
            <a:r>
              <a:rPr lang="en-US" dirty="0" smtClean="0"/>
              <a:t>“Gentlemen” colonists would not work themselves.</a:t>
            </a:r>
          </a:p>
          <a:p>
            <a:pPr lvl="1"/>
            <a:r>
              <a:rPr lang="en-US" dirty="0" smtClean="0"/>
              <a:t>Game in forests &amp; fish in river uncaught.</a:t>
            </a:r>
          </a:p>
          <a:p>
            <a:r>
              <a:rPr lang="en-US" dirty="0" smtClean="0"/>
              <a:t>Settlers wasted time looking for gold instead of hunting or farming.</a:t>
            </a:r>
          </a:p>
          <a:p>
            <a:r>
              <a:rPr lang="en-US" b="1" dirty="0" smtClean="0"/>
              <a:t>Captain John Smith </a:t>
            </a:r>
            <a:r>
              <a:rPr lang="en-US" dirty="0" smtClean="0"/>
              <a:t>=  appointed the leader of the Jamestown colony.</a:t>
            </a:r>
          </a:p>
          <a:p>
            <a:pPr lvl="1"/>
            <a:r>
              <a:rPr lang="en-US" dirty="0" smtClean="0"/>
              <a:t>There was no talking, just dig gold, wash gold, refine gold, and load gold…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/>
          <a:stretch>
            <a:fillRect/>
          </a:stretch>
        </p:blipFill>
        <p:spPr bwMode="auto">
          <a:xfrm>
            <a:off x="6172200" y="1143000"/>
            <a:ext cx="2743200" cy="365760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Times in Jamestown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56388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Starving Time </a:t>
            </a:r>
            <a:r>
              <a:rPr lang="en-US" dirty="0" smtClean="0"/>
              <a:t>(Winter 1609)</a:t>
            </a:r>
          </a:p>
          <a:p>
            <a:pPr lvl="1"/>
            <a:r>
              <a:rPr lang="en-US" dirty="0" smtClean="0"/>
              <a:t>1609: 300 more immigrants</a:t>
            </a:r>
          </a:p>
          <a:p>
            <a:pPr lvl="2"/>
            <a:r>
              <a:rPr lang="en-US" dirty="0" smtClean="0"/>
              <a:t>Only 60 survived</a:t>
            </a:r>
          </a:p>
          <a:p>
            <a:pPr lvl="1"/>
            <a:r>
              <a:rPr lang="en-US" dirty="0" smtClean="0"/>
              <a:t>Adult life expectancy: 40 years</a:t>
            </a:r>
          </a:p>
          <a:p>
            <a:pPr lvl="1"/>
            <a:r>
              <a:rPr lang="en-US" dirty="0" smtClean="0"/>
              <a:t>Death of children before age 5:  80%</a:t>
            </a:r>
          </a:p>
          <a:p>
            <a:pPr lvl="2"/>
            <a:r>
              <a:rPr lang="en-US" dirty="0" smtClean="0"/>
              <a:t>Fun Fact:  Settlers dug up and ate the recently buried.  One man killed his wife, chopped and cured the meat, ate it, and then was executed…</a:t>
            </a:r>
            <a:r>
              <a:rPr lang="en-US" dirty="0" err="1" smtClean="0"/>
              <a:t>eewwww</a:t>
            </a:r>
            <a:r>
              <a:rPr lang="en-US" dirty="0" smtClean="0"/>
              <a:t>!</a:t>
            </a:r>
          </a:p>
          <a:p>
            <a:r>
              <a:rPr lang="en-US" dirty="0" smtClean="0"/>
              <a:t>In addition, settlers constantly were </a:t>
            </a:r>
            <a:r>
              <a:rPr lang="en-US" b="1" dirty="0" smtClean="0"/>
              <a:t>fighting </a:t>
            </a:r>
            <a:r>
              <a:rPr lang="en-US" dirty="0" smtClean="0"/>
              <a:t>the Native Americans</a:t>
            </a:r>
          </a:p>
          <a:p>
            <a:pPr lvl="1"/>
            <a:r>
              <a:rPr lang="en-US" dirty="0" smtClean="0"/>
              <a:t>Powhatan Tribe.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219200"/>
            <a:ext cx="2794000" cy="487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1066</Words>
  <Application>Microsoft Office PowerPoint</Application>
  <PresentationFormat>On-screen Show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Exploration leads to Colonization</vt:lpstr>
      <vt:lpstr>Spanish Colonies</vt:lpstr>
      <vt:lpstr>Ruling the Spanish Colonies</vt:lpstr>
      <vt:lpstr>French Colonies</vt:lpstr>
      <vt:lpstr>French Colonies</vt:lpstr>
      <vt:lpstr>The English Colonies</vt:lpstr>
      <vt:lpstr>Jamestown (1607)</vt:lpstr>
      <vt:lpstr>Jamestown Nightmare</vt:lpstr>
      <vt:lpstr>Hard Times in Jamestown</vt:lpstr>
      <vt:lpstr>Tobacco!</vt:lpstr>
      <vt:lpstr>Plymouth Rock (1620)</vt:lpstr>
      <vt:lpstr>The 13 English Colonies</vt:lpstr>
      <vt:lpstr>Governing the Colonies</vt:lpstr>
      <vt:lpstr>The Economy of the Colonies</vt:lpstr>
      <vt:lpstr>French and Indian War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Colonial America</dc:title>
  <dc:creator>AlyssaMartin</dc:creator>
  <cp:lastModifiedBy>AlyssaMartin</cp:lastModifiedBy>
  <cp:revision>26</cp:revision>
  <dcterms:created xsi:type="dcterms:W3CDTF">2010-06-17T16:12:46Z</dcterms:created>
  <dcterms:modified xsi:type="dcterms:W3CDTF">2012-03-19T21:31:52Z</dcterms:modified>
</cp:coreProperties>
</file>