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300" r:id="rId2"/>
    <p:sldId id="256" r:id="rId3"/>
    <p:sldId id="288" r:id="rId4"/>
    <p:sldId id="289" r:id="rId5"/>
    <p:sldId id="290" r:id="rId6"/>
    <p:sldId id="291" r:id="rId7"/>
    <p:sldId id="299" r:id="rId8"/>
    <p:sldId id="292" r:id="rId9"/>
    <p:sldId id="293" r:id="rId10"/>
    <p:sldId id="294" r:id="rId11"/>
    <p:sldId id="295" r:id="rId12"/>
    <p:sldId id="257" r:id="rId13"/>
    <p:sldId id="296" r:id="rId14"/>
    <p:sldId id="286" r:id="rId15"/>
    <p:sldId id="268" r:id="rId16"/>
    <p:sldId id="269" r:id="rId17"/>
    <p:sldId id="258" r:id="rId18"/>
    <p:sldId id="259" r:id="rId19"/>
    <p:sldId id="260" r:id="rId20"/>
    <p:sldId id="261" r:id="rId21"/>
    <p:sldId id="271" r:id="rId22"/>
    <p:sldId id="262" r:id="rId23"/>
    <p:sldId id="263" r:id="rId24"/>
    <p:sldId id="264" r:id="rId25"/>
    <p:sldId id="265" r:id="rId26"/>
    <p:sldId id="266" r:id="rId27"/>
    <p:sldId id="267" r:id="rId28"/>
    <p:sldId id="273" r:id="rId29"/>
    <p:sldId id="282" r:id="rId30"/>
    <p:sldId id="277" r:id="rId31"/>
    <p:sldId id="278" r:id="rId32"/>
    <p:sldId id="279" r:id="rId33"/>
    <p:sldId id="280" r:id="rId34"/>
    <p:sldId id="281" r:id="rId35"/>
    <p:sldId id="272" r:id="rId36"/>
    <p:sldId id="274" r:id="rId37"/>
    <p:sldId id="285" r:id="rId38"/>
    <p:sldId id="284" r:id="rId39"/>
    <p:sldId id="283" r:id="rId40"/>
    <p:sldId id="276" r:id="rId41"/>
    <p:sldId id="275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1" autoAdjust="0"/>
    <p:restoredTop sz="94729" autoAdjust="0"/>
  </p:normalViewPr>
  <p:slideViewPr>
    <p:cSldViewPr>
      <p:cViewPr varScale="1">
        <p:scale>
          <a:sx n="86" d="100"/>
          <a:sy n="86" d="100"/>
        </p:scale>
        <p:origin x="-88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294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586BE-0AE7-416E-BB29-9051B0317D8E}" type="datetimeFigureOut">
              <a:rPr lang="en-US" smtClean="0"/>
              <a:pPr/>
              <a:t>1/1/13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C6490-F778-4582-A796-7CAFEFF0F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3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3" Type="http://schemas.openxmlformats.org/officeDocument/2006/relationships/image" Target="../media/image56.gi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/>
              <a:t>Welcome Back! Review: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676400"/>
            <a:ext cx="83058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1-2-13</a:t>
            </a:r>
          </a:p>
          <a:p>
            <a:endParaRPr lang="en-US" dirty="0" smtClean="0"/>
          </a:p>
          <a:p>
            <a:pPr marL="457200" indent="-457200" algn="l">
              <a:buFont typeface="+mj-lt"/>
              <a:buAutoNum type="alphaLcParenR"/>
            </a:pPr>
            <a:r>
              <a:rPr lang="en-US" sz="2400" dirty="0" smtClean="0"/>
              <a:t>Identify the following terms: </a:t>
            </a:r>
          </a:p>
          <a:p>
            <a:pPr marL="457200" indent="-457200" algn="l"/>
            <a:r>
              <a:rPr lang="en-US" sz="2400" dirty="0" smtClean="0"/>
              <a:t>		Totalitarianism</a:t>
            </a:r>
          </a:p>
          <a:p>
            <a:pPr marL="457200" indent="-457200" algn="l"/>
            <a:r>
              <a:rPr lang="en-US" sz="2400" dirty="0" smtClean="0"/>
              <a:t>		Communism</a:t>
            </a:r>
          </a:p>
          <a:p>
            <a:pPr marL="457200" indent="-457200" algn="l"/>
            <a:r>
              <a:rPr lang="en-US" sz="2400" dirty="0" smtClean="0"/>
              <a:t>		Appeasement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400" dirty="0" smtClean="0"/>
              <a:t>In what two regions was WWII fought? 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400" dirty="0" smtClean="0"/>
              <a:t>What was Hitler’s Final Solution? </a:t>
            </a:r>
          </a:p>
          <a:p>
            <a:pPr marL="457200" indent="-457200" algn="l">
              <a:buFont typeface="+mj-lt"/>
              <a:buAutoNum type="alphaLcParenR"/>
            </a:pPr>
            <a:r>
              <a:rPr lang="en-US" sz="2400" dirty="0" smtClean="0"/>
              <a:t>What were the Nuremburg Trials?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Axis Leaders in Trouble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dirty="0" smtClean="0"/>
              <a:t>In Italy, Mussolini is captured and executed.</a:t>
            </a:r>
          </a:p>
          <a:p>
            <a:r>
              <a:rPr lang="en-US" dirty="0" smtClean="0"/>
              <a:t>Hitler and Eva Braun commit suicide in his underground bunker.</a:t>
            </a:r>
            <a:endParaRPr lang="en-US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502025"/>
            <a:ext cx="49530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553908"/>
            <a:ext cx="2192338" cy="330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V-E Day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4525963"/>
          </a:xfrm>
        </p:spPr>
        <p:txBody>
          <a:bodyPr/>
          <a:lstStyle/>
          <a:p>
            <a:r>
              <a:rPr lang="en-US" dirty="0" smtClean="0"/>
              <a:t>On May 7, 1945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b="1" dirty="0" smtClean="0">
                <a:sym typeface="Wingdings" pitchFamily="2" charset="2"/>
              </a:rPr>
              <a:t>Germany surrendered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r>
              <a:rPr lang="en-US" dirty="0" smtClean="0">
                <a:sym typeface="Wingdings" pitchFamily="2" charset="2"/>
              </a:rPr>
              <a:t>The War officially ended on May 8</a:t>
            </a:r>
            <a:r>
              <a:rPr lang="en-US" baseline="30000" dirty="0" smtClean="0">
                <a:sym typeface="Wingdings" pitchFamily="2" charset="2"/>
              </a:rPr>
              <a:t>th</a:t>
            </a:r>
            <a:r>
              <a:rPr lang="en-US" dirty="0" smtClean="0">
                <a:sym typeface="Wingdings" pitchFamily="2" charset="2"/>
              </a:rPr>
              <a:t> which is called </a:t>
            </a:r>
            <a:r>
              <a:rPr lang="en-US" b="1" dirty="0" smtClean="0">
                <a:sym typeface="Wingdings" pitchFamily="2" charset="2"/>
              </a:rPr>
              <a:t>V-E Day </a:t>
            </a:r>
            <a:r>
              <a:rPr lang="en-US" dirty="0" smtClean="0">
                <a:sym typeface="Wingdings" pitchFamily="2" charset="2"/>
              </a:rPr>
              <a:t>(Victory over Europe).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76400"/>
            <a:ext cx="3962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President Roosevelt Dies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610600" cy="4830763"/>
          </a:xfrm>
        </p:spPr>
        <p:txBody>
          <a:bodyPr/>
          <a:lstStyle/>
          <a:p>
            <a:pPr eaLnBrk="1" hangingPunct="1"/>
            <a:r>
              <a:rPr lang="en-US" dirty="0" smtClean="0"/>
              <a:t>Before the surrender of Germany, President Roosevelt died suddenly on April 12</a:t>
            </a:r>
            <a:r>
              <a:rPr lang="en-US" baseline="30000" dirty="0" smtClean="0"/>
              <a:t>th</a:t>
            </a:r>
            <a:r>
              <a:rPr lang="en-US" dirty="0" smtClean="0"/>
              <a:t>.</a:t>
            </a:r>
          </a:p>
          <a:p>
            <a:pPr eaLnBrk="1" hangingPunct="1"/>
            <a:r>
              <a:rPr lang="en-US" b="1" dirty="0" smtClean="0"/>
              <a:t>Harry Truman </a:t>
            </a:r>
            <a:r>
              <a:rPr lang="en-US" dirty="0" smtClean="0"/>
              <a:t>(FDR’s Vice President) takes over.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0"/>
            <a:ext cx="446604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124200"/>
            <a:ext cx="2286000" cy="337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there was still trouble in the Pacific…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War in the Pacific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382000" cy="4906963"/>
          </a:xfrm>
        </p:spPr>
        <p:txBody>
          <a:bodyPr/>
          <a:lstStyle/>
          <a:p>
            <a:r>
              <a:rPr lang="en-US" sz="2400" dirty="0" smtClean="0"/>
              <a:t>Although the war in Europe was over, the Allies were still fighting the Japanese in the Pacific Theater. </a:t>
            </a:r>
          </a:p>
          <a:p>
            <a:pPr eaLnBrk="1" hangingPunct="1"/>
            <a:r>
              <a:rPr lang="en-US" sz="2400" b="1" dirty="0" smtClean="0"/>
              <a:t>Battle of Coral Sea </a:t>
            </a:r>
            <a:r>
              <a:rPr lang="en-US" sz="2400" dirty="0" smtClean="0"/>
              <a:t>- the United States attacked the Japanese using aircraft carriers.</a:t>
            </a:r>
            <a:endParaRPr lang="en-US" sz="2400" dirty="0" smtClean="0">
              <a:sym typeface="Wingdings" pitchFamily="2" charset="2"/>
            </a:endParaRPr>
          </a:p>
          <a:p>
            <a:pPr eaLnBrk="1" hangingPunct="1"/>
            <a:r>
              <a:rPr lang="en-US" sz="2400" dirty="0" smtClean="0">
                <a:sym typeface="Wingdings" pitchFamily="2" charset="2"/>
              </a:rPr>
              <a:t>A month later, U.S. takes Midway Island</a:t>
            </a:r>
          </a:p>
          <a:p>
            <a:pPr lvl="1"/>
            <a:r>
              <a:rPr lang="en-US" sz="2400" b="1" dirty="0" smtClean="0">
                <a:sym typeface="Wingdings" pitchFamily="2" charset="2"/>
              </a:rPr>
              <a:t>Battle of Midway </a:t>
            </a:r>
            <a:r>
              <a:rPr lang="en-US" sz="2400" dirty="0" smtClean="0">
                <a:sym typeface="Wingdings" pitchFamily="2" charset="2"/>
              </a:rPr>
              <a:t>= the turning point in the Pacific Theater!!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038600"/>
            <a:ext cx="4495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038600"/>
            <a:ext cx="309435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War in the Pacific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3124200"/>
          </a:xfrm>
        </p:spPr>
        <p:txBody>
          <a:bodyPr>
            <a:normAutofit/>
          </a:bodyPr>
          <a:lstStyle/>
          <a:p>
            <a:r>
              <a:rPr lang="en-US" dirty="0" smtClean="0"/>
              <a:t>By the fall of 1944, Allies </a:t>
            </a:r>
            <a:r>
              <a:rPr lang="en-US" b="1" dirty="0" smtClean="0"/>
              <a:t>“Island Hopping” </a:t>
            </a:r>
            <a:r>
              <a:rPr lang="en-US" dirty="0" smtClean="0"/>
              <a:t>was paying off.  </a:t>
            </a:r>
          </a:p>
          <a:p>
            <a:pPr lvl="1"/>
            <a:r>
              <a:rPr lang="en-US" dirty="0" smtClean="0"/>
              <a:t>Island Hopping – strategy to get closer to Japan. </a:t>
            </a:r>
          </a:p>
          <a:p>
            <a:pPr lvl="1"/>
            <a:r>
              <a:rPr lang="en-US" dirty="0" smtClean="0"/>
              <a:t>Japanese used </a:t>
            </a:r>
            <a:r>
              <a:rPr lang="en-US" b="1" dirty="0" smtClean="0"/>
              <a:t>Kamikazes </a:t>
            </a:r>
            <a:r>
              <a:rPr lang="en-US" dirty="0" smtClean="0"/>
              <a:t>(Japanese suicide pilots) to halt the Allied Advances toward Japan.  </a:t>
            </a:r>
          </a:p>
          <a:p>
            <a:pPr lvl="1"/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343399"/>
            <a:ext cx="3200400" cy="248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4394200"/>
            <a:ext cx="44958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Japanese Retreat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0" y="1371600"/>
            <a:ext cx="52578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Japanese takeover would not be easy.  </a:t>
            </a:r>
          </a:p>
          <a:p>
            <a:r>
              <a:rPr lang="en-US" dirty="0" smtClean="0"/>
              <a:t>After intense fighting and </a:t>
            </a:r>
            <a:r>
              <a:rPr lang="en-US" b="1" dirty="0" smtClean="0"/>
              <a:t>heavy losses</a:t>
            </a:r>
            <a:r>
              <a:rPr lang="en-US" dirty="0" smtClean="0"/>
              <a:t>, Americans took two important Japanese islands: </a:t>
            </a:r>
          </a:p>
          <a:p>
            <a:pPr lvl="1"/>
            <a:r>
              <a:rPr lang="en-US" dirty="0" smtClean="0"/>
              <a:t>Iwo Jima</a:t>
            </a:r>
          </a:p>
          <a:p>
            <a:pPr lvl="1"/>
            <a:r>
              <a:rPr lang="en-US" dirty="0" smtClean="0"/>
              <a:t>Okinawa</a:t>
            </a:r>
          </a:p>
          <a:p>
            <a:r>
              <a:rPr lang="en-US" dirty="0" smtClean="0"/>
              <a:t>After Okinawa, the next stop for the Allies had to be mainland </a:t>
            </a:r>
            <a:r>
              <a:rPr lang="en-US" b="1" dirty="0" smtClean="0"/>
              <a:t>Japan</a:t>
            </a:r>
            <a:r>
              <a:rPr lang="en-US" dirty="0" smtClean="0"/>
              <a:t>.  </a:t>
            </a:r>
            <a:endParaRPr lang="en-US" dirty="0"/>
          </a:p>
        </p:txBody>
      </p:sp>
      <p:pic>
        <p:nvPicPr>
          <p:cNvPr id="4" name="Picture 3" descr="WWII Kamikaze Strik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3200400" cy="2394374"/>
          </a:xfrm>
          <a:prstGeom prst="rect">
            <a:avLst/>
          </a:prstGeom>
        </p:spPr>
      </p:pic>
      <p:pic>
        <p:nvPicPr>
          <p:cNvPr id="5" name="Picture 4" descr="WWII Iwo Jim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886200"/>
            <a:ext cx="324302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Manhattan Project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5867400" cy="51816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At the beginning of WWII, German scientists succeeded in splitting the nucleus of a uranium atom.</a:t>
            </a:r>
          </a:p>
          <a:p>
            <a:pPr lvl="1"/>
            <a:r>
              <a:rPr lang="en-US" dirty="0" smtClean="0"/>
              <a:t>Needed to create an </a:t>
            </a:r>
            <a:r>
              <a:rPr lang="en-US" b="1" dirty="0" smtClean="0"/>
              <a:t>atomic bomb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Albert Einstein wrote to President Roosevelt and warned that Germany might develop an atomic bomb.  </a:t>
            </a:r>
          </a:p>
          <a:p>
            <a:pPr eaLnBrk="1" hangingPunct="1"/>
            <a:r>
              <a:rPr lang="en-US" dirty="0" smtClean="0"/>
              <a:t>Roosevelt approved a top-secret project, called the </a:t>
            </a:r>
            <a:r>
              <a:rPr lang="en-US" b="1" dirty="0" smtClean="0"/>
              <a:t>Manhattan Project</a:t>
            </a:r>
            <a:r>
              <a:rPr lang="en-US" dirty="0" smtClean="0"/>
              <a:t>, to develop an atomic bomb.</a:t>
            </a:r>
          </a:p>
          <a:p>
            <a:pPr lvl="1"/>
            <a:r>
              <a:rPr lang="en-US" dirty="0" smtClean="0"/>
              <a:t>Then Roosevelt died…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1371600"/>
            <a:ext cx="2209800" cy="3040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419600"/>
            <a:ext cx="3048000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Truman’s Decision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5638800" cy="5334000"/>
          </a:xfrm>
        </p:spPr>
        <p:txBody>
          <a:bodyPr>
            <a:normAutofit fontScale="85000" lnSpcReduction="10000"/>
          </a:bodyPr>
          <a:lstStyle/>
          <a:p>
            <a:pPr eaLnBrk="1" hangingPunct="1"/>
            <a:r>
              <a:rPr lang="en-US" dirty="0" smtClean="0"/>
              <a:t>President Truman had to decide whether to use the powerful new </a:t>
            </a:r>
            <a:r>
              <a:rPr lang="en-US" b="1" dirty="0" smtClean="0"/>
              <a:t>atomic bomb </a:t>
            </a:r>
            <a:r>
              <a:rPr lang="en-US" dirty="0" smtClean="0"/>
              <a:t>against the Japanese.</a:t>
            </a:r>
          </a:p>
          <a:p>
            <a:pPr eaLnBrk="1" hangingPunct="1"/>
            <a:r>
              <a:rPr lang="en-US" dirty="0" smtClean="0"/>
              <a:t>President Truman sent a warning, called the </a:t>
            </a:r>
            <a:r>
              <a:rPr lang="en-US" b="1" dirty="0" smtClean="0"/>
              <a:t>Potsdam Ultimatum</a:t>
            </a:r>
            <a:r>
              <a:rPr lang="en-US" dirty="0" smtClean="0"/>
              <a:t>, to Japanese stating if unless they surrendered they could expect “a rain of ruin from the air.”</a:t>
            </a:r>
          </a:p>
          <a:p>
            <a:pPr lvl="1"/>
            <a:r>
              <a:rPr lang="en-US" dirty="0" smtClean="0"/>
              <a:t>Japanese ignored the warning…</a:t>
            </a:r>
          </a:p>
          <a:p>
            <a:pPr eaLnBrk="1" hangingPunct="1"/>
            <a:r>
              <a:rPr lang="en-US" dirty="0" smtClean="0"/>
              <a:t>On </a:t>
            </a:r>
            <a:r>
              <a:rPr lang="en-US" b="1" dirty="0" smtClean="0"/>
              <a:t>August 5, 1945</a:t>
            </a:r>
            <a:r>
              <a:rPr lang="en-US" b="1" dirty="0" smtClean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the United States dropped </a:t>
            </a:r>
            <a:r>
              <a:rPr lang="en-US" b="1" dirty="0" smtClean="0">
                <a:sym typeface="Wingdings" pitchFamily="2" charset="2"/>
              </a:rPr>
              <a:t>“Little Boy” </a:t>
            </a:r>
            <a:r>
              <a:rPr lang="en-US" dirty="0" smtClean="0">
                <a:sym typeface="Wingdings" pitchFamily="2" charset="2"/>
              </a:rPr>
              <a:t>over </a:t>
            </a:r>
            <a:r>
              <a:rPr lang="en-US" b="1" dirty="0" smtClean="0">
                <a:sym typeface="Wingdings" pitchFamily="2" charset="2"/>
              </a:rPr>
              <a:t>Hiroshima, Japan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 eaLnBrk="1" hangingPunct="1"/>
            <a:r>
              <a:rPr lang="en-US" dirty="0" smtClean="0">
                <a:sym typeface="Wingdings" pitchFamily="2" charset="2"/>
              </a:rPr>
              <a:t>PASS OUT DEBATE PREP SHEET 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3517201"/>
            <a:ext cx="2438400" cy="334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295400"/>
            <a:ext cx="3048000" cy="239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Hiroshima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eaLnBrk="1" hangingPunct="1">
              <a:buNone/>
            </a:pPr>
            <a:endParaRPr lang="en-US" dirty="0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371600"/>
            <a:ext cx="3272079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295400"/>
            <a:ext cx="4235904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 of WWII</a:t>
            </a:r>
            <a:endParaRPr lang="en-US" dirty="0"/>
          </a:p>
        </p:txBody>
      </p:sp>
      <p:pic>
        <p:nvPicPr>
          <p:cNvPr id="6" name="Content Placeholder 5" descr="WWII Aftermath of Hiroshi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599" y="1254506"/>
            <a:ext cx="7169863" cy="52224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8610600" cy="602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Impact of the Bombing on Hiroshima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534400" cy="44026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267200"/>
                <a:gridCol w="4267200"/>
              </a:tblGrid>
              <a:tr h="550333">
                <a:tc>
                  <a:txBody>
                    <a:bodyPr/>
                    <a:lstStyle/>
                    <a:p>
                      <a:r>
                        <a:rPr lang="en-US" dirty="0" smtClean="0"/>
                        <a:t>Impact</a:t>
                      </a:r>
                      <a:r>
                        <a:rPr lang="en-US" baseline="0" dirty="0" smtClean="0"/>
                        <a:t> of Bomb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03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Ground</a:t>
                      </a:r>
                      <a:r>
                        <a:rPr lang="en-US" sz="2400" baseline="0" dirty="0" smtClean="0"/>
                        <a:t> Temperature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7000</a:t>
                      </a:r>
                      <a:r>
                        <a:rPr lang="en-US" sz="2400" baseline="0" dirty="0" smtClean="0"/>
                        <a:t> degrees F</a:t>
                      </a:r>
                      <a:endParaRPr lang="en-US" sz="2400" dirty="0"/>
                    </a:p>
                  </a:txBody>
                  <a:tcPr/>
                </a:tc>
              </a:tr>
              <a:tr h="5503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Hurricane Force Winds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980</a:t>
                      </a:r>
                      <a:r>
                        <a:rPr lang="en-US" sz="2400" baseline="0" dirty="0" smtClean="0"/>
                        <a:t> miles per hour</a:t>
                      </a:r>
                      <a:endParaRPr lang="en-US" sz="2400" dirty="0"/>
                    </a:p>
                  </a:txBody>
                  <a:tcPr/>
                </a:tc>
              </a:tr>
              <a:tr h="5503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Energy Released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20,000</a:t>
                      </a:r>
                      <a:r>
                        <a:rPr lang="en-US" sz="2400" baseline="0" dirty="0" smtClean="0"/>
                        <a:t> tons of TNT</a:t>
                      </a:r>
                      <a:endParaRPr lang="en-US" sz="2400" dirty="0"/>
                    </a:p>
                  </a:txBody>
                  <a:tcPr/>
                </a:tc>
              </a:tr>
              <a:tr h="5503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Buildings Destroyed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62,000 buildings</a:t>
                      </a:r>
                      <a:endParaRPr lang="en-US" sz="2400" dirty="0"/>
                    </a:p>
                  </a:txBody>
                  <a:tcPr/>
                </a:tc>
              </a:tr>
              <a:tr h="5503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People Killed Immediately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70,000 people</a:t>
                      </a:r>
                      <a:endParaRPr lang="en-US" sz="2400" dirty="0"/>
                    </a:p>
                  </a:txBody>
                  <a:tcPr/>
                </a:tc>
              </a:tr>
              <a:tr h="5503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Dead</a:t>
                      </a:r>
                      <a:r>
                        <a:rPr lang="en-US" sz="2400" baseline="0" dirty="0" smtClean="0"/>
                        <a:t> by the end of 1945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140,000 people</a:t>
                      </a:r>
                      <a:endParaRPr lang="en-US" sz="2400" dirty="0"/>
                    </a:p>
                  </a:txBody>
                  <a:tcPr/>
                </a:tc>
              </a:tr>
              <a:tr h="55033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Total deaths related to A-Bomb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210,000 people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Japan still did not surrender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10600" cy="4906963"/>
          </a:xfrm>
        </p:spPr>
        <p:txBody>
          <a:bodyPr/>
          <a:lstStyle/>
          <a:p>
            <a:pPr eaLnBrk="1" hangingPunct="1"/>
            <a:r>
              <a:rPr lang="en-US" dirty="0" smtClean="0"/>
              <a:t>Three days later</a:t>
            </a:r>
            <a:r>
              <a:rPr lang="en-US" dirty="0" smtClean="0">
                <a:sym typeface="Wingdings" pitchFamily="2" charset="2"/>
              </a:rPr>
              <a:t>, the United States dropped “fat man” on Nagasaki.</a:t>
            </a:r>
            <a:endParaRPr lang="en-US" dirty="0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5388" y="3124200"/>
            <a:ext cx="3116098" cy="3549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124200"/>
            <a:ext cx="4419600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472934"/>
            <a:ext cx="4812534" cy="3385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Nagasaki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458200" cy="4906963"/>
          </a:xfrm>
        </p:spPr>
        <p:txBody>
          <a:bodyPr/>
          <a:lstStyle/>
          <a:p>
            <a:pPr eaLnBrk="1" hangingPunct="1"/>
            <a:r>
              <a:rPr lang="en-US" dirty="0" smtClean="0"/>
              <a:t>70,000 more people were killed immediately by the bomb.</a:t>
            </a:r>
          </a:p>
          <a:p>
            <a:pPr eaLnBrk="1" hangingPunct="1"/>
            <a:r>
              <a:rPr lang="en-US" dirty="0" smtClean="0"/>
              <a:t>Radiation fallout from the two bombs killed many more.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1000"/>
            <a:ext cx="7696200" cy="611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One Argument for Truman’s Decision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610600" cy="4830763"/>
          </a:xfrm>
        </p:spPr>
        <p:txBody>
          <a:bodyPr/>
          <a:lstStyle/>
          <a:p>
            <a:pPr eaLnBrk="1" hangingPunct="1"/>
            <a:r>
              <a:rPr lang="en-US" dirty="0" smtClean="0"/>
              <a:t>Truman felt fighting on Pacific Islands was so bad that they needed to quickly end the war</a:t>
            </a:r>
          </a:p>
          <a:p>
            <a:pPr eaLnBrk="1" hangingPunct="1"/>
            <a:r>
              <a:rPr lang="en-US" dirty="0" smtClean="0"/>
              <a:t>Truman did not want to invade Japan because loss of life would be too great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468" y="3733800"/>
            <a:ext cx="2579219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642091"/>
            <a:ext cx="3819525" cy="304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Other argument: Beginning of the Cold War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eaLnBrk="1" hangingPunct="1"/>
            <a:r>
              <a:rPr lang="en-US" dirty="0" smtClean="0"/>
              <a:t>Truman knew that United States would have postwar conflict with USSR.</a:t>
            </a:r>
          </a:p>
          <a:p>
            <a:pPr eaLnBrk="1" hangingPunct="1"/>
            <a:r>
              <a:rPr lang="en-US" dirty="0" smtClean="0"/>
              <a:t>Truman wanted to show Stalin that the United States had an atomic bomb.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352800"/>
            <a:ext cx="40005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Japan Surrenders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September 2, 1945 the Japanese finally surrendered to General MacArthur.  </a:t>
            </a:r>
          </a:p>
          <a:p>
            <a:pPr lvl="1"/>
            <a:r>
              <a:rPr lang="en-US" dirty="0" smtClean="0"/>
              <a:t>The war had ended.</a:t>
            </a:r>
            <a:endParaRPr lang="en-US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895600"/>
            <a:ext cx="35448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0"/>
            <a:ext cx="47053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Europe in Ruins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4724400" cy="5334000"/>
          </a:xfrm>
        </p:spPr>
        <p:txBody>
          <a:bodyPr/>
          <a:lstStyle/>
          <a:p>
            <a:r>
              <a:rPr lang="en-US" dirty="0" smtClean="0"/>
              <a:t>After 6 long years, the Allies were finally the winners of World War II.</a:t>
            </a:r>
          </a:p>
          <a:p>
            <a:pPr lvl="1"/>
            <a:r>
              <a:rPr lang="en-US" dirty="0" smtClean="0"/>
              <a:t>WWII had caused more death and destruction than any other conflict in history!!</a:t>
            </a:r>
          </a:p>
          <a:p>
            <a:pPr lvl="1"/>
            <a:r>
              <a:rPr lang="en-US" dirty="0" smtClean="0"/>
              <a:t>60 million people died (40 million in Europe alone)</a:t>
            </a:r>
          </a:p>
          <a:p>
            <a:pPr lvl="1"/>
            <a:r>
              <a:rPr lang="en-US" dirty="0" smtClean="0"/>
              <a:t>Billions of dollars of damage</a:t>
            </a:r>
            <a:endParaRPr lang="en-US" dirty="0"/>
          </a:p>
        </p:txBody>
      </p:sp>
      <p:pic>
        <p:nvPicPr>
          <p:cNvPr id="5" name="Picture 4" descr="WWII Berlin Destruc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1371600"/>
            <a:ext cx="3684778" cy="3390900"/>
          </a:xfrm>
          <a:prstGeom prst="rect">
            <a:avLst/>
          </a:prstGeom>
        </p:spPr>
      </p:pic>
      <p:pic>
        <p:nvPicPr>
          <p:cNvPr id="6" name="Picture 5" descr="WWII Battle of Britain Survivors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4495799"/>
            <a:ext cx="2929128" cy="2210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WII Casulaties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52400" y="533400"/>
            <a:ext cx="878635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“Big Three”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1942, “Big Three” are going to hammer out a strategy for the war.</a:t>
            </a:r>
          </a:p>
          <a:p>
            <a:pPr lvl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:  finish the war in Europe</a:t>
            </a:r>
          </a:p>
          <a:p>
            <a:pPr lvl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:  end the war in Asia</a:t>
            </a:r>
            <a:endParaRPr lang="en-US" dirty="0"/>
          </a:p>
        </p:txBody>
      </p:sp>
      <p:pic>
        <p:nvPicPr>
          <p:cNvPr id="4" name="Picture 3" descr="FD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0400" y="2743200"/>
            <a:ext cx="1628775" cy="1912040"/>
          </a:xfrm>
          <a:prstGeom prst="rect">
            <a:avLst/>
          </a:prstGeom>
        </p:spPr>
      </p:pic>
      <p:pic>
        <p:nvPicPr>
          <p:cNvPr id="5" name="Picture 4" descr="Churchi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2800" y="4419600"/>
            <a:ext cx="1847850" cy="2140031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038600"/>
            <a:ext cx="137603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Battle of britain Survivo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8531767" cy="6172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Battle of Britain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600"/>
            <a:ext cx="8077200" cy="64264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WWII Blitz Rubble in 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162735"/>
            <a:ext cx="4876799" cy="66952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WWII Prisoners at Buchenwal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533400"/>
            <a:ext cx="8591341" cy="579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WWII Destruc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381000"/>
            <a:ext cx="8073111" cy="60532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Postwar Governments and Politics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4754563"/>
          </a:xfrm>
        </p:spPr>
        <p:txBody>
          <a:bodyPr>
            <a:normAutofit/>
          </a:bodyPr>
          <a:lstStyle/>
          <a:p>
            <a:r>
              <a:rPr lang="en-US" dirty="0" smtClean="0"/>
              <a:t>Europeans blamed their leaders for the war and its damage.</a:t>
            </a:r>
          </a:p>
          <a:p>
            <a:r>
              <a:rPr lang="en-US" dirty="0" smtClean="0"/>
              <a:t>After the war, the </a:t>
            </a:r>
            <a:r>
              <a:rPr lang="en-US" b="1" dirty="0" smtClean="0"/>
              <a:t>Communist party </a:t>
            </a:r>
            <a:r>
              <a:rPr lang="en-US" dirty="0" smtClean="0"/>
              <a:t>promised change and millions of people listened.</a:t>
            </a:r>
          </a:p>
          <a:p>
            <a:pPr lvl="1"/>
            <a:r>
              <a:rPr lang="en-US" dirty="0" smtClean="0"/>
              <a:t>Communist membership skyrocketed</a:t>
            </a:r>
          </a:p>
          <a:p>
            <a:pPr lvl="1"/>
            <a:r>
              <a:rPr lang="en-US" dirty="0" smtClean="0"/>
              <a:t>Russia remained Communist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6" descr="cf_uss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648200"/>
            <a:ext cx="3048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Devastation in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5334000"/>
          </a:xfrm>
        </p:spPr>
        <p:txBody>
          <a:bodyPr>
            <a:normAutofit/>
          </a:bodyPr>
          <a:lstStyle/>
          <a:p>
            <a:r>
              <a:rPr lang="en-US" dirty="0" smtClean="0"/>
              <a:t>Like Europe, Japan was also left in ruins.  </a:t>
            </a:r>
          </a:p>
          <a:p>
            <a:pPr lvl="1"/>
            <a:r>
              <a:rPr lang="en-US" dirty="0" smtClean="0"/>
              <a:t>2 million died</a:t>
            </a:r>
          </a:p>
          <a:p>
            <a:pPr lvl="1"/>
            <a:r>
              <a:rPr lang="en-US" dirty="0" smtClean="0"/>
              <a:t>Tokyo destroyed by bombing raids</a:t>
            </a:r>
          </a:p>
          <a:p>
            <a:pPr lvl="1"/>
            <a:r>
              <a:rPr lang="en-US" dirty="0" smtClean="0"/>
              <a:t>Hiroshima and Nagasaki were blackened wastelands.</a:t>
            </a:r>
          </a:p>
        </p:txBody>
      </p:sp>
      <p:pic>
        <p:nvPicPr>
          <p:cNvPr id="6" name="Picture 5" descr="WWII Atomic Bomb Victi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581400"/>
            <a:ext cx="2531533" cy="2971800"/>
          </a:xfrm>
          <a:prstGeom prst="rect">
            <a:avLst/>
          </a:prstGeom>
        </p:spPr>
      </p:pic>
      <p:pic>
        <p:nvPicPr>
          <p:cNvPr id="8" name="Picture 7" descr="WWII Kamikaze Strik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4038600"/>
            <a:ext cx="3352800" cy="2508391"/>
          </a:xfrm>
          <a:prstGeom prst="rect">
            <a:avLst/>
          </a:prstGeom>
        </p:spPr>
      </p:pic>
      <p:pic>
        <p:nvPicPr>
          <p:cNvPr id="11" name="Picture 10" descr="WWII Aftermath of Hiroshi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24450" y="3733800"/>
            <a:ext cx="4019550" cy="292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1000"/>
            <a:ext cx="7735965" cy="614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04800"/>
            <a:ext cx="7541279" cy="610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WWII Tokyo Destruc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533400"/>
            <a:ext cx="8640000" cy="5486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Allies Push Toward Germany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754563"/>
          </a:xfrm>
        </p:spPr>
        <p:txBody>
          <a:bodyPr/>
          <a:lstStyle/>
          <a:p>
            <a:r>
              <a:rPr lang="en-US" dirty="0" smtClean="0"/>
              <a:t>Remember, Germany had taken France in 1941.</a:t>
            </a:r>
          </a:p>
          <a:p>
            <a:r>
              <a:rPr lang="en-US" dirty="0" smtClean="0"/>
              <a:t>By 1944, Allies were ready to fight Hitler and invade France.</a:t>
            </a:r>
          </a:p>
          <a:p>
            <a:pPr lvl="1"/>
            <a:r>
              <a:rPr lang="en-US" dirty="0" smtClean="0"/>
              <a:t>Appointed </a:t>
            </a:r>
            <a:r>
              <a:rPr lang="en-US" b="1" dirty="0" smtClean="0"/>
              <a:t>Dwight D. Eisenhower</a:t>
            </a:r>
            <a:r>
              <a:rPr lang="en-US" dirty="0" smtClean="0"/>
              <a:t> as General of the Allied Forces.  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437038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U.S. Occupation of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5029200" cy="5410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After the war, the United States occupied Japan to ensure peace.</a:t>
            </a:r>
          </a:p>
          <a:p>
            <a:pPr lvl="1"/>
            <a:r>
              <a:rPr lang="en-US" b="1" dirty="0" smtClean="0"/>
              <a:t>Demilitarization</a:t>
            </a:r>
            <a:r>
              <a:rPr lang="en-US" dirty="0" smtClean="0"/>
              <a:t> = disbanding the Japanese armed forces.</a:t>
            </a:r>
          </a:p>
          <a:p>
            <a:pPr lvl="1"/>
            <a:r>
              <a:rPr lang="en-US" b="1" dirty="0" smtClean="0"/>
              <a:t>Democratization</a:t>
            </a:r>
            <a:r>
              <a:rPr lang="en-US" dirty="0" smtClean="0"/>
              <a:t> = creating a government elected by the people.</a:t>
            </a:r>
          </a:p>
          <a:p>
            <a:pPr lvl="2"/>
            <a:r>
              <a:rPr lang="en-US" dirty="0" smtClean="0"/>
              <a:t>Japan became a </a:t>
            </a:r>
            <a:r>
              <a:rPr lang="en-US" b="1" dirty="0" smtClean="0"/>
              <a:t>constitutional monarchy </a:t>
            </a:r>
            <a:r>
              <a:rPr lang="en-US" dirty="0" smtClean="0"/>
              <a:t>(like Great Britain)</a:t>
            </a:r>
          </a:p>
          <a:p>
            <a:pPr lvl="2"/>
            <a:r>
              <a:rPr lang="en-US" dirty="0" smtClean="0"/>
              <a:t>Ruled by an Emperor, but has a constitution</a:t>
            </a:r>
          </a:p>
          <a:p>
            <a:endParaRPr lang="en-US" dirty="0"/>
          </a:p>
        </p:txBody>
      </p:sp>
      <p:pic>
        <p:nvPicPr>
          <p:cNvPr id="4" name="Picture 3" descr="WWII MacArthur and Hirohi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371600"/>
            <a:ext cx="3743325" cy="2917959"/>
          </a:xfrm>
          <a:prstGeom prst="rect">
            <a:avLst/>
          </a:prstGeom>
        </p:spPr>
      </p:pic>
      <p:pic>
        <p:nvPicPr>
          <p:cNvPr id="5" name="Picture 4" descr="WWII Hirohito surrender to MacArthu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4343400"/>
            <a:ext cx="340261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Big Changes Ahead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In the postwar world, enemies not only became allies.  Sometimes, allies became enemies.</a:t>
            </a:r>
          </a:p>
          <a:p>
            <a:r>
              <a:rPr lang="en-US" b="1" dirty="0" smtClean="0"/>
              <a:t>Soviet Union </a:t>
            </a:r>
            <a:r>
              <a:rPr lang="en-US" dirty="0" smtClean="0"/>
              <a:t>and the </a:t>
            </a:r>
            <a:r>
              <a:rPr lang="en-US" b="1" dirty="0" smtClean="0"/>
              <a:t>United States </a:t>
            </a:r>
            <a:r>
              <a:rPr lang="en-US" dirty="0" smtClean="0"/>
              <a:t>emerged as the world’s two major powers.</a:t>
            </a:r>
          </a:p>
          <a:p>
            <a:pPr lvl="1"/>
            <a:r>
              <a:rPr lang="en-US" dirty="0" smtClean="0"/>
              <a:t>Ended the war as allies</a:t>
            </a:r>
          </a:p>
          <a:p>
            <a:pPr lvl="1"/>
            <a:r>
              <a:rPr lang="en-US" dirty="0" smtClean="0"/>
              <a:t>Became greatest enemies of the postwar world.  </a:t>
            </a:r>
            <a:endParaRPr lang="en-US" dirty="0"/>
          </a:p>
        </p:txBody>
      </p:sp>
      <p:pic>
        <p:nvPicPr>
          <p:cNvPr id="5" name="Picture 6" descr="cf_uss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495800"/>
            <a:ext cx="3200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us-flag-stars-top-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495800"/>
            <a:ext cx="3429000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62400" y="4953000"/>
            <a:ext cx="106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VS</a:t>
            </a:r>
            <a:endParaRPr 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D-Day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602163"/>
          </a:xfrm>
        </p:spPr>
        <p:txBody>
          <a:bodyPr/>
          <a:lstStyle/>
          <a:p>
            <a:r>
              <a:rPr lang="en-US" sz="2800" dirty="0" smtClean="0">
                <a:sym typeface="Wingdings" pitchFamily="2" charset="2"/>
              </a:rPr>
              <a:t>Allies chose June 6, 1944 (known as </a:t>
            </a:r>
            <a:r>
              <a:rPr lang="en-US" sz="2800" b="1" dirty="0" smtClean="0">
                <a:sym typeface="Wingdings" pitchFamily="2" charset="2"/>
              </a:rPr>
              <a:t>D-Day</a:t>
            </a:r>
            <a:r>
              <a:rPr lang="en-US" sz="2800" dirty="0" smtClean="0">
                <a:sym typeface="Wingdings" pitchFamily="2" charset="2"/>
              </a:rPr>
              <a:t>) to invade France.   </a:t>
            </a:r>
          </a:p>
          <a:p>
            <a:pPr lvl="1"/>
            <a:r>
              <a:rPr lang="en-US" sz="2400" dirty="0" smtClean="0">
                <a:sym typeface="Wingdings" pitchFamily="2" charset="2"/>
              </a:rPr>
              <a:t>Beaches of Normandy, France</a:t>
            </a:r>
          </a:p>
          <a:p>
            <a:r>
              <a:rPr lang="en-US" sz="2800" dirty="0" smtClean="0">
                <a:sym typeface="Wingdings" pitchFamily="2" charset="2"/>
              </a:rPr>
              <a:t>Allied paratroopers and troops broke the German defenses!</a:t>
            </a:r>
            <a:r>
              <a:rPr lang="en-US" sz="2800" dirty="0" smtClean="0">
                <a:sym typeface="Wingdings" pitchFamily="2" charset="2"/>
              </a:rPr>
              <a:t>! </a:t>
            </a:r>
            <a:r>
              <a:rPr lang="en-US" sz="1600" dirty="0" smtClean="0">
                <a:sym typeface="Wingdings" pitchFamily="2" charset="2"/>
              </a:rPr>
              <a:t>http://</a:t>
            </a:r>
            <a:r>
              <a:rPr lang="en-US" sz="1600" dirty="0" err="1" smtClean="0">
                <a:sym typeface="Wingdings" pitchFamily="2" charset="2"/>
              </a:rPr>
              <a:t>www.army.mil/media/amp/?bcpid</a:t>
            </a:r>
            <a:r>
              <a:rPr lang="en-US" sz="1600" dirty="0" smtClean="0">
                <a:sym typeface="Wingdings" pitchFamily="2" charset="2"/>
              </a:rPr>
              <a:t>=6981683001&amp;bctid=25305225001</a:t>
            </a:r>
          </a:p>
          <a:p>
            <a:pPr eaLnBrk="1" hangingPunct="1"/>
            <a:endParaRPr lang="en-US" sz="2800" dirty="0" smtClean="0">
              <a:sym typeface="Wingdings" pitchFamily="2" charset="2"/>
            </a:endParaRPr>
          </a:p>
          <a:p>
            <a:pPr eaLnBrk="1" hangingPunct="1"/>
            <a:r>
              <a:rPr lang="en-US" sz="2800" dirty="0" smtClean="0">
                <a:sym typeface="Wingdings" pitchFamily="2" charset="2"/>
              </a:rPr>
              <a:t> </a:t>
            </a:r>
            <a:endParaRPr lang="en-US" sz="2800" dirty="0" smtClean="0">
              <a:sym typeface="Wingdings" pitchFamily="2" charset="2"/>
            </a:endParaRPr>
          </a:p>
        </p:txBody>
      </p:sp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810000"/>
            <a:ext cx="4343400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WWI Us Troops advan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3890480"/>
            <a:ext cx="4019550" cy="296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419600" cy="361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429000"/>
            <a:ext cx="4648200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429000"/>
            <a:ext cx="4419600" cy="326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228600"/>
            <a:ext cx="4191000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Allies Take Paris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dirty="0" smtClean="0"/>
              <a:t>On August 25, 1944 Germans retreated from Paris.</a:t>
            </a:r>
          </a:p>
          <a:p>
            <a:r>
              <a:rPr lang="en-US" dirty="0" smtClean="0"/>
              <a:t>Allies took back France and all of France was free!</a:t>
            </a:r>
            <a:endParaRPr 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505200"/>
            <a:ext cx="3352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500437"/>
            <a:ext cx="4648200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Battle of the Bulge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95400"/>
            <a:ext cx="5562600" cy="5562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After freeing France, the Allied forces headed toward Germany.</a:t>
            </a:r>
          </a:p>
          <a:p>
            <a:pPr lvl="1"/>
            <a:r>
              <a:rPr lang="en-US" dirty="0" smtClean="0"/>
              <a:t>Germans attacked in Belgium to try to stop Allied advance</a:t>
            </a:r>
          </a:p>
          <a:p>
            <a:pPr eaLnBrk="1" hangingPunct="1"/>
            <a:r>
              <a:rPr lang="en-US" b="1" dirty="0" smtClean="0"/>
              <a:t>Battle of the Bulge </a:t>
            </a:r>
            <a:r>
              <a:rPr lang="en-US" dirty="0" smtClean="0"/>
              <a:t>– lasted more than a month.</a:t>
            </a:r>
          </a:p>
          <a:p>
            <a:pPr lvl="1"/>
            <a:r>
              <a:rPr lang="en-US" dirty="0" smtClean="0"/>
              <a:t>Most bloody battle</a:t>
            </a:r>
          </a:p>
          <a:p>
            <a:pPr lvl="1"/>
            <a:r>
              <a:rPr lang="en-US" dirty="0" smtClean="0"/>
              <a:t>Almost divided U.S. and Great Britain.</a:t>
            </a:r>
          </a:p>
          <a:p>
            <a:pPr lvl="1"/>
            <a:r>
              <a:rPr lang="en-US" dirty="0" smtClean="0"/>
              <a:t>TURNING POINT IN EUROPE!!!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295400"/>
            <a:ext cx="3276600" cy="25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86200"/>
            <a:ext cx="3276600" cy="253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Invasion of Berlin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April, 1945</a:t>
            </a:r>
            <a:r>
              <a:rPr lang="en-US" dirty="0" smtClean="0">
                <a:sym typeface="Wingdings" pitchFamily="2" charset="2"/>
              </a:rPr>
              <a:t> -  Allied powers take </a:t>
            </a:r>
            <a:r>
              <a:rPr lang="en-US" dirty="0" smtClean="0"/>
              <a:t>on German capital of Berlin.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743200"/>
            <a:ext cx="2792413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819400"/>
            <a:ext cx="54102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1061</Words>
  <Application>Microsoft Macintosh PowerPoint</Application>
  <PresentationFormat>On-screen Show (4:3)</PresentationFormat>
  <Paragraphs>132</Paragraphs>
  <Slides>41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Welcome Back! Review: </vt:lpstr>
      <vt:lpstr>The End of WWII</vt:lpstr>
      <vt:lpstr>The “Big Three” Strategy</vt:lpstr>
      <vt:lpstr>Allies Push Toward Germany</vt:lpstr>
      <vt:lpstr>D-Day</vt:lpstr>
      <vt:lpstr>Slide 6</vt:lpstr>
      <vt:lpstr>Allies Take Paris</vt:lpstr>
      <vt:lpstr>Battle of the Bulge</vt:lpstr>
      <vt:lpstr>Invasion of Berlin</vt:lpstr>
      <vt:lpstr>Axis Leaders in Trouble</vt:lpstr>
      <vt:lpstr>V-E Day</vt:lpstr>
      <vt:lpstr>President Roosevelt Dies</vt:lpstr>
      <vt:lpstr>But there was still trouble in the Pacific…</vt:lpstr>
      <vt:lpstr>War in the Pacific</vt:lpstr>
      <vt:lpstr>War in the Pacific</vt:lpstr>
      <vt:lpstr>Japanese Retreat</vt:lpstr>
      <vt:lpstr>The Manhattan Project</vt:lpstr>
      <vt:lpstr>Truman’s Decision</vt:lpstr>
      <vt:lpstr>Hiroshima</vt:lpstr>
      <vt:lpstr>Slide 20</vt:lpstr>
      <vt:lpstr>Impact of the Bombing on Hiroshima</vt:lpstr>
      <vt:lpstr>Japan still did not surrender</vt:lpstr>
      <vt:lpstr>Nagasaki</vt:lpstr>
      <vt:lpstr>Slide 24</vt:lpstr>
      <vt:lpstr>One Argument for Truman’s Decision</vt:lpstr>
      <vt:lpstr>Other argument: Beginning of the Cold War</vt:lpstr>
      <vt:lpstr>Japan Surrenders</vt:lpstr>
      <vt:lpstr>Europe in Ruins</vt:lpstr>
      <vt:lpstr>Slide 29</vt:lpstr>
      <vt:lpstr>Slide 30</vt:lpstr>
      <vt:lpstr>Slide 31</vt:lpstr>
      <vt:lpstr>Slide 32</vt:lpstr>
      <vt:lpstr>Slide 33</vt:lpstr>
      <vt:lpstr>Slide 34</vt:lpstr>
      <vt:lpstr>Postwar Governments and Politics</vt:lpstr>
      <vt:lpstr>Devastation in Japan</vt:lpstr>
      <vt:lpstr>Slide 37</vt:lpstr>
      <vt:lpstr>Slide 38</vt:lpstr>
      <vt:lpstr>Slide 39</vt:lpstr>
      <vt:lpstr>U.S. Occupation of Japan</vt:lpstr>
      <vt:lpstr>Big Changes Ahead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AlyssaMartin</dc:creator>
  <cp:lastModifiedBy>Jessica Taylor</cp:lastModifiedBy>
  <cp:revision>22</cp:revision>
  <dcterms:created xsi:type="dcterms:W3CDTF">2013-01-01T21:42:52Z</dcterms:created>
  <dcterms:modified xsi:type="dcterms:W3CDTF">2013-01-02T15:28:15Z</dcterms:modified>
</cp:coreProperties>
</file>