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Default Extension="jpeg" ContentType="image/jpeg"/>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Default Extension="gif" ContentType="image/gi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 id="258" r:id="rId4"/>
    <p:sldId id="264" r:id="rId5"/>
    <p:sldId id="265" r:id="rId6"/>
    <p:sldId id="263" r:id="rId7"/>
    <p:sldId id="262" r:id="rId8"/>
    <p:sldId id="261" r:id="rId9"/>
    <p:sldId id="266" r:id="rId10"/>
    <p:sldId id="272" r:id="rId11"/>
    <p:sldId id="288" r:id="rId12"/>
    <p:sldId id="273" r:id="rId13"/>
    <p:sldId id="285" r:id="rId14"/>
    <p:sldId id="286" r:id="rId15"/>
    <p:sldId id="290" r:id="rId16"/>
    <p:sldId id="291" r:id="rId17"/>
    <p:sldId id="274" r:id="rId18"/>
    <p:sldId id="275" r:id="rId19"/>
    <p:sldId id="276" r:id="rId20"/>
    <p:sldId id="284" r:id="rId21"/>
    <p:sldId id="277" r:id="rId22"/>
    <p:sldId id="278" r:id="rId23"/>
    <p:sldId id="279" r:id="rId24"/>
    <p:sldId id="280" r:id="rId25"/>
    <p:sldId id="281" r:id="rId26"/>
    <p:sldId id="287" r:id="rId27"/>
    <p:sldId id="269" r:id="rId28"/>
    <p:sldId id="270" r:id="rId29"/>
    <p:sldId id="271" r:id="rId30"/>
    <p:sldId id="292" r:id="rId31"/>
    <p:sldId id="293" r:id="rId32"/>
    <p:sldId id="294" r:id="rId33"/>
    <p:sldId id="295" r:id="rId34"/>
    <p:sldId id="289" r:id="rId35"/>
    <p:sldId id="296"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91" autoAdjust="0"/>
    <p:restoredTop sz="94667" autoAdjust="0"/>
  </p:normalViewPr>
  <p:slideViewPr>
    <p:cSldViewPr>
      <p:cViewPr varScale="1">
        <p:scale>
          <a:sx n="70" d="100"/>
          <a:sy n="70" d="100"/>
        </p:scale>
        <p:origin x="-1344"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714422-FEC5-424B-BC64-E9F5060A0416}" type="datetimeFigureOut">
              <a:rPr lang="en-US" smtClean="0"/>
              <a:pPr/>
              <a:t>2/21/14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714422-FEC5-424B-BC64-E9F5060A0416}" type="datetimeFigureOut">
              <a:rPr lang="en-US" smtClean="0"/>
              <a:pPr/>
              <a:t>2/21/14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714422-FEC5-424B-BC64-E9F5060A0416}" type="datetimeFigureOut">
              <a:rPr lang="en-US" smtClean="0"/>
              <a:pPr/>
              <a:t>2/21/14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714422-FEC5-424B-BC64-E9F5060A0416}" type="datetimeFigureOut">
              <a:rPr lang="en-US" smtClean="0"/>
              <a:pPr/>
              <a:t>2/21/14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714422-FEC5-424B-BC64-E9F5060A0416}" type="datetimeFigureOut">
              <a:rPr lang="en-US" smtClean="0"/>
              <a:pPr/>
              <a:t>2/21/14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714422-FEC5-424B-BC64-E9F5060A0416}" type="datetimeFigureOut">
              <a:rPr lang="en-US" smtClean="0"/>
              <a:pPr/>
              <a:t>2/21/14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714422-FEC5-424B-BC64-E9F5060A0416}" type="datetimeFigureOut">
              <a:rPr lang="en-US" smtClean="0"/>
              <a:pPr/>
              <a:t>2/21/14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714422-FEC5-424B-BC64-E9F5060A0416}" type="datetimeFigureOut">
              <a:rPr lang="en-US" smtClean="0"/>
              <a:pPr/>
              <a:t>2/21/14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714422-FEC5-424B-BC64-E9F5060A0416}" type="datetimeFigureOut">
              <a:rPr lang="en-US" smtClean="0"/>
              <a:pPr/>
              <a:t>2/21/14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714422-FEC5-424B-BC64-E9F5060A0416}" type="datetimeFigureOut">
              <a:rPr lang="en-US" smtClean="0"/>
              <a:pPr/>
              <a:t>2/21/14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714422-FEC5-424B-BC64-E9F5060A0416}" type="datetimeFigureOut">
              <a:rPr lang="en-US" smtClean="0"/>
              <a:pPr/>
              <a:t>2/21/14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B5575F-D9B2-486C-B7DB-66C699B4650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714422-FEC5-424B-BC64-E9F5060A0416}" type="datetimeFigureOut">
              <a:rPr lang="en-US" smtClean="0"/>
              <a:pPr/>
              <a:t>2/21/14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B5575F-D9B2-486C-B7DB-66C699B4650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eg"/><Relationship Id="rId1" Type="http://schemas.openxmlformats.org/officeDocument/2006/relationships/slideLayout" Target="../slideLayouts/slideLayout6.xml"/><Relationship Id="rId2"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6.xml"/><Relationship Id="rId2" Type="http://schemas.openxmlformats.org/officeDocument/2006/relationships/image" Target="../media/image2.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6.xml"/><Relationship Id="rId2" Type="http://schemas.openxmlformats.org/officeDocument/2006/relationships/image" Target="../media/image26.jpeg"/></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4" Type="http://schemas.openxmlformats.org/officeDocument/2006/relationships/image" Target="../media/image31.jpeg"/><Relationship Id="rId1" Type="http://schemas.openxmlformats.org/officeDocument/2006/relationships/slideLayout" Target="../slideLayouts/slideLayout7.xml"/><Relationship Id="rId2" Type="http://schemas.openxmlformats.org/officeDocument/2006/relationships/image" Target="../media/image2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jpeg"/><Relationship Id="rId3" Type="http://schemas.openxmlformats.org/officeDocument/2006/relationships/image" Target="../media/image33.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jpeg"/><Relationship Id="rId7" Type="http://schemas.openxmlformats.org/officeDocument/2006/relationships/image" Target="../media/image9.jpeg"/><Relationship Id="rId1" Type="http://schemas.openxmlformats.org/officeDocument/2006/relationships/slideLayout" Target="../slideLayouts/slideLayout6.xml"/><Relationship Id="rId2" Type="http://schemas.openxmlformats.org/officeDocument/2006/relationships/image" Target="../media/image2.gi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eg"/><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jpeg"/><Relationship Id="rId3" Type="http://schemas.openxmlformats.org/officeDocument/2006/relationships/image" Target="../media/image1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Greece</a:t>
            </a:r>
            <a:endParaRPr lang="en-US" dirty="0"/>
          </a:p>
        </p:txBody>
      </p:sp>
      <p:pic>
        <p:nvPicPr>
          <p:cNvPr id="4" name="Picture 3" descr="acropolis.jpg"/>
          <p:cNvPicPr>
            <a:picLocks noChangeAspect="1"/>
          </p:cNvPicPr>
          <p:nvPr/>
        </p:nvPicPr>
        <p:blipFill>
          <a:blip r:embed="rId2" cstate="print"/>
          <a:stretch>
            <a:fillRect/>
          </a:stretch>
        </p:blipFill>
        <p:spPr>
          <a:xfrm>
            <a:off x="1066800" y="1295400"/>
            <a:ext cx="7162800" cy="536402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6" fill="hold" nodeType="clickEffect">
                                  <p:stCondLst>
                                    <p:cond delay="0"/>
                                  </p:stCondLst>
                                  <p:childTnLst>
                                    <p:anim calcmode="lin" valueType="num">
                                      <p:cBhvr additive="base">
                                        <p:cTn id="11" dur="500"/>
                                        <p:tgtEl>
                                          <p:spTgt spid="4"/>
                                        </p:tgtEl>
                                        <p:attrNameLst>
                                          <p:attrName>ppt_x</p:attrName>
                                        </p:attrNameLst>
                                      </p:cBhvr>
                                      <p:tavLst>
                                        <p:tav tm="0">
                                          <p:val>
                                            <p:strVal val="ppt_x"/>
                                          </p:val>
                                        </p:tav>
                                        <p:tav tm="100000">
                                          <p:val>
                                            <p:strVal val="1+ppt_w/2"/>
                                          </p:val>
                                        </p:tav>
                                      </p:tavLst>
                                    </p:anim>
                                    <p:anim calcmode="lin" valueType="num">
                                      <p:cBhvr additive="base">
                                        <p:cTn id="12" dur="500"/>
                                        <p:tgtEl>
                                          <p:spTgt spid="4"/>
                                        </p:tgtEl>
                                        <p:attrNameLst>
                                          <p:attrName>ppt_y</p:attrName>
                                        </p:attrNameLst>
                                      </p:cBhvr>
                                      <p:tavLst>
                                        <p:tav tm="0">
                                          <p:val>
                                            <p:strVal val="ppt_y"/>
                                          </p:val>
                                        </p:tav>
                                        <p:tav tm="100000">
                                          <p:val>
                                            <p:strVal val="1+ppt_h/2"/>
                                          </p:val>
                                        </p:tav>
                                      </p:tavLst>
                                    </p:anim>
                                    <p:set>
                                      <p:cBhvr>
                                        <p:cTn id="13"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Bellringer</a:t>
            </a:r>
            <a:r>
              <a:rPr lang="en-US" dirty="0" smtClean="0"/>
              <a:t> 2-24-14</a:t>
            </a:r>
            <a:endParaRPr lang="en-US" dirty="0"/>
          </a:p>
        </p:txBody>
      </p:sp>
      <p:sp>
        <p:nvSpPr>
          <p:cNvPr id="4" name="Content Placeholder 3"/>
          <p:cNvSpPr>
            <a:spLocks noGrp="1"/>
          </p:cNvSpPr>
          <p:nvPr>
            <p:ph idx="1"/>
          </p:nvPr>
        </p:nvSpPr>
        <p:spPr>
          <a:xfrm>
            <a:off x="304800" y="1295400"/>
            <a:ext cx="8534400" cy="5181600"/>
          </a:xfrm>
        </p:spPr>
        <p:txBody>
          <a:bodyPr>
            <a:normAutofit fontScale="92500" lnSpcReduction="10000"/>
          </a:bodyPr>
          <a:lstStyle/>
          <a:p>
            <a:r>
              <a:rPr lang="en-US" dirty="0" smtClean="0">
                <a:solidFill>
                  <a:srgbClr val="FF0000"/>
                </a:solidFill>
              </a:rPr>
              <a:t>Have your World Religion Project out on your desk!!!  </a:t>
            </a:r>
          </a:p>
          <a:p>
            <a:r>
              <a:rPr lang="en-US" dirty="0" smtClean="0"/>
              <a:t>You should have your Project with Library notes &amp; </a:t>
            </a:r>
            <a:r>
              <a:rPr lang="en-US" dirty="0" err="1" smtClean="0"/>
              <a:t>Workscited</a:t>
            </a:r>
            <a:r>
              <a:rPr lang="en-US" dirty="0" smtClean="0"/>
              <a:t> tucked inside. </a:t>
            </a:r>
          </a:p>
          <a:p>
            <a:endParaRPr lang="en-US" dirty="0" smtClean="0"/>
          </a:p>
          <a:p>
            <a:endParaRPr lang="en-US" sz="2400" dirty="0" smtClean="0"/>
          </a:p>
          <a:p>
            <a:r>
              <a:rPr lang="en-US" b="1" dirty="0" err="1" smtClean="0"/>
              <a:t>Bellringer</a:t>
            </a:r>
            <a:r>
              <a:rPr lang="en-US" b="1" dirty="0" smtClean="0"/>
              <a:t> Unit 1 (Part 3) </a:t>
            </a:r>
            <a:r>
              <a:rPr lang="en-US" dirty="0" smtClean="0"/>
              <a:t>: </a:t>
            </a:r>
            <a:r>
              <a:rPr lang="en-US" sz="3600" dirty="0" smtClean="0"/>
              <a:t>Did the Trojan War actually happen? What evidence is there to prove your theory? </a:t>
            </a:r>
            <a:r>
              <a:rPr lang="en-US" dirty="0" smtClean="0"/>
              <a:t/>
            </a:r>
            <a:br>
              <a:rPr lang="en-US" dirty="0" smtClean="0"/>
            </a:br>
            <a:r>
              <a:rPr lang="en-US" i="1" dirty="0" smtClean="0"/>
              <a:t>Answer in complete sentences, citing evidence from the video on Friday.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lstStyle/>
          <a:p>
            <a:r>
              <a:rPr lang="en-US" dirty="0" smtClean="0"/>
              <a:t>QUIZ on Greece: Wednesday February 26</a:t>
            </a:r>
            <a:r>
              <a:rPr lang="en-US" baseline="30000" dirty="0" smtClean="0"/>
              <a:t>th</a:t>
            </a:r>
            <a:r>
              <a:rPr lang="en-US" dirty="0" smtClean="0"/>
              <a:t> </a:t>
            </a:r>
          </a:p>
          <a:p>
            <a:endParaRPr lang="en-US" dirty="0" smtClean="0"/>
          </a:p>
          <a:p>
            <a:endParaRPr lang="en-US" dirty="0" smtClean="0"/>
          </a:p>
          <a:p>
            <a:r>
              <a:rPr lang="en-US" dirty="0" smtClean="0"/>
              <a:t>TEST on Greece &amp; Rome: Monday March 3</a:t>
            </a:r>
            <a:r>
              <a:rPr lang="en-US" baseline="30000" dirty="0" smtClean="0"/>
              <a:t>rd</a:t>
            </a:r>
            <a:r>
              <a:rPr lang="en-US" dirty="0" smtClean="0"/>
              <a:t>.</a:t>
            </a:r>
          </a:p>
          <a:p>
            <a:endParaRPr lang="en-US" dirty="0" smtClean="0"/>
          </a:p>
          <a:p>
            <a:pPr>
              <a:buNone/>
            </a:pPr>
            <a:r>
              <a:rPr lang="en-US" dirty="0" smtClean="0"/>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Different Forms of Government in Greece</a:t>
            </a:r>
            <a:endParaRPr lang="en-US" dirty="0"/>
          </a:p>
        </p:txBody>
      </p:sp>
      <p:sp>
        <p:nvSpPr>
          <p:cNvPr id="3" name="Content Placeholder 2"/>
          <p:cNvSpPr>
            <a:spLocks noGrp="1"/>
          </p:cNvSpPr>
          <p:nvPr>
            <p:ph idx="1"/>
          </p:nvPr>
        </p:nvSpPr>
        <p:spPr/>
        <p:txBody>
          <a:bodyPr/>
          <a:lstStyle/>
          <a:p>
            <a:r>
              <a:rPr lang="en-US" dirty="0" smtClean="0"/>
              <a:t>Look at the back of # 30.</a:t>
            </a:r>
          </a:p>
          <a:p>
            <a:r>
              <a:rPr lang="en-US" b="1" dirty="0" smtClean="0"/>
              <a:t>Read</a:t>
            </a:r>
            <a:r>
              <a:rPr lang="en-US" dirty="0" smtClean="0"/>
              <a:t> the article you were assigned with a partner and </a:t>
            </a:r>
            <a:r>
              <a:rPr lang="en-US" b="1" dirty="0" smtClean="0"/>
              <a:t>take notes </a:t>
            </a:r>
            <a:r>
              <a:rPr lang="en-US" dirty="0" smtClean="0"/>
              <a:t>on the corresponding chart on your notes. </a:t>
            </a:r>
          </a:p>
          <a:p>
            <a:r>
              <a:rPr lang="en-US" dirty="0" smtClean="0"/>
              <a:t>Then, </a:t>
            </a:r>
            <a:r>
              <a:rPr lang="en-US" b="1" dirty="0" smtClean="0"/>
              <a:t>draw a picture </a:t>
            </a:r>
            <a:r>
              <a:rPr lang="en-US" dirty="0" smtClean="0"/>
              <a:t>with your partner</a:t>
            </a:r>
            <a:r>
              <a:rPr lang="en-US" b="1" dirty="0" smtClean="0"/>
              <a:t> </a:t>
            </a:r>
            <a:r>
              <a:rPr lang="en-US" dirty="0" smtClean="0"/>
              <a:t>to represent that form of government. (Don’t use any words &amp; Don’t label your picture with the type of </a:t>
            </a:r>
            <a:r>
              <a:rPr lang="en-US" dirty="0" err="1" smtClean="0"/>
              <a:t>gov</a:t>
            </a:r>
            <a:r>
              <a:rPr lang="en-US" dirty="0" smtClean="0"/>
              <a:t>.)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Greek City States</a:t>
            </a:r>
            <a:endParaRPr lang="en-US" dirty="0"/>
          </a:p>
        </p:txBody>
      </p:sp>
      <p:pic>
        <p:nvPicPr>
          <p:cNvPr id="4" name="Picture 3" descr="Acropolis in Athens.jpg"/>
          <p:cNvPicPr>
            <a:picLocks noChangeAspect="1"/>
          </p:cNvPicPr>
          <p:nvPr/>
        </p:nvPicPr>
        <p:blipFill>
          <a:blip r:embed="rId2" cstate="print"/>
          <a:stretch>
            <a:fillRect/>
          </a:stretch>
        </p:blipFill>
        <p:spPr>
          <a:xfrm>
            <a:off x="990600" y="1676400"/>
            <a:ext cx="7016750" cy="421005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685800" y="457200"/>
            <a:ext cx="7696200" cy="461665"/>
          </a:xfrm>
          <a:prstGeom prst="rect">
            <a:avLst/>
          </a:prstGeom>
          <a:noFill/>
        </p:spPr>
        <p:txBody>
          <a:bodyPr wrap="square" rtlCol="0">
            <a:spAutoFit/>
          </a:bodyPr>
          <a:lstStyle/>
          <a:p>
            <a:pPr algn="ctr"/>
            <a:r>
              <a:rPr lang="en-US" sz="2400" dirty="0" smtClean="0"/>
              <a:t>The Greek City States </a:t>
            </a:r>
            <a:endParaRPr lang="en-US" sz="2400" dirty="0"/>
          </a:p>
        </p:txBody>
      </p:sp>
      <p:sp>
        <p:nvSpPr>
          <p:cNvPr id="4" name="TextBox 3"/>
          <p:cNvSpPr txBox="1"/>
          <p:nvPr/>
        </p:nvSpPr>
        <p:spPr>
          <a:xfrm>
            <a:off x="457200" y="1143000"/>
            <a:ext cx="8382000" cy="5170646"/>
          </a:xfrm>
          <a:prstGeom prst="rect">
            <a:avLst/>
          </a:prstGeom>
          <a:noFill/>
        </p:spPr>
        <p:txBody>
          <a:bodyPr wrap="square" rtlCol="0">
            <a:spAutoFit/>
          </a:bodyPr>
          <a:lstStyle/>
          <a:p>
            <a:r>
              <a:rPr lang="en-US" dirty="0" smtClean="0"/>
              <a:t>The Five main City States in Ancient Greece were: </a:t>
            </a:r>
          </a:p>
          <a:p>
            <a:endParaRPr lang="en-US" dirty="0" smtClean="0"/>
          </a:p>
          <a:p>
            <a:pPr marL="342900" indent="-342900">
              <a:buFont typeface="+mj-lt"/>
              <a:buAutoNum type="arabicPeriod"/>
            </a:pPr>
            <a:r>
              <a:rPr lang="en-US" dirty="0" smtClean="0"/>
              <a:t>Athens</a:t>
            </a:r>
          </a:p>
          <a:p>
            <a:pPr marL="342900" indent="-342900">
              <a:buFont typeface="+mj-lt"/>
              <a:buAutoNum type="arabicPeriod"/>
            </a:pPr>
            <a:r>
              <a:rPr lang="en-US" dirty="0" smtClean="0"/>
              <a:t>Sparta </a:t>
            </a:r>
          </a:p>
          <a:p>
            <a:pPr marL="342900" indent="-342900">
              <a:buFont typeface="+mj-lt"/>
              <a:buAutoNum type="arabicPeriod"/>
            </a:pPr>
            <a:r>
              <a:rPr lang="en-US" dirty="0" smtClean="0"/>
              <a:t>Corinth</a:t>
            </a:r>
          </a:p>
          <a:p>
            <a:pPr marL="342900" indent="-342900">
              <a:buFont typeface="+mj-lt"/>
              <a:buAutoNum type="arabicPeriod"/>
            </a:pPr>
            <a:r>
              <a:rPr lang="en-US" dirty="0" smtClean="0"/>
              <a:t>Megara</a:t>
            </a:r>
          </a:p>
          <a:p>
            <a:pPr marL="342900" indent="-342900">
              <a:buFont typeface="+mj-lt"/>
              <a:buAutoNum type="arabicPeriod"/>
            </a:pPr>
            <a:r>
              <a:rPr lang="en-US" dirty="0" smtClean="0"/>
              <a:t> Argos</a:t>
            </a:r>
          </a:p>
          <a:p>
            <a:endParaRPr lang="en-US" dirty="0" smtClean="0"/>
          </a:p>
          <a:p>
            <a:endParaRPr lang="en-US" dirty="0" smtClean="0"/>
          </a:p>
          <a:p>
            <a:endParaRPr lang="en-US" sz="2400" dirty="0" smtClean="0">
              <a:latin typeface="Apple Chancery"/>
              <a:cs typeface="Apple Chancery"/>
            </a:endParaRPr>
          </a:p>
          <a:p>
            <a:endParaRPr lang="en-US" sz="2400" dirty="0" smtClean="0">
              <a:latin typeface="Apple Chancery"/>
              <a:cs typeface="Apple Chancery"/>
            </a:endParaRPr>
          </a:p>
          <a:p>
            <a:endParaRPr lang="en-US" sz="2400" dirty="0" smtClean="0">
              <a:latin typeface="Apple Chancery"/>
              <a:cs typeface="Apple Chancery"/>
            </a:endParaRPr>
          </a:p>
          <a:p>
            <a:endParaRPr lang="en-US" sz="2400" dirty="0" smtClean="0">
              <a:latin typeface="Apple Chancery"/>
              <a:cs typeface="Apple Chancery"/>
            </a:endParaRPr>
          </a:p>
          <a:p>
            <a:endParaRPr lang="en-US" sz="2400" dirty="0" smtClean="0">
              <a:latin typeface="Apple Chancery"/>
              <a:cs typeface="Apple Chancery"/>
            </a:endParaRPr>
          </a:p>
          <a:p>
            <a:r>
              <a:rPr lang="en-US" sz="2400" dirty="0" smtClean="0">
                <a:latin typeface="Apple Chancery"/>
                <a:cs typeface="Apple Chancery"/>
              </a:rPr>
              <a:t>There was actually no central government in ancient Greece. Each city-state had its own form of government.</a:t>
            </a:r>
            <a:endParaRPr lang="en-US" sz="2400" dirty="0">
              <a:latin typeface="Apple Chancery"/>
              <a:cs typeface="Apple Chancery"/>
            </a:endParaRPr>
          </a:p>
        </p:txBody>
      </p:sp>
      <p:pic>
        <p:nvPicPr>
          <p:cNvPr id="7" name="Picture 6"/>
          <p:cNvPicPr>
            <a:picLocks noChangeAspect="1"/>
          </p:cNvPicPr>
          <p:nvPr/>
        </p:nvPicPr>
        <p:blipFill>
          <a:blip r:embed="rId2"/>
          <a:stretch>
            <a:fillRect/>
          </a:stretch>
        </p:blipFill>
        <p:spPr>
          <a:xfrm>
            <a:off x="2514600" y="1600200"/>
            <a:ext cx="4419600" cy="384641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Governing the City States</a:t>
            </a:r>
            <a:endParaRPr lang="en-US" dirty="0"/>
          </a:p>
        </p:txBody>
      </p:sp>
      <p:sp>
        <p:nvSpPr>
          <p:cNvPr id="3" name="TextBox 2"/>
          <p:cNvSpPr txBox="1"/>
          <p:nvPr/>
        </p:nvSpPr>
        <p:spPr>
          <a:xfrm>
            <a:off x="152400" y="914400"/>
            <a:ext cx="8763000" cy="1508105"/>
          </a:xfrm>
          <a:prstGeom prst="rect">
            <a:avLst/>
          </a:prstGeom>
          <a:noFill/>
        </p:spPr>
        <p:txBody>
          <a:bodyPr wrap="square" rtlCol="0">
            <a:spAutoFit/>
          </a:bodyPr>
          <a:lstStyle/>
          <a:p>
            <a:r>
              <a:rPr lang="en-US" sz="2200" dirty="0" smtClean="0"/>
              <a:t>As the Greek world expanded after 750 B.C., the Greeks developed a new version of a city state called a </a:t>
            </a:r>
            <a:r>
              <a:rPr lang="en-US" sz="2200" b="1" dirty="0" smtClean="0"/>
              <a:t>polis </a:t>
            </a:r>
            <a:r>
              <a:rPr lang="en-US" sz="2200" dirty="0" smtClean="0"/>
              <a:t>and new forms of government.  </a:t>
            </a:r>
          </a:p>
          <a:p>
            <a:endParaRPr lang="en-US" sz="800" dirty="0" smtClean="0"/>
          </a:p>
          <a:p>
            <a:r>
              <a:rPr lang="en-US" sz="2200" b="1" dirty="0" smtClean="0"/>
              <a:t>Polis</a:t>
            </a:r>
            <a:r>
              <a:rPr lang="en-US" sz="2200" dirty="0" smtClean="0"/>
              <a:t> ~ a city and its surrounding countryside.  </a:t>
            </a:r>
          </a:p>
          <a:p>
            <a:endParaRPr lang="en-US" dirty="0" smtClean="0"/>
          </a:p>
        </p:txBody>
      </p:sp>
      <p:sp>
        <p:nvSpPr>
          <p:cNvPr id="4" name="TextBox 3"/>
          <p:cNvSpPr txBox="1"/>
          <p:nvPr/>
        </p:nvSpPr>
        <p:spPr>
          <a:xfrm>
            <a:off x="152400" y="2133600"/>
            <a:ext cx="5791200" cy="769441"/>
          </a:xfrm>
          <a:prstGeom prst="rect">
            <a:avLst/>
          </a:prstGeom>
          <a:noFill/>
        </p:spPr>
        <p:txBody>
          <a:bodyPr wrap="square" rtlCol="0">
            <a:spAutoFit/>
          </a:bodyPr>
          <a:lstStyle/>
          <a:p>
            <a:r>
              <a:rPr lang="en-US" sz="2200" dirty="0" smtClean="0"/>
              <a:t>Each polis had an </a:t>
            </a:r>
            <a:r>
              <a:rPr lang="en-US" sz="2200" b="1" dirty="0" smtClean="0"/>
              <a:t>acropolis</a:t>
            </a:r>
            <a:r>
              <a:rPr lang="en-US" sz="2200" dirty="0" smtClean="0"/>
              <a:t>, or high city, with a large marble temple.  </a:t>
            </a:r>
            <a:endParaRPr lang="en-US" sz="2200" dirty="0"/>
          </a:p>
        </p:txBody>
      </p:sp>
      <p:pic>
        <p:nvPicPr>
          <p:cNvPr id="5" name="Picture 4" descr="Acropolis in Athens.jpg"/>
          <p:cNvPicPr>
            <a:picLocks noChangeAspect="1"/>
          </p:cNvPicPr>
          <p:nvPr/>
        </p:nvPicPr>
        <p:blipFill>
          <a:blip r:embed="rId2" cstate="print"/>
          <a:stretch>
            <a:fillRect/>
          </a:stretch>
        </p:blipFill>
        <p:spPr>
          <a:xfrm>
            <a:off x="5943600" y="1600200"/>
            <a:ext cx="3028950" cy="1817370"/>
          </a:xfrm>
          <a:prstGeom prst="rect">
            <a:avLst/>
          </a:prstGeom>
        </p:spPr>
      </p:pic>
      <p:sp>
        <p:nvSpPr>
          <p:cNvPr id="6" name="TextBox 5"/>
          <p:cNvSpPr txBox="1"/>
          <p:nvPr/>
        </p:nvSpPr>
        <p:spPr>
          <a:xfrm>
            <a:off x="228600" y="2895600"/>
            <a:ext cx="3505200" cy="430887"/>
          </a:xfrm>
          <a:prstGeom prst="rect">
            <a:avLst/>
          </a:prstGeom>
          <a:noFill/>
        </p:spPr>
        <p:txBody>
          <a:bodyPr wrap="square" rtlCol="0">
            <a:spAutoFit/>
          </a:bodyPr>
          <a:lstStyle/>
          <a:p>
            <a:r>
              <a:rPr lang="en-US" sz="2200" b="1" dirty="0" smtClean="0"/>
              <a:t>New Forms of Government</a:t>
            </a:r>
            <a:endParaRPr lang="en-US" sz="2200" b="1" dirty="0"/>
          </a:p>
        </p:txBody>
      </p:sp>
      <p:sp>
        <p:nvSpPr>
          <p:cNvPr id="7" name="TextBox 6"/>
          <p:cNvSpPr txBox="1"/>
          <p:nvPr/>
        </p:nvSpPr>
        <p:spPr>
          <a:xfrm>
            <a:off x="1905000" y="3429000"/>
            <a:ext cx="7086600" cy="1908215"/>
          </a:xfrm>
          <a:prstGeom prst="rect">
            <a:avLst/>
          </a:prstGeom>
          <a:noFill/>
        </p:spPr>
        <p:txBody>
          <a:bodyPr wrap="square" rtlCol="0">
            <a:spAutoFit/>
          </a:bodyPr>
          <a:lstStyle/>
          <a:p>
            <a:r>
              <a:rPr lang="en-US" sz="2200" dirty="0" smtClean="0"/>
              <a:t>The earliest form of government in Greece was </a:t>
            </a:r>
            <a:r>
              <a:rPr lang="en-US" sz="2200" b="1" dirty="0" smtClean="0"/>
              <a:t>monarchy</a:t>
            </a:r>
            <a:r>
              <a:rPr lang="en-US" sz="2200" dirty="0" smtClean="0"/>
              <a:t>.  A monarch is a king or queen who has supreme power.  A monarchy is a government that is ruled by a king or queen.  </a:t>
            </a:r>
          </a:p>
          <a:p>
            <a:endParaRPr lang="en-US" sz="800" dirty="0" smtClean="0"/>
          </a:p>
          <a:p>
            <a:r>
              <a:rPr lang="en-US" sz="2200" dirty="0" smtClean="0"/>
              <a:t>Most Greek city-states started out as monarchies but changed over time to other forms of government.  </a:t>
            </a:r>
            <a:endParaRPr lang="en-US" sz="2200" dirty="0"/>
          </a:p>
        </p:txBody>
      </p:sp>
      <p:sp>
        <p:nvSpPr>
          <p:cNvPr id="8" name="TextBox 7"/>
          <p:cNvSpPr txBox="1"/>
          <p:nvPr/>
        </p:nvSpPr>
        <p:spPr>
          <a:xfrm>
            <a:off x="152400" y="3352800"/>
            <a:ext cx="3124200" cy="461665"/>
          </a:xfrm>
          <a:prstGeom prst="rect">
            <a:avLst/>
          </a:prstGeom>
          <a:noFill/>
        </p:spPr>
        <p:txBody>
          <a:bodyPr wrap="square" rtlCol="0">
            <a:spAutoFit/>
          </a:bodyPr>
          <a:lstStyle/>
          <a:p>
            <a:r>
              <a:rPr lang="en-US" sz="2400" b="1" dirty="0" smtClean="0"/>
              <a:t>#1 Monarchy</a:t>
            </a:r>
            <a:endParaRPr lang="en-US" sz="2400" b="1" dirty="0"/>
          </a:p>
        </p:txBody>
      </p:sp>
      <p:sp>
        <p:nvSpPr>
          <p:cNvPr id="9" name="Rectangle 8"/>
          <p:cNvSpPr/>
          <p:nvPr/>
        </p:nvSpPr>
        <p:spPr>
          <a:xfrm>
            <a:off x="152400" y="5486400"/>
            <a:ext cx="7010400" cy="1107996"/>
          </a:xfrm>
          <a:prstGeom prst="rect">
            <a:avLst/>
          </a:prstGeom>
        </p:spPr>
        <p:txBody>
          <a:bodyPr wrap="square">
            <a:spAutoFit/>
          </a:bodyPr>
          <a:lstStyle/>
          <a:p>
            <a:r>
              <a:rPr lang="en-US" sz="2200" dirty="0" smtClean="0"/>
              <a:t>Sparta and other city-states developed a political system called oligarchy.  Oligarchy means “rule by the few”. In an oligarchy, people rule because of wealth or land ownership. </a:t>
            </a:r>
            <a:endParaRPr lang="en-US" sz="2200" dirty="0"/>
          </a:p>
        </p:txBody>
      </p:sp>
      <p:sp>
        <p:nvSpPr>
          <p:cNvPr id="10" name="TextBox 9"/>
          <p:cNvSpPr txBox="1"/>
          <p:nvPr/>
        </p:nvSpPr>
        <p:spPr>
          <a:xfrm>
            <a:off x="6705600" y="5486400"/>
            <a:ext cx="2286000" cy="461665"/>
          </a:xfrm>
          <a:prstGeom prst="rect">
            <a:avLst/>
          </a:prstGeom>
          <a:noFill/>
        </p:spPr>
        <p:txBody>
          <a:bodyPr wrap="square" rtlCol="0">
            <a:spAutoFit/>
          </a:bodyPr>
          <a:lstStyle/>
          <a:p>
            <a:pPr algn="ctr"/>
            <a:r>
              <a:rPr lang="en-US" sz="2400" b="1" dirty="0" smtClean="0"/>
              <a:t>#2 Oligarchy</a:t>
            </a:r>
            <a:endParaRPr lang="en-US" sz="2400" b="1" dirty="0"/>
          </a:p>
        </p:txBody>
      </p:sp>
      <p:pic>
        <p:nvPicPr>
          <p:cNvPr id="12" name="P 2"/>
          <p:cNvPicPr/>
          <p:nvPr/>
        </p:nvPicPr>
        <p:blipFill>
          <a:blip r:embed="rId3" cstate="print"/>
          <a:stretch>
            <a:fillRect/>
          </a:stretch>
        </p:blipFill>
        <p:spPr>
          <a:xfrm>
            <a:off x="7391400" y="6019800"/>
            <a:ext cx="1047750" cy="590550"/>
          </a:xfrm>
          <a:prstGeom prst="rect">
            <a:avLst/>
          </a:prstGeom>
        </p:spPr>
      </p:pic>
      <p:pic>
        <p:nvPicPr>
          <p:cNvPr id="5122" name="Picture 2" descr="View Details"/>
          <p:cNvPicPr>
            <a:picLocks noChangeAspect="1" noChangeArrowheads="1"/>
          </p:cNvPicPr>
          <p:nvPr/>
        </p:nvPicPr>
        <p:blipFill>
          <a:blip r:embed="rId4" cstate="print"/>
          <a:srcRect/>
          <a:stretch>
            <a:fillRect/>
          </a:stretch>
        </p:blipFill>
        <p:spPr bwMode="auto">
          <a:xfrm>
            <a:off x="381000" y="3886200"/>
            <a:ext cx="1143000" cy="1143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1"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ppt_x</p:attrName>
                                        </p:attrNameLst>
                                      </p:cBhvr>
                                      <p:tavLst>
                                        <p:tav tm="0">
                                          <p:val>
                                            <p:strVal val="#ppt_x-.2"/>
                                          </p:val>
                                        </p:tav>
                                        <p:tav tm="100000">
                                          <p:val>
                                            <p:strVal val="#ppt_x"/>
                                          </p:val>
                                        </p:tav>
                                      </p:tavLst>
                                    </p:anim>
                                    <p:anim calcmode="lin" valueType="num">
                                      <p:cBhvr>
                                        <p:cTn id="36"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7" dur="1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ppt_x</p:attrName>
                                        </p:attrNameLst>
                                      </p:cBhvr>
                                      <p:tavLst>
                                        <p:tav tm="0">
                                          <p:val>
                                            <p:strVal val="#ppt_x-.2"/>
                                          </p:val>
                                        </p:tav>
                                        <p:tav tm="100000">
                                          <p:val>
                                            <p:strVal val="#ppt_x"/>
                                          </p:val>
                                        </p:tav>
                                      </p:tavLst>
                                    </p:anim>
                                    <p:anim calcmode="lin" valueType="num">
                                      <p:cBhvr>
                                        <p:cTn id="4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4" dur="1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5122"/>
                                        </p:tgtEl>
                                        <p:attrNameLst>
                                          <p:attrName>style.visibility</p:attrName>
                                        </p:attrNameLst>
                                      </p:cBhvr>
                                      <p:to>
                                        <p:strVal val="visible"/>
                                      </p:to>
                                    </p:set>
                                    <p:anim calcmode="lin" valueType="num">
                                      <p:cBhvr>
                                        <p:cTn id="49" dur="1000" fill="hold"/>
                                        <p:tgtEl>
                                          <p:spTgt spid="5122"/>
                                        </p:tgtEl>
                                        <p:attrNameLst>
                                          <p:attrName>ppt_x</p:attrName>
                                        </p:attrNameLst>
                                      </p:cBhvr>
                                      <p:tavLst>
                                        <p:tav tm="0">
                                          <p:val>
                                            <p:strVal val="#ppt_x-.2"/>
                                          </p:val>
                                        </p:tav>
                                        <p:tav tm="100000">
                                          <p:val>
                                            <p:strVal val="#ppt_x"/>
                                          </p:val>
                                        </p:tav>
                                      </p:tavLst>
                                    </p:anim>
                                    <p:anim calcmode="lin" valueType="num">
                                      <p:cBhvr>
                                        <p:cTn id="50" dur="1000" fill="hold"/>
                                        <p:tgtEl>
                                          <p:spTgt spid="5122"/>
                                        </p:tgtEl>
                                        <p:attrNameLst>
                                          <p:attrName>ppt_y</p:attrName>
                                        </p:attrNameLst>
                                      </p:cBhvr>
                                      <p:tavLst>
                                        <p:tav tm="0">
                                          <p:val>
                                            <p:strVal val="#ppt_y"/>
                                          </p:val>
                                        </p:tav>
                                        <p:tav tm="100000">
                                          <p:val>
                                            <p:strVal val="#ppt_y"/>
                                          </p:val>
                                        </p:tav>
                                      </p:tavLst>
                                    </p:anim>
                                    <p:animEffect transition="in" filter="wipe(right)" prLst="gradientSize: 0.1">
                                      <p:cBhvr>
                                        <p:cTn id="51" dur="1000"/>
                                        <p:tgtEl>
                                          <p:spTgt spid="5122"/>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p:cTn id="56" dur="1000" fill="hold"/>
                                        <p:tgtEl>
                                          <p:spTgt spid="7"/>
                                        </p:tgtEl>
                                        <p:attrNameLst>
                                          <p:attrName>ppt_x</p:attrName>
                                        </p:attrNameLst>
                                      </p:cBhvr>
                                      <p:tavLst>
                                        <p:tav tm="0">
                                          <p:val>
                                            <p:strVal val="#ppt_x-.2"/>
                                          </p:val>
                                        </p:tav>
                                        <p:tav tm="100000">
                                          <p:val>
                                            <p:strVal val="#ppt_x"/>
                                          </p:val>
                                        </p:tav>
                                      </p:tavLst>
                                    </p:anim>
                                    <p:anim calcmode="lin" valueType="num">
                                      <p:cBhvr>
                                        <p:cTn id="57"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58" dur="1000"/>
                                        <p:tgtEl>
                                          <p:spTgt spid="7"/>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1000" fill="hold"/>
                                        <p:tgtEl>
                                          <p:spTgt spid="10"/>
                                        </p:tgtEl>
                                        <p:attrNameLst>
                                          <p:attrName>ppt_x</p:attrName>
                                        </p:attrNameLst>
                                      </p:cBhvr>
                                      <p:tavLst>
                                        <p:tav tm="0">
                                          <p:val>
                                            <p:strVal val="#ppt_x-.2"/>
                                          </p:val>
                                        </p:tav>
                                        <p:tav tm="100000">
                                          <p:val>
                                            <p:strVal val="#ppt_x"/>
                                          </p:val>
                                        </p:tav>
                                      </p:tavLst>
                                    </p:anim>
                                    <p:anim calcmode="lin" valueType="num">
                                      <p:cBhvr>
                                        <p:cTn id="64"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0"/>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grpId="0" nodeType="click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p:cTn id="70" dur="1000" fill="hold"/>
                                        <p:tgtEl>
                                          <p:spTgt spid="9"/>
                                        </p:tgtEl>
                                        <p:attrNameLst>
                                          <p:attrName>ppt_x</p:attrName>
                                        </p:attrNameLst>
                                      </p:cBhvr>
                                      <p:tavLst>
                                        <p:tav tm="0">
                                          <p:val>
                                            <p:strVal val="#ppt_x-.2"/>
                                          </p:val>
                                        </p:tav>
                                        <p:tav tm="100000">
                                          <p:val>
                                            <p:strVal val="#ppt_x"/>
                                          </p:val>
                                        </p:tav>
                                      </p:tavLst>
                                    </p:anim>
                                    <p:anim calcmode="lin" valueType="num">
                                      <p:cBhvr>
                                        <p:cTn id="71"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72" dur="10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29" presetClass="entr" presetSubtype="0" fill="hold" nodeType="click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p:cTn id="77" dur="1000" fill="hold"/>
                                        <p:tgtEl>
                                          <p:spTgt spid="12"/>
                                        </p:tgtEl>
                                        <p:attrNameLst>
                                          <p:attrName>ppt_x</p:attrName>
                                        </p:attrNameLst>
                                      </p:cBhvr>
                                      <p:tavLst>
                                        <p:tav tm="0">
                                          <p:val>
                                            <p:strVal val="#ppt_x-.2"/>
                                          </p:val>
                                        </p:tav>
                                        <p:tav tm="100000">
                                          <p:val>
                                            <p:strVal val="#ppt_x"/>
                                          </p:val>
                                        </p:tav>
                                      </p:tavLst>
                                    </p:anim>
                                    <p:anim calcmode="lin" valueType="num">
                                      <p:cBhvr>
                                        <p:cTn id="78"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7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6" grpId="1"/>
      <p:bldP spid="7" grpId="0"/>
      <p:bldP spid="8" grpId="0"/>
      <p:bldP spid="9" grpId="0"/>
      <p:bldP spid="10"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7086600" y="0"/>
            <a:ext cx="2057400" cy="461665"/>
          </a:xfrm>
          <a:prstGeom prst="rect">
            <a:avLst/>
          </a:prstGeom>
          <a:noFill/>
        </p:spPr>
        <p:txBody>
          <a:bodyPr wrap="square" rtlCol="0">
            <a:spAutoFit/>
          </a:bodyPr>
          <a:lstStyle/>
          <a:p>
            <a:pPr algn="ctr"/>
            <a:r>
              <a:rPr lang="en-US" sz="2400" b="1" dirty="0" smtClean="0"/>
              <a:t>#3 Tyranny</a:t>
            </a:r>
            <a:endParaRPr lang="en-US" sz="2400" b="1" dirty="0"/>
          </a:p>
        </p:txBody>
      </p:sp>
      <p:sp>
        <p:nvSpPr>
          <p:cNvPr id="6" name="Rectangle 5"/>
          <p:cNvSpPr/>
          <p:nvPr/>
        </p:nvSpPr>
        <p:spPr>
          <a:xfrm>
            <a:off x="152400" y="152400"/>
            <a:ext cx="7848600" cy="2369880"/>
          </a:xfrm>
          <a:prstGeom prst="rect">
            <a:avLst/>
          </a:prstGeom>
        </p:spPr>
        <p:txBody>
          <a:bodyPr wrap="square">
            <a:spAutoFit/>
          </a:bodyPr>
          <a:lstStyle/>
          <a:p>
            <a:r>
              <a:rPr lang="en-US" sz="2200" dirty="0" smtClean="0"/>
              <a:t>Poor people were not part of government in monarchies or oligarchies. Poor people came to resent this, and began rebellions.  </a:t>
            </a:r>
          </a:p>
          <a:p>
            <a:endParaRPr lang="en-US" sz="800" dirty="0" smtClean="0"/>
          </a:p>
          <a:p>
            <a:r>
              <a:rPr lang="en-US" sz="2200" dirty="0" smtClean="0"/>
              <a:t>A wealthy person who wanted to seize power made use of that anger.  He would ask poor people to support him in becoming a leader.  Such leaders were called </a:t>
            </a:r>
            <a:r>
              <a:rPr lang="en-US" sz="2200" b="1" dirty="0" smtClean="0"/>
              <a:t>tyrants.  </a:t>
            </a:r>
            <a:r>
              <a:rPr lang="en-US" sz="2200" dirty="0" smtClean="0"/>
              <a:t>In Greece, a tyrant was someone who took power in an illegal way. </a:t>
            </a:r>
          </a:p>
          <a:p>
            <a:endParaRPr lang="en-US" sz="800" dirty="0" smtClean="0"/>
          </a:p>
        </p:txBody>
      </p:sp>
      <p:sp>
        <p:nvSpPr>
          <p:cNvPr id="7" name="TextBox 6"/>
          <p:cNvSpPr txBox="1"/>
          <p:nvPr/>
        </p:nvSpPr>
        <p:spPr>
          <a:xfrm>
            <a:off x="0" y="2438400"/>
            <a:ext cx="2743200" cy="830997"/>
          </a:xfrm>
          <a:prstGeom prst="rect">
            <a:avLst/>
          </a:prstGeom>
          <a:noFill/>
        </p:spPr>
        <p:txBody>
          <a:bodyPr wrap="square" rtlCol="0">
            <a:spAutoFit/>
          </a:bodyPr>
          <a:lstStyle/>
          <a:p>
            <a:r>
              <a:rPr lang="en-US" sz="2400" b="1" dirty="0" smtClean="0"/>
              <a:t>#4 Direct Democracy </a:t>
            </a:r>
            <a:endParaRPr lang="en-US" sz="2400" b="1" dirty="0"/>
          </a:p>
        </p:txBody>
      </p:sp>
      <p:sp>
        <p:nvSpPr>
          <p:cNvPr id="8" name="Rectangle 7"/>
          <p:cNvSpPr/>
          <p:nvPr/>
        </p:nvSpPr>
        <p:spPr>
          <a:xfrm>
            <a:off x="1600200" y="2438400"/>
            <a:ext cx="7391400" cy="2246769"/>
          </a:xfrm>
          <a:prstGeom prst="rect">
            <a:avLst/>
          </a:prstGeom>
        </p:spPr>
        <p:txBody>
          <a:bodyPr wrap="square">
            <a:spAutoFit/>
          </a:bodyPr>
          <a:lstStyle/>
          <a:p>
            <a:r>
              <a:rPr lang="en-US" sz="2200" dirty="0" smtClean="0"/>
              <a:t>Athens and some other city-states began to develop a democratic form of government, in which citizens had a more active role in the government.</a:t>
            </a:r>
          </a:p>
          <a:p>
            <a:endParaRPr lang="en-US" sz="800" dirty="0" smtClean="0"/>
          </a:p>
          <a:p>
            <a:r>
              <a:rPr lang="en-US" sz="2200" b="1" dirty="0" smtClean="0"/>
              <a:t>Direct Democracy </a:t>
            </a:r>
            <a:r>
              <a:rPr lang="en-US" sz="2200" dirty="0" smtClean="0"/>
              <a:t>is a government in which the citizens work together to decide on the laws, vote in elections, and sit on juries</a:t>
            </a:r>
            <a:endParaRPr lang="en-US" sz="2200" dirty="0"/>
          </a:p>
        </p:txBody>
      </p:sp>
      <p:sp>
        <p:nvSpPr>
          <p:cNvPr id="9" name="Rectangle 8"/>
          <p:cNvSpPr/>
          <p:nvPr/>
        </p:nvSpPr>
        <p:spPr>
          <a:xfrm>
            <a:off x="152400" y="4800600"/>
            <a:ext cx="7391400" cy="1908215"/>
          </a:xfrm>
          <a:prstGeom prst="rect">
            <a:avLst/>
          </a:prstGeom>
        </p:spPr>
        <p:txBody>
          <a:bodyPr wrap="square">
            <a:spAutoFit/>
          </a:bodyPr>
          <a:lstStyle/>
          <a:p>
            <a:r>
              <a:rPr lang="en-US" sz="2200" dirty="0" smtClean="0"/>
              <a:t>Indirect Democracy is a type of government in which the citizens make political decisions through elected representatives.  </a:t>
            </a:r>
          </a:p>
          <a:p>
            <a:endParaRPr lang="en-US" sz="800" dirty="0" smtClean="0"/>
          </a:p>
          <a:p>
            <a:r>
              <a:rPr lang="en-US" sz="2200" dirty="0" smtClean="0"/>
              <a:t>In an Indirect Democracy, people elect representatives to make laws. The United States is an example of an indirect democracy.</a:t>
            </a:r>
            <a:endParaRPr lang="en-US" sz="2200" dirty="0"/>
          </a:p>
        </p:txBody>
      </p:sp>
      <p:sp>
        <p:nvSpPr>
          <p:cNvPr id="10" name="TextBox 9"/>
          <p:cNvSpPr txBox="1"/>
          <p:nvPr/>
        </p:nvSpPr>
        <p:spPr>
          <a:xfrm>
            <a:off x="5562600" y="4343400"/>
            <a:ext cx="3276600" cy="461665"/>
          </a:xfrm>
          <a:prstGeom prst="rect">
            <a:avLst/>
          </a:prstGeom>
          <a:noFill/>
        </p:spPr>
        <p:txBody>
          <a:bodyPr wrap="square" rtlCol="0">
            <a:spAutoFit/>
          </a:bodyPr>
          <a:lstStyle/>
          <a:p>
            <a:pPr algn="ctr"/>
            <a:r>
              <a:rPr lang="en-US" sz="2400" b="1" dirty="0" smtClean="0"/>
              <a:t>#5 Indirect Democracy </a:t>
            </a:r>
            <a:endParaRPr lang="en-US" sz="2400" b="1" dirty="0"/>
          </a:p>
        </p:txBody>
      </p:sp>
      <p:pic>
        <p:nvPicPr>
          <p:cNvPr id="11" name="P 7"/>
          <p:cNvPicPr/>
          <p:nvPr/>
        </p:nvPicPr>
        <p:blipFill>
          <a:blip r:embed="rId2" cstate="print"/>
          <a:stretch>
            <a:fillRect/>
          </a:stretch>
        </p:blipFill>
        <p:spPr>
          <a:xfrm>
            <a:off x="7772400" y="838200"/>
            <a:ext cx="1139825" cy="1066800"/>
          </a:xfrm>
          <a:prstGeom prst="rect">
            <a:avLst/>
          </a:prstGeom>
        </p:spPr>
      </p:pic>
      <p:pic>
        <p:nvPicPr>
          <p:cNvPr id="12" name="P 4"/>
          <p:cNvPicPr/>
          <p:nvPr/>
        </p:nvPicPr>
        <p:blipFill>
          <a:blip r:embed="rId3" cstate="print"/>
          <a:stretch>
            <a:fillRect/>
          </a:stretch>
        </p:blipFill>
        <p:spPr>
          <a:xfrm>
            <a:off x="152400" y="3276600"/>
            <a:ext cx="1447800" cy="1066800"/>
          </a:xfrm>
          <a:prstGeom prst="rect">
            <a:avLst/>
          </a:prstGeom>
        </p:spPr>
      </p:pic>
      <p:pic>
        <p:nvPicPr>
          <p:cNvPr id="13" name="P 5"/>
          <p:cNvPicPr/>
          <p:nvPr/>
        </p:nvPicPr>
        <p:blipFill>
          <a:blip r:embed="rId4" cstate="print"/>
          <a:stretch>
            <a:fillRect/>
          </a:stretch>
        </p:blipFill>
        <p:spPr>
          <a:xfrm>
            <a:off x="7467600" y="4800600"/>
            <a:ext cx="1676400" cy="1447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ppt_x</p:attrName>
                                        </p:attrNameLst>
                                      </p:cBhvr>
                                      <p:tavLst>
                                        <p:tav tm="0">
                                          <p:val>
                                            <p:strVal val="#ppt_x-.2"/>
                                          </p:val>
                                        </p:tav>
                                        <p:tav tm="100000">
                                          <p:val>
                                            <p:strVal val="#ppt_x"/>
                                          </p:val>
                                        </p:tav>
                                      </p:tavLst>
                                    </p:anim>
                                    <p:anim calcmode="lin" valueType="num">
                                      <p:cBhvr>
                                        <p:cTn id="22"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ppt_x</p:attrName>
                                        </p:attrNameLst>
                                      </p:cBhvr>
                                      <p:tavLst>
                                        <p:tav tm="0">
                                          <p:val>
                                            <p:strVal val="#ppt_x-.2"/>
                                          </p:val>
                                        </p:tav>
                                        <p:tav tm="100000">
                                          <p:val>
                                            <p:strVal val="#ppt_x"/>
                                          </p:val>
                                        </p:tav>
                                      </p:tavLst>
                                    </p:anim>
                                    <p:anim calcmode="lin" valueType="num">
                                      <p:cBhvr>
                                        <p:cTn id="29"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ppt_x</p:attrName>
                                        </p:attrNameLst>
                                      </p:cBhvr>
                                      <p:tavLst>
                                        <p:tav tm="0">
                                          <p:val>
                                            <p:strVal val="#ppt_x-.2"/>
                                          </p:val>
                                        </p:tav>
                                        <p:tav tm="100000">
                                          <p:val>
                                            <p:strVal val="#ppt_x"/>
                                          </p:val>
                                        </p:tav>
                                      </p:tavLst>
                                    </p:anim>
                                    <p:anim calcmode="lin" valueType="num">
                                      <p:cBhvr>
                                        <p:cTn id="36"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1000" fill="hold"/>
                                        <p:tgtEl>
                                          <p:spTgt spid="12"/>
                                        </p:tgtEl>
                                        <p:attrNameLst>
                                          <p:attrName>ppt_x</p:attrName>
                                        </p:attrNameLst>
                                      </p:cBhvr>
                                      <p:tavLst>
                                        <p:tav tm="0">
                                          <p:val>
                                            <p:strVal val="#ppt_x-.2"/>
                                          </p:val>
                                        </p:tav>
                                        <p:tav tm="100000">
                                          <p:val>
                                            <p:strVal val="#ppt_x"/>
                                          </p:val>
                                        </p:tav>
                                      </p:tavLst>
                                    </p:anim>
                                    <p:anim calcmode="lin" valueType="num">
                                      <p:cBhvr>
                                        <p:cTn id="43"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ppt_x</p:attrName>
                                        </p:attrNameLst>
                                      </p:cBhvr>
                                      <p:tavLst>
                                        <p:tav tm="0">
                                          <p:val>
                                            <p:strVal val="#ppt_x-.2"/>
                                          </p:val>
                                        </p:tav>
                                        <p:tav tm="100000">
                                          <p:val>
                                            <p:strVal val="#ppt_x"/>
                                          </p:val>
                                        </p:tav>
                                      </p:tavLst>
                                    </p:anim>
                                    <p:anim calcmode="lin" valueType="num">
                                      <p:cBhvr>
                                        <p:cTn id="50"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1000" fill="hold"/>
                                        <p:tgtEl>
                                          <p:spTgt spid="9"/>
                                        </p:tgtEl>
                                        <p:attrNameLst>
                                          <p:attrName>ppt_x</p:attrName>
                                        </p:attrNameLst>
                                      </p:cBhvr>
                                      <p:tavLst>
                                        <p:tav tm="0">
                                          <p:val>
                                            <p:strVal val="#ppt_x-.2"/>
                                          </p:val>
                                        </p:tav>
                                        <p:tav tm="100000">
                                          <p:val>
                                            <p:strVal val="#ppt_x"/>
                                          </p:val>
                                        </p:tav>
                                      </p:tavLst>
                                    </p:anim>
                                    <p:anim calcmode="lin" valueType="num">
                                      <p:cBhvr>
                                        <p:cTn id="57"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58" dur="10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1000" fill="hold"/>
                                        <p:tgtEl>
                                          <p:spTgt spid="13"/>
                                        </p:tgtEl>
                                        <p:attrNameLst>
                                          <p:attrName>ppt_x</p:attrName>
                                        </p:attrNameLst>
                                      </p:cBhvr>
                                      <p:tavLst>
                                        <p:tav tm="0">
                                          <p:val>
                                            <p:strVal val="#ppt_x-.2"/>
                                          </p:val>
                                        </p:tav>
                                        <p:tav tm="100000">
                                          <p:val>
                                            <p:strVal val="#ppt_x"/>
                                          </p:val>
                                        </p:tav>
                                      </p:tavLst>
                                    </p:anim>
                                    <p:anim calcmode="lin" valueType="num">
                                      <p:cBhvr>
                                        <p:cTn id="64"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8077200" cy="1603375"/>
          </a:xfrm>
        </p:spPr>
        <p:txBody>
          <a:bodyPr>
            <a:noAutofit/>
          </a:bodyPr>
          <a:lstStyle/>
          <a:p>
            <a:r>
              <a:rPr lang="en-US" sz="6500" b="1" dirty="0" smtClean="0"/>
              <a:t>WHICH FORM OF GOVERNMENT……….? </a:t>
            </a:r>
            <a:endParaRPr lang="en-US" sz="65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…IS typically ruled by the elite or the wealthy in society?</a:t>
            </a:r>
            <a:endParaRPr lang="en-US" dirty="0"/>
          </a:p>
        </p:txBody>
      </p:sp>
      <p:sp>
        <p:nvSpPr>
          <p:cNvPr id="5" name="Subtitle 4"/>
          <p:cNvSpPr>
            <a:spLocks noGrp="1"/>
          </p:cNvSpPr>
          <p:nvPr>
            <p:ph type="subTitle" idx="1"/>
          </p:nvPr>
        </p:nvSpPr>
        <p:spPr/>
        <p:txBody>
          <a:bodyPr/>
          <a:lstStyle/>
          <a:p>
            <a:r>
              <a:rPr lang="en-US" dirty="0" smtClean="0"/>
              <a:t>Oligarchy or Aristocracy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…..Means to “take” or “Usurp” power?</a:t>
            </a:r>
            <a:endParaRPr lang="en-US" dirty="0"/>
          </a:p>
        </p:txBody>
      </p:sp>
      <p:sp>
        <p:nvSpPr>
          <p:cNvPr id="5" name="Subtitle 4"/>
          <p:cNvSpPr>
            <a:spLocks noGrp="1"/>
          </p:cNvSpPr>
          <p:nvPr>
            <p:ph type="subTitle" idx="1"/>
          </p:nvPr>
        </p:nvSpPr>
        <p:spPr/>
        <p:txBody>
          <a:bodyPr/>
          <a:lstStyle/>
          <a:p>
            <a:r>
              <a:rPr lang="en-US" dirty="0" smtClean="0"/>
              <a:t>Tyranny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Geography of Greece</a:t>
            </a:r>
            <a:endParaRPr lang="en-US" dirty="0"/>
          </a:p>
        </p:txBody>
      </p:sp>
      <p:sp>
        <p:nvSpPr>
          <p:cNvPr id="3" name="TextBox 2"/>
          <p:cNvSpPr txBox="1"/>
          <p:nvPr/>
        </p:nvSpPr>
        <p:spPr>
          <a:xfrm>
            <a:off x="228600" y="1752600"/>
            <a:ext cx="5943600" cy="1231106"/>
          </a:xfrm>
          <a:prstGeom prst="rect">
            <a:avLst/>
          </a:prstGeom>
          <a:noFill/>
        </p:spPr>
        <p:txBody>
          <a:bodyPr wrap="square" rtlCol="0">
            <a:spAutoFit/>
          </a:bodyPr>
          <a:lstStyle/>
          <a:p>
            <a:r>
              <a:rPr lang="en-US" sz="2200" dirty="0" smtClean="0"/>
              <a:t>Greece is a small country located on a </a:t>
            </a:r>
            <a:r>
              <a:rPr lang="en-US" sz="2200" b="1" dirty="0" smtClean="0"/>
              <a:t>peninsula</a:t>
            </a:r>
            <a:r>
              <a:rPr lang="en-US" sz="2200" b="1" i="1" dirty="0" smtClean="0"/>
              <a:t> </a:t>
            </a:r>
            <a:r>
              <a:rPr lang="en-US" sz="2200" dirty="0" smtClean="0"/>
              <a:t>in Southern Europe with many </a:t>
            </a:r>
            <a:r>
              <a:rPr lang="en-US" sz="2200" b="1" dirty="0" smtClean="0"/>
              <a:t>islands. </a:t>
            </a:r>
          </a:p>
          <a:p>
            <a:endParaRPr lang="en-US" sz="800" dirty="0"/>
          </a:p>
          <a:p>
            <a:r>
              <a:rPr lang="en-US" sz="2200" b="1" dirty="0" smtClean="0"/>
              <a:t>Peninsula</a:t>
            </a:r>
            <a:r>
              <a:rPr lang="en-US" sz="2200" dirty="0" smtClean="0"/>
              <a:t> ~</a:t>
            </a:r>
            <a:endParaRPr lang="en-US" sz="2200" dirty="0"/>
          </a:p>
        </p:txBody>
      </p:sp>
      <p:sp>
        <p:nvSpPr>
          <p:cNvPr id="4" name="TextBox 3"/>
          <p:cNvSpPr txBox="1"/>
          <p:nvPr/>
        </p:nvSpPr>
        <p:spPr>
          <a:xfrm>
            <a:off x="1676400" y="2514600"/>
            <a:ext cx="4495800" cy="769441"/>
          </a:xfrm>
          <a:prstGeom prst="rect">
            <a:avLst/>
          </a:prstGeom>
          <a:noFill/>
        </p:spPr>
        <p:txBody>
          <a:bodyPr wrap="square" rtlCol="0">
            <a:spAutoFit/>
          </a:bodyPr>
          <a:lstStyle/>
          <a:p>
            <a:r>
              <a:rPr lang="en-US" sz="2200" dirty="0" smtClean="0"/>
              <a:t>area of land surrounded by water on three sides (like Florida).</a:t>
            </a:r>
            <a:endParaRPr lang="en-US" sz="2200" dirty="0"/>
          </a:p>
        </p:txBody>
      </p:sp>
      <p:sp>
        <p:nvSpPr>
          <p:cNvPr id="6" name="TextBox 5"/>
          <p:cNvSpPr txBox="1"/>
          <p:nvPr/>
        </p:nvSpPr>
        <p:spPr>
          <a:xfrm>
            <a:off x="228600" y="914400"/>
            <a:ext cx="8534400" cy="769441"/>
          </a:xfrm>
          <a:prstGeom prst="rect">
            <a:avLst/>
          </a:prstGeom>
          <a:noFill/>
        </p:spPr>
        <p:txBody>
          <a:bodyPr wrap="square" rtlCol="0">
            <a:spAutoFit/>
          </a:bodyPr>
          <a:lstStyle/>
          <a:p>
            <a:r>
              <a:rPr lang="en-US" sz="2200" dirty="0" smtClean="0"/>
              <a:t>While the earliest civilizations developed on fertile river valleys, a very different set of geographic conditions influenced the rise of Greece.  </a:t>
            </a:r>
            <a:endParaRPr lang="en-US" sz="2200" dirty="0"/>
          </a:p>
        </p:txBody>
      </p:sp>
      <p:pic>
        <p:nvPicPr>
          <p:cNvPr id="7" name="Picture 6" descr="Map of Ancient Greece.gif"/>
          <p:cNvPicPr>
            <a:picLocks noChangeAspect="1"/>
          </p:cNvPicPr>
          <p:nvPr/>
        </p:nvPicPr>
        <p:blipFill>
          <a:blip r:embed="rId2" cstate="print"/>
          <a:stretch>
            <a:fillRect/>
          </a:stretch>
        </p:blipFill>
        <p:spPr>
          <a:xfrm>
            <a:off x="6248400" y="1676400"/>
            <a:ext cx="2631558" cy="2514600"/>
          </a:xfrm>
          <a:prstGeom prst="rect">
            <a:avLst/>
          </a:prstGeom>
        </p:spPr>
      </p:pic>
      <p:sp>
        <p:nvSpPr>
          <p:cNvPr id="9" name="TextBox 8"/>
          <p:cNvSpPr txBox="1"/>
          <p:nvPr/>
        </p:nvSpPr>
        <p:spPr>
          <a:xfrm>
            <a:off x="3200400" y="4267200"/>
            <a:ext cx="5791200" cy="769441"/>
          </a:xfrm>
          <a:prstGeom prst="rect">
            <a:avLst/>
          </a:prstGeom>
          <a:noFill/>
        </p:spPr>
        <p:txBody>
          <a:bodyPr wrap="square" rtlCol="0">
            <a:spAutoFit/>
          </a:bodyPr>
          <a:lstStyle/>
          <a:p>
            <a:r>
              <a:rPr lang="en-US" sz="2200" b="1" dirty="0" smtClean="0"/>
              <a:t>Mountains </a:t>
            </a:r>
            <a:r>
              <a:rPr lang="en-US" sz="2200" dirty="0" smtClean="0"/>
              <a:t>divide the peninsula into isolated valleys that separate the Greek city-states.  </a:t>
            </a:r>
            <a:endParaRPr lang="en-US" sz="2200" dirty="0"/>
          </a:p>
        </p:txBody>
      </p:sp>
      <p:pic>
        <p:nvPicPr>
          <p:cNvPr id="10" name="Content Placeholder 5" descr="house08"/>
          <p:cNvPicPr>
            <a:picLocks noChangeAspect="1" noChangeArrowheads="1"/>
          </p:cNvPicPr>
          <p:nvPr/>
        </p:nvPicPr>
        <p:blipFill>
          <a:blip r:embed="rId3" cstate="print"/>
          <a:srcRect/>
          <a:stretch>
            <a:fillRect/>
          </a:stretch>
        </p:blipFill>
        <p:spPr bwMode="auto">
          <a:xfrm>
            <a:off x="304800" y="4495800"/>
            <a:ext cx="2819400" cy="2114550"/>
          </a:xfrm>
          <a:prstGeom prst="rect">
            <a:avLst/>
          </a:prstGeom>
          <a:noFill/>
          <a:ln w="9525">
            <a:noFill/>
            <a:miter lim="800000"/>
            <a:headEnd/>
            <a:tailEnd/>
          </a:ln>
        </p:spPr>
      </p:pic>
      <p:sp>
        <p:nvSpPr>
          <p:cNvPr id="11" name="TextBox 10"/>
          <p:cNvSpPr txBox="1"/>
          <p:nvPr/>
        </p:nvSpPr>
        <p:spPr>
          <a:xfrm>
            <a:off x="3200400" y="5105400"/>
            <a:ext cx="5943600" cy="769441"/>
          </a:xfrm>
          <a:prstGeom prst="rect">
            <a:avLst/>
          </a:prstGeom>
          <a:noFill/>
        </p:spPr>
        <p:txBody>
          <a:bodyPr wrap="square" rtlCol="0">
            <a:spAutoFit/>
          </a:bodyPr>
          <a:lstStyle/>
          <a:p>
            <a:r>
              <a:rPr lang="en-US" sz="2200" dirty="0" smtClean="0"/>
              <a:t>The </a:t>
            </a:r>
            <a:r>
              <a:rPr lang="en-US" sz="2200" b="1" dirty="0" smtClean="0"/>
              <a:t>Sea </a:t>
            </a:r>
            <a:r>
              <a:rPr lang="en-US" sz="2200" dirty="0" smtClean="0"/>
              <a:t>was very important to Ancient Greeks – most people used the sea to make a living. </a:t>
            </a:r>
            <a:endParaRPr lang="en-US" sz="2200" dirty="0"/>
          </a:p>
        </p:txBody>
      </p:sp>
      <p:sp>
        <p:nvSpPr>
          <p:cNvPr id="12" name="TextBox 11"/>
          <p:cNvSpPr txBox="1"/>
          <p:nvPr/>
        </p:nvSpPr>
        <p:spPr>
          <a:xfrm>
            <a:off x="3124200" y="5943600"/>
            <a:ext cx="5715000" cy="769441"/>
          </a:xfrm>
          <a:prstGeom prst="rect">
            <a:avLst/>
          </a:prstGeom>
          <a:noFill/>
        </p:spPr>
        <p:txBody>
          <a:bodyPr wrap="square" rtlCol="0">
            <a:spAutoFit/>
          </a:bodyPr>
          <a:lstStyle/>
          <a:p>
            <a:r>
              <a:rPr lang="en-US" sz="2200" dirty="0" smtClean="0"/>
              <a:t>Most Greeks were fisherman and sea-traders who exported olive oil and wine. </a:t>
            </a:r>
            <a:endParaRPr lang="en-US" sz="2200" dirty="0"/>
          </a:p>
        </p:txBody>
      </p:sp>
      <p:pic>
        <p:nvPicPr>
          <p:cNvPr id="14" name="Picture 2" descr="ANTIPAROS-P1010019"/>
          <p:cNvPicPr>
            <a:picLocks noChangeAspect="1" noChangeArrowheads="1"/>
          </p:cNvPicPr>
          <p:nvPr/>
        </p:nvPicPr>
        <p:blipFill>
          <a:blip r:embed="rId4" cstate="print"/>
          <a:srcRect/>
          <a:stretch>
            <a:fillRect/>
          </a:stretch>
        </p:blipFill>
        <p:spPr bwMode="auto">
          <a:xfrm>
            <a:off x="228600" y="5105400"/>
            <a:ext cx="2895600" cy="1608667"/>
          </a:xfrm>
          <a:prstGeom prst="rect">
            <a:avLst/>
          </a:prstGeom>
          <a:noFill/>
          <a:ln w="9525">
            <a:noFill/>
            <a:miter lim="800000"/>
            <a:headEnd/>
            <a:tailEnd/>
          </a:ln>
        </p:spPr>
      </p:pic>
      <p:sp>
        <p:nvSpPr>
          <p:cNvPr id="13" name="TextBox 12"/>
          <p:cNvSpPr txBox="1"/>
          <p:nvPr/>
        </p:nvSpPr>
        <p:spPr>
          <a:xfrm>
            <a:off x="304800" y="3352800"/>
            <a:ext cx="5867400" cy="769441"/>
          </a:xfrm>
          <a:prstGeom prst="rect">
            <a:avLst/>
          </a:prstGeom>
          <a:noFill/>
        </p:spPr>
        <p:txBody>
          <a:bodyPr wrap="square" rtlCol="0">
            <a:spAutoFit/>
          </a:bodyPr>
          <a:lstStyle/>
          <a:p>
            <a:r>
              <a:rPr lang="en-US" sz="2200" dirty="0" smtClean="0"/>
              <a:t>Greece is surrounded by the </a:t>
            </a:r>
            <a:r>
              <a:rPr lang="en-US" sz="2200" b="1" dirty="0" smtClean="0"/>
              <a:t>Ionian sea</a:t>
            </a:r>
            <a:r>
              <a:rPr lang="en-US" sz="2200" dirty="0" smtClean="0"/>
              <a:t>, </a:t>
            </a:r>
            <a:r>
              <a:rPr lang="en-US" sz="2200" b="1" dirty="0" smtClean="0"/>
              <a:t>Mediterranean Sea</a:t>
            </a:r>
            <a:r>
              <a:rPr lang="en-US" sz="2200" dirty="0" smtClean="0"/>
              <a:t>, and </a:t>
            </a:r>
            <a:r>
              <a:rPr lang="en-US" sz="2200" b="1" dirty="0" smtClean="0"/>
              <a:t>Aegean Sea</a:t>
            </a:r>
            <a:r>
              <a:rPr lang="en-US" sz="2200" dirty="0" smtClean="0"/>
              <a:t>.</a:t>
            </a:r>
            <a:endParaRPr 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ppt_x</p:attrName>
                                        </p:attrNameLst>
                                      </p:cBhvr>
                                      <p:tavLst>
                                        <p:tav tm="0">
                                          <p:val>
                                            <p:strVal val="#ppt_x-.2"/>
                                          </p:val>
                                        </p:tav>
                                        <p:tav tm="100000">
                                          <p:val>
                                            <p:strVal val="#ppt_x"/>
                                          </p:val>
                                        </p:tav>
                                      </p:tavLst>
                                    </p:anim>
                                    <p:anim calcmode="lin" valueType="num">
                                      <p:cBhvr>
                                        <p:cTn id="29"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30" dur="10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ppt_x</p:attrName>
                                        </p:attrNameLst>
                                      </p:cBhvr>
                                      <p:tavLst>
                                        <p:tav tm="0">
                                          <p:val>
                                            <p:strVal val="#ppt_x-.2"/>
                                          </p:val>
                                        </p:tav>
                                        <p:tav tm="100000">
                                          <p:val>
                                            <p:strVal val="#ppt_x"/>
                                          </p:val>
                                        </p:tav>
                                      </p:tavLst>
                                    </p:anim>
                                    <p:anim calcmode="lin" valueType="num">
                                      <p:cBhvr>
                                        <p:cTn id="36"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ppt_x</p:attrName>
                                        </p:attrNameLst>
                                      </p:cBhvr>
                                      <p:tavLst>
                                        <p:tav tm="0">
                                          <p:val>
                                            <p:strVal val="#ppt_x-.2"/>
                                          </p:val>
                                        </p:tav>
                                        <p:tav tm="100000">
                                          <p:val>
                                            <p:strVal val="#ppt_x"/>
                                          </p:val>
                                        </p:tav>
                                      </p:tavLst>
                                    </p:anim>
                                    <p:anim calcmode="lin" valueType="num">
                                      <p:cBhvr>
                                        <p:cTn id="43"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44" dur="10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ppt_x</p:attrName>
                                        </p:attrNameLst>
                                      </p:cBhvr>
                                      <p:tavLst>
                                        <p:tav tm="0">
                                          <p:val>
                                            <p:strVal val="#ppt_x-.2"/>
                                          </p:val>
                                        </p:tav>
                                        <p:tav tm="100000">
                                          <p:val>
                                            <p:strVal val="#ppt_x"/>
                                          </p:val>
                                        </p:tav>
                                      </p:tavLst>
                                    </p:anim>
                                    <p:anim calcmode="lin" valueType="num">
                                      <p:cBhvr>
                                        <p:cTn id="50"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ppt_x</p:attrName>
                                        </p:attrNameLst>
                                      </p:cBhvr>
                                      <p:tavLst>
                                        <p:tav tm="0">
                                          <p:val>
                                            <p:strVal val="#ppt_x-.2"/>
                                          </p:val>
                                        </p:tav>
                                        <p:tav tm="100000">
                                          <p:val>
                                            <p:strVal val="#ppt_x"/>
                                          </p:val>
                                        </p:tav>
                                      </p:tavLst>
                                    </p:anim>
                                    <p:anim calcmode="lin" valueType="num">
                                      <p:cBhvr>
                                        <p:cTn id="57"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1"/>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1000" fill="hold"/>
                                        <p:tgtEl>
                                          <p:spTgt spid="14"/>
                                        </p:tgtEl>
                                        <p:attrNameLst>
                                          <p:attrName>ppt_x</p:attrName>
                                        </p:attrNameLst>
                                      </p:cBhvr>
                                      <p:tavLst>
                                        <p:tav tm="0">
                                          <p:val>
                                            <p:strVal val="#ppt_x-.2"/>
                                          </p:val>
                                        </p:tav>
                                        <p:tav tm="100000">
                                          <p:val>
                                            <p:strVal val="#ppt_x"/>
                                          </p:val>
                                        </p:tav>
                                      </p:tavLst>
                                    </p:anim>
                                    <p:anim calcmode="lin" valueType="num">
                                      <p:cBhvr>
                                        <p:cTn id="64"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grpId="0" nodeType="click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p:cTn id="70" dur="1000" fill="hold"/>
                                        <p:tgtEl>
                                          <p:spTgt spid="12"/>
                                        </p:tgtEl>
                                        <p:attrNameLst>
                                          <p:attrName>ppt_x</p:attrName>
                                        </p:attrNameLst>
                                      </p:cBhvr>
                                      <p:tavLst>
                                        <p:tav tm="0">
                                          <p:val>
                                            <p:strVal val="#ppt_x-.2"/>
                                          </p:val>
                                        </p:tav>
                                        <p:tav tm="100000">
                                          <p:val>
                                            <p:strVal val="#ppt_x"/>
                                          </p:val>
                                        </p:tav>
                                      </p:tavLst>
                                    </p:anim>
                                    <p:anim calcmode="lin" valueType="num">
                                      <p:cBhvr>
                                        <p:cTn id="71"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7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9" grpId="0"/>
      <p:bldP spid="11" grpId="0"/>
      <p:bldP spid="12" grpId="0"/>
      <p:bldP spid="13"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….Is ruled by a King or Queen?</a:t>
            </a:r>
            <a:endParaRPr lang="en-US" dirty="0"/>
          </a:p>
        </p:txBody>
      </p:sp>
      <p:sp>
        <p:nvSpPr>
          <p:cNvPr id="5" name="Subtitle 4"/>
          <p:cNvSpPr>
            <a:spLocks noGrp="1"/>
          </p:cNvSpPr>
          <p:nvPr>
            <p:ph type="subTitle" idx="1"/>
          </p:nvPr>
        </p:nvSpPr>
        <p:spPr/>
        <p:txBody>
          <a:bodyPr/>
          <a:lstStyle/>
          <a:p>
            <a:r>
              <a:rPr lang="en-US" dirty="0" smtClean="0"/>
              <a:t>Monarchy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 Do The PEOPLE in society have the power?</a:t>
            </a:r>
            <a:endParaRPr lang="en-US" dirty="0"/>
          </a:p>
        </p:txBody>
      </p:sp>
      <p:sp>
        <p:nvSpPr>
          <p:cNvPr id="7" name="Subtitle 6"/>
          <p:cNvSpPr>
            <a:spLocks noGrp="1"/>
          </p:cNvSpPr>
          <p:nvPr>
            <p:ph type="subTitle" idx="1"/>
          </p:nvPr>
        </p:nvSpPr>
        <p:spPr/>
        <p:txBody>
          <a:bodyPr/>
          <a:lstStyle/>
          <a:p>
            <a:r>
              <a:rPr lang="en-US" dirty="0" smtClean="0"/>
              <a:t>Democracy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 Is Power is inherited or passed down through bloodline? </a:t>
            </a:r>
            <a:endParaRPr lang="en-US" dirty="0"/>
          </a:p>
        </p:txBody>
      </p:sp>
      <p:sp>
        <p:nvSpPr>
          <p:cNvPr id="5" name="Subtitle 4"/>
          <p:cNvSpPr>
            <a:spLocks noGrp="1"/>
          </p:cNvSpPr>
          <p:nvPr>
            <p:ph type="subTitle" idx="1"/>
          </p:nvPr>
        </p:nvSpPr>
        <p:spPr/>
        <p:txBody>
          <a:bodyPr/>
          <a:lstStyle/>
          <a:p>
            <a:r>
              <a:rPr lang="en-US" dirty="0" smtClean="0"/>
              <a:t>Monarchy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 Is Ruled by wealthy LAND owners?</a:t>
            </a:r>
            <a:endParaRPr lang="en-US" dirty="0"/>
          </a:p>
        </p:txBody>
      </p:sp>
      <p:sp>
        <p:nvSpPr>
          <p:cNvPr id="5" name="Subtitle 4"/>
          <p:cNvSpPr>
            <a:spLocks noGrp="1"/>
          </p:cNvSpPr>
          <p:nvPr>
            <p:ph type="subTitle" idx="1"/>
          </p:nvPr>
        </p:nvSpPr>
        <p:spPr/>
        <p:txBody>
          <a:bodyPr/>
          <a:lstStyle/>
          <a:p>
            <a:r>
              <a:rPr lang="en-US" dirty="0" smtClean="0"/>
              <a:t>Aristocracy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…Believes in the philosophy</a:t>
            </a:r>
            <a:br>
              <a:rPr lang="en-US" dirty="0" smtClean="0"/>
            </a:br>
            <a:r>
              <a:rPr lang="en-US" dirty="0" smtClean="0"/>
              <a:t> “One man, One vote”</a:t>
            </a:r>
            <a:endParaRPr lang="en-US" dirty="0"/>
          </a:p>
        </p:txBody>
      </p:sp>
      <p:sp>
        <p:nvSpPr>
          <p:cNvPr id="5" name="Subtitle 4"/>
          <p:cNvSpPr>
            <a:spLocks noGrp="1"/>
          </p:cNvSpPr>
          <p:nvPr>
            <p:ph type="subTitle" idx="1"/>
          </p:nvPr>
        </p:nvSpPr>
        <p:spPr/>
        <p:txBody>
          <a:bodyPr/>
          <a:lstStyle/>
          <a:p>
            <a:r>
              <a:rPr lang="en-US" dirty="0" smtClean="0"/>
              <a:t>DIRECT DEMOCRACY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…are officials elected to make decisions for you?</a:t>
            </a:r>
            <a:endParaRPr lang="en-US" dirty="0"/>
          </a:p>
        </p:txBody>
      </p:sp>
      <p:sp>
        <p:nvSpPr>
          <p:cNvPr id="7" name="Subtitle 6"/>
          <p:cNvSpPr>
            <a:spLocks noGrp="1"/>
          </p:cNvSpPr>
          <p:nvPr>
            <p:ph type="subTitle" idx="1"/>
          </p:nvPr>
        </p:nvSpPr>
        <p:spPr/>
        <p:txBody>
          <a:bodyPr/>
          <a:lstStyle/>
          <a:p>
            <a:r>
              <a:rPr lang="en-US" dirty="0" smtClean="0"/>
              <a:t>Indirect democracy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dirty="0" smtClean="0"/>
              <a:t>Culture in </a:t>
            </a:r>
            <a:br>
              <a:rPr lang="en-US" dirty="0" smtClean="0"/>
            </a:br>
            <a:r>
              <a:rPr lang="en-US" dirty="0" smtClean="0"/>
              <a:t>ATHENS &amp; SPARTA </a:t>
            </a:r>
            <a:endParaRPr lang="en-US" dirty="0"/>
          </a:p>
        </p:txBody>
      </p:sp>
      <p:sp>
        <p:nvSpPr>
          <p:cNvPr id="9" name="Subtitle 8"/>
          <p:cNvSpPr>
            <a:spLocks noGrp="1"/>
          </p:cNvSpPr>
          <p:nvPr>
            <p:ph type="subTitle" idx="1"/>
          </p:nvPr>
        </p:nvSpPr>
        <p:spPr/>
        <p:txBody>
          <a:bodyPr/>
          <a:lstStyle/>
          <a:p>
            <a:r>
              <a:rPr lang="en-US" dirty="0" smtClean="0"/>
              <a:t>Greek City- States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Athens and Sparta</a:t>
            </a:r>
            <a:endParaRPr lang="en-US" dirty="0"/>
          </a:p>
        </p:txBody>
      </p:sp>
      <p:sp>
        <p:nvSpPr>
          <p:cNvPr id="3" name="TextBox 2"/>
          <p:cNvSpPr txBox="1"/>
          <p:nvPr/>
        </p:nvSpPr>
        <p:spPr>
          <a:xfrm>
            <a:off x="152400" y="990600"/>
            <a:ext cx="8991600" cy="430887"/>
          </a:xfrm>
          <a:prstGeom prst="rect">
            <a:avLst/>
          </a:prstGeom>
          <a:noFill/>
        </p:spPr>
        <p:txBody>
          <a:bodyPr wrap="square" rtlCol="0">
            <a:spAutoFit/>
          </a:bodyPr>
          <a:lstStyle/>
          <a:p>
            <a:r>
              <a:rPr lang="en-US" sz="2200" dirty="0" smtClean="0"/>
              <a:t>Two very different city-states came to dominate Greece: </a:t>
            </a:r>
            <a:r>
              <a:rPr lang="en-US" sz="2200" b="1" dirty="0" smtClean="0"/>
              <a:t>Athens</a:t>
            </a:r>
            <a:r>
              <a:rPr lang="en-US" sz="2200" dirty="0" smtClean="0"/>
              <a:t> and </a:t>
            </a:r>
            <a:r>
              <a:rPr lang="en-US" sz="2200" b="1" dirty="0" smtClean="0"/>
              <a:t>Sparta</a:t>
            </a:r>
            <a:r>
              <a:rPr lang="en-US" sz="2200" dirty="0" smtClean="0"/>
              <a:t>.</a:t>
            </a:r>
            <a:endParaRPr lang="en-US" sz="2200" dirty="0"/>
          </a:p>
        </p:txBody>
      </p:sp>
      <p:sp>
        <p:nvSpPr>
          <p:cNvPr id="4" name="TextBox 3"/>
          <p:cNvSpPr txBox="1"/>
          <p:nvPr/>
        </p:nvSpPr>
        <p:spPr>
          <a:xfrm>
            <a:off x="228600" y="1447800"/>
            <a:ext cx="5562600" cy="461665"/>
          </a:xfrm>
          <a:prstGeom prst="rect">
            <a:avLst/>
          </a:prstGeom>
          <a:noFill/>
        </p:spPr>
        <p:txBody>
          <a:bodyPr wrap="square" rtlCol="0">
            <a:spAutoFit/>
          </a:bodyPr>
          <a:lstStyle/>
          <a:p>
            <a:pPr algn="ctr"/>
            <a:r>
              <a:rPr lang="en-US" sz="2400" b="1" dirty="0" smtClean="0"/>
              <a:t>Athens: Birth Place of Democracy</a:t>
            </a:r>
            <a:endParaRPr lang="en-US" sz="2400" b="1" dirty="0"/>
          </a:p>
        </p:txBody>
      </p:sp>
      <p:pic>
        <p:nvPicPr>
          <p:cNvPr id="5" name="Picture 7" descr="MPj04027540000[1]"/>
          <p:cNvPicPr>
            <a:picLocks noChangeAspect="1" noChangeArrowheads="1"/>
          </p:cNvPicPr>
          <p:nvPr/>
        </p:nvPicPr>
        <p:blipFill>
          <a:blip r:embed="rId2" cstate="print"/>
          <a:srcRect/>
          <a:stretch>
            <a:fillRect/>
          </a:stretch>
        </p:blipFill>
        <p:spPr bwMode="auto">
          <a:xfrm>
            <a:off x="6629400" y="1447800"/>
            <a:ext cx="2362200" cy="1574216"/>
          </a:xfrm>
          <a:prstGeom prst="rect">
            <a:avLst/>
          </a:prstGeom>
          <a:noFill/>
          <a:ln w="9525">
            <a:noFill/>
            <a:miter lim="800000"/>
            <a:headEnd/>
            <a:tailEnd/>
          </a:ln>
        </p:spPr>
      </p:pic>
      <p:sp>
        <p:nvSpPr>
          <p:cNvPr id="6" name="TextBox 5"/>
          <p:cNvSpPr txBox="1"/>
          <p:nvPr/>
        </p:nvSpPr>
        <p:spPr>
          <a:xfrm>
            <a:off x="152400" y="1828800"/>
            <a:ext cx="6400800" cy="1569660"/>
          </a:xfrm>
          <a:prstGeom prst="rect">
            <a:avLst/>
          </a:prstGeom>
          <a:noFill/>
        </p:spPr>
        <p:txBody>
          <a:bodyPr wrap="square" rtlCol="0">
            <a:spAutoFit/>
          </a:bodyPr>
          <a:lstStyle/>
          <a:p>
            <a:r>
              <a:rPr lang="en-US" sz="2200" dirty="0" smtClean="0"/>
              <a:t>Athenian government began as a monarchy and evolved into an aristocracy.  However, people were not happy and Athens moved towards a democracy.  </a:t>
            </a:r>
          </a:p>
          <a:p>
            <a:endParaRPr lang="en-US" sz="800" dirty="0" smtClean="0"/>
          </a:p>
          <a:p>
            <a:r>
              <a:rPr lang="en-US" sz="2200" dirty="0" smtClean="0"/>
              <a:t>The first </a:t>
            </a:r>
            <a:r>
              <a:rPr lang="en-US" sz="2200" b="1" dirty="0" smtClean="0"/>
              <a:t>direct democracy </a:t>
            </a:r>
            <a:r>
              <a:rPr lang="en-US" sz="2200" dirty="0" smtClean="0"/>
              <a:t>was developed in Athens.</a:t>
            </a:r>
            <a:endParaRPr lang="en-US" sz="2200" dirty="0"/>
          </a:p>
        </p:txBody>
      </p:sp>
      <p:sp>
        <p:nvSpPr>
          <p:cNvPr id="8" name="TextBox 7"/>
          <p:cNvSpPr txBox="1"/>
          <p:nvPr/>
        </p:nvSpPr>
        <p:spPr>
          <a:xfrm>
            <a:off x="152400" y="3505200"/>
            <a:ext cx="8839200" cy="1107996"/>
          </a:xfrm>
          <a:prstGeom prst="rect">
            <a:avLst/>
          </a:prstGeom>
          <a:noFill/>
        </p:spPr>
        <p:txBody>
          <a:bodyPr wrap="square" rtlCol="0">
            <a:spAutoFit/>
          </a:bodyPr>
          <a:lstStyle/>
          <a:p>
            <a:r>
              <a:rPr lang="en-US" sz="2200" dirty="0" smtClean="0"/>
              <a:t>While Athens’s direct democracy allowed citizens to play a role in law-making, it was considered a </a:t>
            </a:r>
            <a:r>
              <a:rPr lang="en-US" sz="2200" b="1" dirty="0" smtClean="0"/>
              <a:t>limited democracy </a:t>
            </a:r>
            <a:r>
              <a:rPr lang="en-US" sz="2200" dirty="0" smtClean="0"/>
              <a:t>because women and slaves were not considered citizens and could not vote and had no rights.  </a:t>
            </a:r>
            <a:endParaRPr lang="en-US" sz="2200" dirty="0"/>
          </a:p>
        </p:txBody>
      </p:sp>
      <p:sp>
        <p:nvSpPr>
          <p:cNvPr id="9" name="TextBox 8"/>
          <p:cNvSpPr txBox="1"/>
          <p:nvPr/>
        </p:nvSpPr>
        <p:spPr>
          <a:xfrm>
            <a:off x="2819400" y="4876800"/>
            <a:ext cx="5105400" cy="1569660"/>
          </a:xfrm>
          <a:prstGeom prst="rect">
            <a:avLst/>
          </a:prstGeom>
          <a:noFill/>
        </p:spPr>
        <p:txBody>
          <a:bodyPr wrap="square" rtlCol="0">
            <a:spAutoFit/>
          </a:bodyPr>
          <a:lstStyle/>
          <a:p>
            <a:r>
              <a:rPr lang="en-US" sz="2200" dirty="0" smtClean="0"/>
              <a:t>Athenians valued </a:t>
            </a:r>
            <a:r>
              <a:rPr lang="en-US" sz="2200" b="1" dirty="0" smtClean="0"/>
              <a:t>government</a:t>
            </a:r>
            <a:r>
              <a:rPr lang="en-US" sz="2200" dirty="0" smtClean="0"/>
              <a:t>, </a:t>
            </a:r>
            <a:r>
              <a:rPr lang="en-US" sz="2200" b="1" dirty="0" smtClean="0"/>
              <a:t>philosophy, art</a:t>
            </a:r>
            <a:r>
              <a:rPr lang="en-US" sz="2200" dirty="0" smtClean="0"/>
              <a:t>, and </a:t>
            </a:r>
            <a:r>
              <a:rPr lang="en-US" sz="2200" b="1" dirty="0" smtClean="0"/>
              <a:t>education</a:t>
            </a:r>
            <a:r>
              <a:rPr lang="en-US" sz="2200" dirty="0" smtClean="0"/>
              <a:t>.</a:t>
            </a:r>
          </a:p>
          <a:p>
            <a:endParaRPr lang="en-US" sz="800" dirty="0" smtClean="0"/>
          </a:p>
          <a:p>
            <a:r>
              <a:rPr lang="en-US" sz="2200" dirty="0" smtClean="0"/>
              <a:t>In Athens, boys attended school, but girls did not.</a:t>
            </a:r>
            <a:endParaRPr lang="en-US" sz="2200" dirty="0"/>
          </a:p>
        </p:txBody>
      </p:sp>
      <p:pic>
        <p:nvPicPr>
          <p:cNvPr id="10" name="Picture 3"/>
          <p:cNvPicPr>
            <a:picLocks noChangeAspect="1"/>
          </p:cNvPicPr>
          <p:nvPr/>
        </p:nvPicPr>
        <p:blipFill>
          <a:blip r:embed="rId3" cstate="print"/>
          <a:srcRect/>
          <a:stretch>
            <a:fillRect/>
          </a:stretch>
        </p:blipFill>
        <p:spPr bwMode="auto">
          <a:xfrm>
            <a:off x="152400" y="4876800"/>
            <a:ext cx="2590800" cy="1529548"/>
          </a:xfrm>
          <a:prstGeom prst="rect">
            <a:avLst/>
          </a:prstGeom>
          <a:noFill/>
          <a:ln w="9525">
            <a:noFill/>
            <a:miter lim="800000"/>
            <a:headEnd/>
            <a:tailEnd/>
          </a:ln>
        </p:spPr>
      </p:pic>
      <p:pic>
        <p:nvPicPr>
          <p:cNvPr id="11" name="Picture 7"/>
          <p:cNvPicPr>
            <a:picLocks noChangeAspect="1"/>
          </p:cNvPicPr>
          <p:nvPr/>
        </p:nvPicPr>
        <p:blipFill>
          <a:blip r:embed="rId4" cstate="print"/>
          <a:srcRect/>
          <a:stretch>
            <a:fillRect/>
          </a:stretch>
        </p:blipFill>
        <p:spPr bwMode="auto">
          <a:xfrm>
            <a:off x="8001000" y="4876800"/>
            <a:ext cx="916776" cy="176413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ppt_x-.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ppt_x</p:attrName>
                                        </p:attrNameLst>
                                      </p:cBhvr>
                                      <p:tavLst>
                                        <p:tav tm="0">
                                          <p:val>
                                            <p:strVal val="#ppt_x-.2"/>
                                          </p:val>
                                        </p:tav>
                                        <p:tav tm="100000">
                                          <p:val>
                                            <p:strVal val="#ppt_x"/>
                                          </p:val>
                                        </p:tav>
                                      </p:tavLst>
                                    </p:anim>
                                    <p:anim calcmode="lin" valueType="num">
                                      <p:cBhvr>
                                        <p:cTn id="36"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ppt_x</p:attrName>
                                        </p:attrNameLst>
                                      </p:cBhvr>
                                      <p:tavLst>
                                        <p:tav tm="0">
                                          <p:val>
                                            <p:strVal val="#ppt_x-.2"/>
                                          </p:val>
                                        </p:tav>
                                        <p:tav tm="100000">
                                          <p:val>
                                            <p:strVal val="#ppt_x"/>
                                          </p:val>
                                        </p:tav>
                                      </p:tavLst>
                                    </p:anim>
                                    <p:anim calcmode="lin" valueType="num">
                                      <p:cBhvr>
                                        <p:cTn id="43"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44" dur="1000"/>
                                        <p:tgtEl>
                                          <p:spTgt spid="9"/>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ppt_x</p:attrName>
                                        </p:attrNameLst>
                                      </p:cBhvr>
                                      <p:tavLst>
                                        <p:tav tm="0">
                                          <p:val>
                                            <p:strVal val="#ppt_x-.2"/>
                                          </p:val>
                                        </p:tav>
                                        <p:tav tm="100000">
                                          <p:val>
                                            <p:strVal val="#ppt_x"/>
                                          </p:val>
                                        </p:tav>
                                      </p:tavLst>
                                    </p:anim>
                                    <p:anim calcmode="lin" valueType="num">
                                      <p:cBhvr>
                                        <p:cTn id="50"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ppt_x</p:attrName>
                                        </p:attrNameLst>
                                      </p:cBhvr>
                                      <p:tavLst>
                                        <p:tav tm="0">
                                          <p:val>
                                            <p:strVal val="#ppt_x-.2"/>
                                          </p:val>
                                        </p:tav>
                                        <p:tav tm="100000">
                                          <p:val>
                                            <p:strVal val="#ppt_x"/>
                                          </p:val>
                                        </p:tav>
                                      </p:tavLst>
                                    </p:anim>
                                    <p:anim calcmode="lin" valueType="num">
                                      <p:cBhvr>
                                        <p:cTn id="57"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8" grpId="0"/>
      <p:bldP spid="9" grpId="0"/>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304800" y="152400"/>
            <a:ext cx="4191000" cy="461665"/>
          </a:xfrm>
          <a:prstGeom prst="rect">
            <a:avLst/>
          </a:prstGeom>
          <a:noFill/>
        </p:spPr>
        <p:txBody>
          <a:bodyPr wrap="square" rtlCol="0">
            <a:spAutoFit/>
          </a:bodyPr>
          <a:lstStyle/>
          <a:p>
            <a:pPr algn="ctr"/>
            <a:r>
              <a:rPr lang="en-US" sz="2400" b="1" dirty="0" smtClean="0"/>
              <a:t>Sparta: The Military Ideal</a:t>
            </a:r>
            <a:endParaRPr lang="en-US" sz="2400" b="1" dirty="0"/>
          </a:p>
        </p:txBody>
      </p:sp>
      <p:sp>
        <p:nvSpPr>
          <p:cNvPr id="4" name="TextBox 3"/>
          <p:cNvSpPr txBox="1"/>
          <p:nvPr/>
        </p:nvSpPr>
        <p:spPr>
          <a:xfrm>
            <a:off x="228600" y="609600"/>
            <a:ext cx="8610600" cy="769441"/>
          </a:xfrm>
          <a:prstGeom prst="rect">
            <a:avLst/>
          </a:prstGeom>
          <a:noFill/>
        </p:spPr>
        <p:txBody>
          <a:bodyPr wrap="square" rtlCol="0">
            <a:spAutoFit/>
          </a:bodyPr>
          <a:lstStyle/>
          <a:p>
            <a:r>
              <a:rPr lang="en-US" sz="2200" dirty="0" smtClean="0"/>
              <a:t>Unlike Athens, Sparta developed a powerful </a:t>
            </a:r>
            <a:r>
              <a:rPr lang="en-US" sz="2200" b="1" dirty="0" smtClean="0"/>
              <a:t>military city-state </a:t>
            </a:r>
            <a:r>
              <a:rPr lang="en-US" sz="2200" dirty="0" smtClean="0"/>
              <a:t>ruled by two kings and a council of elders.  </a:t>
            </a:r>
          </a:p>
        </p:txBody>
      </p:sp>
      <p:sp>
        <p:nvSpPr>
          <p:cNvPr id="5" name="TextBox 4"/>
          <p:cNvSpPr txBox="1"/>
          <p:nvPr/>
        </p:nvSpPr>
        <p:spPr>
          <a:xfrm>
            <a:off x="3276600" y="1371600"/>
            <a:ext cx="5715000" cy="769441"/>
          </a:xfrm>
          <a:prstGeom prst="rect">
            <a:avLst/>
          </a:prstGeom>
          <a:noFill/>
        </p:spPr>
        <p:txBody>
          <a:bodyPr wrap="square" rtlCol="0">
            <a:spAutoFit/>
          </a:bodyPr>
          <a:lstStyle/>
          <a:p>
            <a:r>
              <a:rPr lang="en-US" sz="2200" dirty="0" smtClean="0"/>
              <a:t>The government of Sparta was an </a:t>
            </a:r>
            <a:r>
              <a:rPr lang="en-US" sz="2200" b="1" dirty="0" smtClean="0"/>
              <a:t>oligarchy</a:t>
            </a:r>
            <a:r>
              <a:rPr lang="en-US" sz="2200" dirty="0" smtClean="0"/>
              <a:t> ruled by a few elite people.  </a:t>
            </a:r>
            <a:endParaRPr lang="en-US" sz="2200" dirty="0"/>
          </a:p>
        </p:txBody>
      </p:sp>
      <p:sp>
        <p:nvSpPr>
          <p:cNvPr id="6" name="TextBox 5"/>
          <p:cNvSpPr txBox="1"/>
          <p:nvPr/>
        </p:nvSpPr>
        <p:spPr>
          <a:xfrm>
            <a:off x="3200400" y="2133600"/>
            <a:ext cx="5943600" cy="1107996"/>
          </a:xfrm>
          <a:prstGeom prst="rect">
            <a:avLst/>
          </a:prstGeom>
          <a:noFill/>
        </p:spPr>
        <p:txBody>
          <a:bodyPr wrap="square" rtlCol="0">
            <a:spAutoFit/>
          </a:bodyPr>
          <a:lstStyle/>
          <a:p>
            <a:r>
              <a:rPr lang="en-US" sz="2200" dirty="0" smtClean="0"/>
              <a:t>Spartans had MANY slaves, called </a:t>
            </a:r>
            <a:r>
              <a:rPr lang="en-US" sz="2200" b="1" dirty="0" smtClean="0"/>
              <a:t>Helots</a:t>
            </a:r>
            <a:r>
              <a:rPr lang="en-US" sz="2200" dirty="0" smtClean="0"/>
              <a:t>, who outnumbered the rulers.  Therefore, Sparta set up a brutal system of strict control over the Helots.  </a:t>
            </a:r>
            <a:endParaRPr lang="en-US" sz="2200" dirty="0"/>
          </a:p>
        </p:txBody>
      </p:sp>
      <p:sp>
        <p:nvSpPr>
          <p:cNvPr id="7" name="TextBox 6"/>
          <p:cNvSpPr txBox="1"/>
          <p:nvPr/>
        </p:nvSpPr>
        <p:spPr>
          <a:xfrm>
            <a:off x="152400" y="3429000"/>
            <a:ext cx="7391400" cy="2708434"/>
          </a:xfrm>
          <a:prstGeom prst="rect">
            <a:avLst/>
          </a:prstGeom>
          <a:noFill/>
        </p:spPr>
        <p:txBody>
          <a:bodyPr wrap="square" rtlCol="0">
            <a:spAutoFit/>
          </a:bodyPr>
          <a:lstStyle/>
          <a:p>
            <a:r>
              <a:rPr lang="en-US" sz="2200" dirty="0" smtClean="0"/>
              <a:t>A Spartan’s life revolved around the military and discipline.</a:t>
            </a:r>
          </a:p>
          <a:p>
            <a:endParaRPr lang="en-US" sz="800" dirty="0" smtClean="0"/>
          </a:p>
          <a:p>
            <a:r>
              <a:rPr lang="en-US" sz="2200" dirty="0" smtClean="0"/>
              <a:t>Every newborn was “inspected” and sickly children were abandoned to die.</a:t>
            </a:r>
          </a:p>
          <a:p>
            <a:endParaRPr lang="en-US" sz="800" dirty="0" smtClean="0"/>
          </a:p>
          <a:p>
            <a:r>
              <a:rPr lang="en-US" sz="2200" dirty="0" smtClean="0"/>
              <a:t>At the age of 7, boys began very difficult training for the military and continued to serve in the military until they were 60 years old!</a:t>
            </a:r>
          </a:p>
          <a:p>
            <a:r>
              <a:rPr lang="en-US" sz="2200" dirty="0" smtClean="0"/>
              <a:t>  </a:t>
            </a:r>
            <a:endParaRPr lang="en-US" sz="2200" dirty="0"/>
          </a:p>
        </p:txBody>
      </p:sp>
      <p:sp>
        <p:nvSpPr>
          <p:cNvPr id="8" name="TextBox 7"/>
          <p:cNvSpPr txBox="1"/>
          <p:nvPr/>
        </p:nvSpPr>
        <p:spPr>
          <a:xfrm>
            <a:off x="152400" y="5867400"/>
            <a:ext cx="7239000" cy="769441"/>
          </a:xfrm>
          <a:prstGeom prst="rect">
            <a:avLst/>
          </a:prstGeom>
          <a:noFill/>
        </p:spPr>
        <p:txBody>
          <a:bodyPr wrap="square" rtlCol="0">
            <a:spAutoFit/>
          </a:bodyPr>
          <a:lstStyle/>
          <a:p>
            <a:r>
              <a:rPr lang="en-US" sz="2200" dirty="0" smtClean="0"/>
              <a:t>Spartan women could </a:t>
            </a:r>
            <a:r>
              <a:rPr lang="en-US" sz="2200" b="1" dirty="0" smtClean="0"/>
              <a:t>inherit property</a:t>
            </a:r>
            <a:r>
              <a:rPr lang="en-US" sz="2200" dirty="0" smtClean="0"/>
              <a:t>, but had few other rights.  Their main duty was to produce strong warriors.</a:t>
            </a:r>
            <a:endParaRPr lang="en-US" sz="2200" dirty="0"/>
          </a:p>
        </p:txBody>
      </p:sp>
      <p:pic>
        <p:nvPicPr>
          <p:cNvPr id="9" name="Picture 8" descr="Spartan Warrior.jpg"/>
          <p:cNvPicPr>
            <a:picLocks noChangeAspect="1"/>
          </p:cNvPicPr>
          <p:nvPr/>
        </p:nvPicPr>
        <p:blipFill>
          <a:blip r:embed="rId2" cstate="print"/>
          <a:stretch>
            <a:fillRect/>
          </a:stretch>
        </p:blipFill>
        <p:spPr>
          <a:xfrm>
            <a:off x="7653585" y="3657600"/>
            <a:ext cx="1490415" cy="2252307"/>
          </a:xfrm>
          <a:prstGeom prst="rect">
            <a:avLst/>
          </a:prstGeom>
        </p:spPr>
      </p:pic>
      <p:pic>
        <p:nvPicPr>
          <p:cNvPr id="10" name="Picture 9" descr="Spartan Ruins.jpg"/>
          <p:cNvPicPr>
            <a:picLocks noChangeAspect="1"/>
          </p:cNvPicPr>
          <p:nvPr/>
        </p:nvPicPr>
        <p:blipFill>
          <a:blip r:embed="rId3" cstate="print"/>
          <a:stretch>
            <a:fillRect/>
          </a:stretch>
        </p:blipFill>
        <p:spPr>
          <a:xfrm>
            <a:off x="228600" y="1371600"/>
            <a:ext cx="2919412" cy="1946275"/>
          </a:xfrm>
          <a:prstGeom prst="rect">
            <a:avLst/>
          </a:prstGeom>
        </p:spPr>
      </p:pic>
      <p:pic>
        <p:nvPicPr>
          <p:cNvPr id="11" name="Picture 10" descr="Spartan Woman.jpg"/>
          <p:cNvPicPr>
            <a:picLocks noChangeAspect="1"/>
          </p:cNvPicPr>
          <p:nvPr/>
        </p:nvPicPr>
        <p:blipFill>
          <a:blip r:embed="rId4" cstate="print"/>
          <a:stretch>
            <a:fillRect/>
          </a:stretch>
        </p:blipFill>
        <p:spPr>
          <a:xfrm>
            <a:off x="7315200" y="5260019"/>
            <a:ext cx="1219200" cy="15979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ppt_x</p:attrName>
                                        </p:attrNameLst>
                                      </p:cBhvr>
                                      <p:tavLst>
                                        <p:tav tm="0">
                                          <p:val>
                                            <p:strVal val="#ppt_x-.2"/>
                                          </p:val>
                                        </p:tav>
                                        <p:tav tm="100000">
                                          <p:val>
                                            <p:strVal val="#ppt_x"/>
                                          </p:val>
                                        </p:tav>
                                      </p:tavLst>
                                    </p:anim>
                                    <p:anim calcmode="lin" valueType="num">
                                      <p:cBhvr>
                                        <p:cTn id="29"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ppt_x</p:attrName>
                                        </p:attrNameLst>
                                      </p:cBhvr>
                                      <p:tavLst>
                                        <p:tav tm="0">
                                          <p:val>
                                            <p:strVal val="#ppt_x-.2"/>
                                          </p:val>
                                        </p:tav>
                                        <p:tav tm="100000">
                                          <p:val>
                                            <p:strVal val="#ppt_x"/>
                                          </p:val>
                                        </p:tav>
                                      </p:tavLst>
                                    </p:anim>
                                    <p:anim calcmode="lin" valueType="num">
                                      <p:cBhvr>
                                        <p:cTn id="36"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7" dur="1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1000" fill="hold"/>
                                        <p:tgtEl>
                                          <p:spTgt spid="7"/>
                                        </p:tgtEl>
                                        <p:attrNameLst>
                                          <p:attrName>ppt_x</p:attrName>
                                        </p:attrNameLst>
                                      </p:cBhvr>
                                      <p:tavLst>
                                        <p:tav tm="0">
                                          <p:val>
                                            <p:strVal val="#ppt_x-.2"/>
                                          </p:val>
                                        </p:tav>
                                        <p:tav tm="100000">
                                          <p:val>
                                            <p:strVal val="#ppt_x"/>
                                          </p:val>
                                        </p:tav>
                                      </p:tavLst>
                                    </p:anim>
                                    <p:anim calcmode="lin" valueType="num">
                                      <p:cBhvr>
                                        <p:cTn id="43"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44" dur="10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1000" fill="hold"/>
                                        <p:tgtEl>
                                          <p:spTgt spid="9"/>
                                        </p:tgtEl>
                                        <p:attrNameLst>
                                          <p:attrName>ppt_x</p:attrName>
                                        </p:attrNameLst>
                                      </p:cBhvr>
                                      <p:tavLst>
                                        <p:tav tm="0">
                                          <p:val>
                                            <p:strVal val="#ppt_x-.2"/>
                                          </p:val>
                                        </p:tav>
                                        <p:tav tm="100000">
                                          <p:val>
                                            <p:strVal val="#ppt_x"/>
                                          </p:val>
                                        </p:tav>
                                      </p:tavLst>
                                    </p:anim>
                                    <p:anim calcmode="lin" valueType="num">
                                      <p:cBhvr>
                                        <p:cTn id="5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51" dur="10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1000" fill="hold"/>
                                        <p:tgtEl>
                                          <p:spTgt spid="8"/>
                                        </p:tgtEl>
                                        <p:attrNameLst>
                                          <p:attrName>ppt_x</p:attrName>
                                        </p:attrNameLst>
                                      </p:cBhvr>
                                      <p:tavLst>
                                        <p:tav tm="0">
                                          <p:val>
                                            <p:strVal val="#ppt_x-.2"/>
                                          </p:val>
                                        </p:tav>
                                        <p:tav tm="100000">
                                          <p:val>
                                            <p:strVal val="#ppt_x"/>
                                          </p:val>
                                        </p:tav>
                                      </p:tavLst>
                                    </p:anim>
                                    <p:anim calcmode="lin" valueType="num">
                                      <p:cBhvr>
                                        <p:cTn id="57"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58" dur="1000"/>
                                        <p:tgtEl>
                                          <p:spTgt spid="8"/>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1000" fill="hold"/>
                                        <p:tgtEl>
                                          <p:spTgt spid="11"/>
                                        </p:tgtEl>
                                        <p:attrNameLst>
                                          <p:attrName>ppt_x</p:attrName>
                                        </p:attrNameLst>
                                      </p:cBhvr>
                                      <p:tavLst>
                                        <p:tav tm="0">
                                          <p:val>
                                            <p:strVal val="#ppt_x-.2"/>
                                          </p:val>
                                        </p:tav>
                                        <p:tav tm="100000">
                                          <p:val>
                                            <p:strVal val="#ppt_x"/>
                                          </p:val>
                                        </p:tav>
                                      </p:tavLst>
                                    </p:anim>
                                    <p:anim calcmode="lin" valueType="num">
                                      <p:cBhvr>
                                        <p:cTn id="64"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Conflict in the Greek World</a:t>
            </a:r>
            <a:endParaRPr lang="en-US" dirty="0"/>
          </a:p>
        </p:txBody>
      </p:sp>
      <p:sp>
        <p:nvSpPr>
          <p:cNvPr id="5" name="TextBox 4"/>
          <p:cNvSpPr txBox="1"/>
          <p:nvPr/>
        </p:nvSpPr>
        <p:spPr>
          <a:xfrm>
            <a:off x="0" y="1066800"/>
            <a:ext cx="2438400" cy="461665"/>
          </a:xfrm>
          <a:prstGeom prst="rect">
            <a:avLst/>
          </a:prstGeom>
          <a:noFill/>
        </p:spPr>
        <p:txBody>
          <a:bodyPr wrap="square" rtlCol="0">
            <a:spAutoFit/>
          </a:bodyPr>
          <a:lstStyle/>
          <a:p>
            <a:r>
              <a:rPr lang="en-US" sz="2400" b="1" dirty="0" smtClean="0"/>
              <a:t>The Persian Wars</a:t>
            </a:r>
            <a:endParaRPr lang="en-US" sz="2400" b="1" dirty="0"/>
          </a:p>
        </p:txBody>
      </p:sp>
      <p:sp>
        <p:nvSpPr>
          <p:cNvPr id="6" name="TextBox 5"/>
          <p:cNvSpPr txBox="1"/>
          <p:nvPr/>
        </p:nvSpPr>
        <p:spPr>
          <a:xfrm>
            <a:off x="2438400" y="1143000"/>
            <a:ext cx="6477000" cy="1107996"/>
          </a:xfrm>
          <a:prstGeom prst="rect">
            <a:avLst/>
          </a:prstGeom>
          <a:noFill/>
        </p:spPr>
        <p:txBody>
          <a:bodyPr wrap="square" rtlCol="0">
            <a:spAutoFit/>
          </a:bodyPr>
          <a:lstStyle/>
          <a:p>
            <a:r>
              <a:rPr lang="en-US" sz="2200" dirty="0" smtClean="0"/>
              <a:t>In 499 B.C., the Ionian Greeks rebelled against Persian Rule.  The Greek city-states declared war against Persia - the Greek city-states win!!  </a:t>
            </a:r>
            <a:endParaRPr lang="en-US" sz="2200" dirty="0"/>
          </a:p>
        </p:txBody>
      </p:sp>
      <p:sp>
        <p:nvSpPr>
          <p:cNvPr id="7" name="TextBox 6"/>
          <p:cNvSpPr txBox="1"/>
          <p:nvPr/>
        </p:nvSpPr>
        <p:spPr>
          <a:xfrm>
            <a:off x="2438400" y="2286000"/>
            <a:ext cx="6553200" cy="1569660"/>
          </a:xfrm>
          <a:prstGeom prst="rect">
            <a:avLst/>
          </a:prstGeom>
          <a:noFill/>
        </p:spPr>
        <p:txBody>
          <a:bodyPr wrap="square" rtlCol="0">
            <a:spAutoFit/>
          </a:bodyPr>
          <a:lstStyle/>
          <a:p>
            <a:r>
              <a:rPr lang="en-US" sz="2200" dirty="0" smtClean="0"/>
              <a:t>After the Persian Wars, Athens formed an </a:t>
            </a:r>
            <a:r>
              <a:rPr lang="en-US" sz="2200" b="1" dirty="0" smtClean="0"/>
              <a:t>alliance </a:t>
            </a:r>
            <a:r>
              <a:rPr lang="en-US" sz="2200" dirty="0" smtClean="0"/>
              <a:t>among the city-states called the </a:t>
            </a:r>
            <a:r>
              <a:rPr lang="en-US" sz="2200" b="1" dirty="0" smtClean="0"/>
              <a:t>Delian League</a:t>
            </a:r>
            <a:r>
              <a:rPr lang="en-US" sz="2200" dirty="0" smtClean="0"/>
              <a:t>.</a:t>
            </a:r>
          </a:p>
          <a:p>
            <a:endParaRPr lang="en-US" sz="800" dirty="0" smtClean="0"/>
          </a:p>
          <a:p>
            <a:r>
              <a:rPr lang="en-US" sz="2200" dirty="0" smtClean="0"/>
              <a:t>The Delian League was meant to unify the city-states, promote peace, and defend Greece from invaders.</a:t>
            </a:r>
            <a:endParaRPr lang="en-US" sz="2200" dirty="0"/>
          </a:p>
        </p:txBody>
      </p:sp>
      <p:sp>
        <p:nvSpPr>
          <p:cNvPr id="8" name="TextBox 7"/>
          <p:cNvSpPr txBox="1"/>
          <p:nvPr/>
        </p:nvSpPr>
        <p:spPr>
          <a:xfrm>
            <a:off x="4800600" y="3886200"/>
            <a:ext cx="4114800" cy="461665"/>
          </a:xfrm>
          <a:prstGeom prst="rect">
            <a:avLst/>
          </a:prstGeom>
          <a:noFill/>
        </p:spPr>
        <p:txBody>
          <a:bodyPr wrap="square" rtlCol="0">
            <a:spAutoFit/>
          </a:bodyPr>
          <a:lstStyle/>
          <a:p>
            <a:pPr algn="r"/>
            <a:r>
              <a:rPr lang="en-US" sz="2400" b="1" dirty="0" smtClean="0"/>
              <a:t>The Peloponnesian Wars</a:t>
            </a:r>
            <a:endParaRPr lang="en-US" sz="2400" b="1" dirty="0"/>
          </a:p>
        </p:txBody>
      </p:sp>
      <p:sp>
        <p:nvSpPr>
          <p:cNvPr id="9" name="TextBox 8"/>
          <p:cNvSpPr txBox="1"/>
          <p:nvPr/>
        </p:nvSpPr>
        <p:spPr>
          <a:xfrm>
            <a:off x="228600" y="3886200"/>
            <a:ext cx="5257800" cy="1569660"/>
          </a:xfrm>
          <a:prstGeom prst="rect">
            <a:avLst/>
          </a:prstGeom>
          <a:noFill/>
        </p:spPr>
        <p:txBody>
          <a:bodyPr wrap="square" rtlCol="0">
            <a:spAutoFit/>
          </a:bodyPr>
          <a:lstStyle/>
          <a:p>
            <a:r>
              <a:rPr lang="en-US" sz="2200" dirty="0" smtClean="0"/>
              <a:t>In 431 B.C., war broke out between Athens and Sparta because many Greeks disliked Athenian control.</a:t>
            </a:r>
          </a:p>
          <a:p>
            <a:endParaRPr lang="en-US" sz="800" dirty="0" smtClean="0"/>
          </a:p>
          <a:p>
            <a:r>
              <a:rPr lang="en-US" sz="2200" dirty="0" smtClean="0"/>
              <a:t>Who do you think will win???</a:t>
            </a:r>
            <a:endParaRPr lang="en-US" sz="2200" dirty="0"/>
          </a:p>
        </p:txBody>
      </p:sp>
      <p:sp>
        <p:nvSpPr>
          <p:cNvPr id="10" name="TextBox 9"/>
          <p:cNvSpPr txBox="1"/>
          <p:nvPr/>
        </p:nvSpPr>
        <p:spPr>
          <a:xfrm>
            <a:off x="228600" y="5626894"/>
            <a:ext cx="5257800" cy="1231106"/>
          </a:xfrm>
          <a:prstGeom prst="rect">
            <a:avLst/>
          </a:prstGeom>
          <a:noFill/>
        </p:spPr>
        <p:txBody>
          <a:bodyPr wrap="square" rtlCol="0">
            <a:spAutoFit/>
          </a:bodyPr>
          <a:lstStyle/>
          <a:p>
            <a:r>
              <a:rPr lang="en-US" sz="2200" b="1" dirty="0" smtClean="0"/>
              <a:t>Sparta wins!! </a:t>
            </a:r>
          </a:p>
          <a:p>
            <a:endParaRPr lang="en-US" sz="800" dirty="0" smtClean="0"/>
          </a:p>
          <a:p>
            <a:r>
              <a:rPr lang="en-US" sz="2200" dirty="0" smtClean="0"/>
              <a:t>Signals the end of Athenian control of the Greek World</a:t>
            </a:r>
            <a:endParaRPr lang="en-US" sz="2200" dirty="0"/>
          </a:p>
        </p:txBody>
      </p:sp>
      <p:pic>
        <p:nvPicPr>
          <p:cNvPr id="11" name="Picture 10" descr="Persian Wars.jpg"/>
          <p:cNvPicPr>
            <a:picLocks noChangeAspect="1"/>
          </p:cNvPicPr>
          <p:nvPr/>
        </p:nvPicPr>
        <p:blipFill>
          <a:blip r:embed="rId2" cstate="print"/>
          <a:stretch>
            <a:fillRect/>
          </a:stretch>
        </p:blipFill>
        <p:spPr>
          <a:xfrm>
            <a:off x="152400" y="1524000"/>
            <a:ext cx="2081213" cy="1844828"/>
          </a:xfrm>
          <a:prstGeom prst="rect">
            <a:avLst/>
          </a:prstGeom>
        </p:spPr>
      </p:pic>
      <p:pic>
        <p:nvPicPr>
          <p:cNvPr id="12" name="Picture 11" descr="Peloponnesian War.jpg"/>
          <p:cNvPicPr>
            <a:picLocks noChangeAspect="1"/>
          </p:cNvPicPr>
          <p:nvPr/>
        </p:nvPicPr>
        <p:blipFill>
          <a:blip r:embed="rId3" cstate="print"/>
          <a:stretch>
            <a:fillRect/>
          </a:stretch>
        </p:blipFill>
        <p:spPr>
          <a:xfrm>
            <a:off x="5486400" y="4555819"/>
            <a:ext cx="3505200" cy="23021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ppt_x</p:attrName>
                                        </p:attrNameLst>
                                      </p:cBhvr>
                                      <p:tavLst>
                                        <p:tav tm="0">
                                          <p:val>
                                            <p:strVal val="#ppt_x-.2"/>
                                          </p:val>
                                        </p:tav>
                                        <p:tav tm="100000">
                                          <p:val>
                                            <p:strVal val="#ppt_x"/>
                                          </p:val>
                                        </p:tav>
                                      </p:tavLst>
                                    </p:anim>
                                    <p:anim calcmode="lin" valueType="num">
                                      <p:cBhvr>
                                        <p:cTn id="15"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ppt_x</p:attrName>
                                        </p:attrNameLst>
                                      </p:cBhvr>
                                      <p:tavLst>
                                        <p:tav tm="0">
                                          <p:val>
                                            <p:strVal val="#ppt_x-.2"/>
                                          </p:val>
                                        </p:tav>
                                        <p:tav tm="100000">
                                          <p:val>
                                            <p:strVal val="#ppt_x"/>
                                          </p:val>
                                        </p:tav>
                                      </p:tavLst>
                                    </p:anim>
                                    <p:anim calcmode="lin" valueType="num">
                                      <p:cBhvr>
                                        <p:cTn id="29"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ppt_x</p:attrName>
                                        </p:attrNameLst>
                                      </p:cBhvr>
                                      <p:tavLst>
                                        <p:tav tm="0">
                                          <p:val>
                                            <p:strVal val="#ppt_x-.2"/>
                                          </p:val>
                                        </p:tav>
                                        <p:tav tm="100000">
                                          <p:val>
                                            <p:strVal val="#ppt_x"/>
                                          </p:val>
                                        </p:tav>
                                      </p:tavLst>
                                    </p:anim>
                                    <p:anim calcmode="lin" valueType="num">
                                      <p:cBhvr>
                                        <p:cTn id="36"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1000" fill="hold"/>
                                        <p:tgtEl>
                                          <p:spTgt spid="12"/>
                                        </p:tgtEl>
                                        <p:attrNameLst>
                                          <p:attrName>ppt_x</p:attrName>
                                        </p:attrNameLst>
                                      </p:cBhvr>
                                      <p:tavLst>
                                        <p:tav tm="0">
                                          <p:val>
                                            <p:strVal val="#ppt_x-.2"/>
                                          </p:val>
                                        </p:tav>
                                        <p:tav tm="100000">
                                          <p:val>
                                            <p:strVal val="#ppt_x"/>
                                          </p:val>
                                        </p:tav>
                                      </p:tavLst>
                                    </p:anim>
                                    <p:anim calcmode="lin" valueType="num">
                                      <p:cBhvr>
                                        <p:cTn id="43"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1000" fill="hold"/>
                                        <p:tgtEl>
                                          <p:spTgt spid="9"/>
                                        </p:tgtEl>
                                        <p:attrNameLst>
                                          <p:attrName>ppt_x</p:attrName>
                                        </p:attrNameLst>
                                      </p:cBhvr>
                                      <p:tavLst>
                                        <p:tav tm="0">
                                          <p:val>
                                            <p:strVal val="#ppt_x-.2"/>
                                          </p:val>
                                        </p:tav>
                                        <p:tav tm="100000">
                                          <p:val>
                                            <p:strVal val="#ppt_x"/>
                                          </p:val>
                                        </p:tav>
                                      </p:tavLst>
                                    </p:anim>
                                    <p:anim calcmode="lin" valueType="num">
                                      <p:cBhvr>
                                        <p:cTn id="50"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51" dur="10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1000" fill="hold"/>
                                        <p:tgtEl>
                                          <p:spTgt spid="10"/>
                                        </p:tgtEl>
                                        <p:attrNameLst>
                                          <p:attrName>ppt_x</p:attrName>
                                        </p:attrNameLst>
                                      </p:cBhvr>
                                      <p:tavLst>
                                        <p:tav tm="0">
                                          <p:val>
                                            <p:strVal val="#ppt_x-.2"/>
                                          </p:val>
                                        </p:tav>
                                        <p:tav tm="100000">
                                          <p:val>
                                            <p:strVal val="#ppt_x"/>
                                          </p:val>
                                        </p:tav>
                                      </p:tavLst>
                                    </p:anim>
                                    <p:anim calcmode="lin" valueType="num">
                                      <p:cBhvr>
                                        <p:cTn id="57"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Early People of the Aegean</a:t>
            </a:r>
            <a:endParaRPr lang="en-US" dirty="0"/>
          </a:p>
        </p:txBody>
      </p:sp>
      <p:sp>
        <p:nvSpPr>
          <p:cNvPr id="3" name="TextBox 2"/>
          <p:cNvSpPr txBox="1"/>
          <p:nvPr/>
        </p:nvSpPr>
        <p:spPr>
          <a:xfrm>
            <a:off x="152400" y="990600"/>
            <a:ext cx="3352800" cy="1107996"/>
          </a:xfrm>
          <a:prstGeom prst="rect">
            <a:avLst/>
          </a:prstGeom>
          <a:noFill/>
        </p:spPr>
        <p:txBody>
          <a:bodyPr wrap="square" rtlCol="0">
            <a:spAutoFit/>
          </a:bodyPr>
          <a:lstStyle/>
          <a:p>
            <a:r>
              <a:rPr lang="en-US" sz="2200" dirty="0" smtClean="0"/>
              <a:t>The </a:t>
            </a:r>
            <a:r>
              <a:rPr lang="en-US" sz="2200" i="1" dirty="0" smtClean="0"/>
              <a:t>earliest civilization </a:t>
            </a:r>
            <a:r>
              <a:rPr lang="en-US" sz="2200" dirty="0" smtClean="0"/>
              <a:t>to</a:t>
            </a:r>
            <a:r>
              <a:rPr lang="en-US" sz="2200" i="1" dirty="0" smtClean="0"/>
              <a:t> </a:t>
            </a:r>
            <a:r>
              <a:rPr lang="en-US" sz="2200" dirty="0" smtClean="0"/>
              <a:t>settle in Greece were the</a:t>
            </a:r>
            <a:r>
              <a:rPr lang="en-US" sz="2200" b="1" dirty="0" smtClean="0"/>
              <a:t> Minoans</a:t>
            </a:r>
            <a:r>
              <a:rPr lang="en-US" sz="2200" dirty="0" smtClean="0"/>
              <a:t>.  </a:t>
            </a:r>
            <a:endParaRPr lang="en-US" sz="2200" dirty="0"/>
          </a:p>
        </p:txBody>
      </p:sp>
      <p:sp>
        <p:nvSpPr>
          <p:cNvPr id="4" name="TextBox 3"/>
          <p:cNvSpPr txBox="1"/>
          <p:nvPr/>
        </p:nvSpPr>
        <p:spPr>
          <a:xfrm>
            <a:off x="6019800" y="990600"/>
            <a:ext cx="2971800" cy="1446550"/>
          </a:xfrm>
          <a:prstGeom prst="rect">
            <a:avLst/>
          </a:prstGeom>
          <a:noFill/>
        </p:spPr>
        <p:txBody>
          <a:bodyPr wrap="square" rtlCol="0">
            <a:spAutoFit/>
          </a:bodyPr>
          <a:lstStyle/>
          <a:p>
            <a:r>
              <a:rPr lang="en-US" sz="2200" dirty="0" smtClean="0"/>
              <a:t>The Minoans were successful sea-traders who lived on the Island of </a:t>
            </a:r>
            <a:r>
              <a:rPr lang="en-US" sz="2200" b="1" dirty="0" smtClean="0"/>
              <a:t>Crete.</a:t>
            </a:r>
            <a:endParaRPr lang="en-US" sz="2200" b="1" dirty="0"/>
          </a:p>
        </p:txBody>
      </p:sp>
      <p:sp>
        <p:nvSpPr>
          <p:cNvPr id="6" name="TextBox 5"/>
          <p:cNvSpPr txBox="1"/>
          <p:nvPr/>
        </p:nvSpPr>
        <p:spPr>
          <a:xfrm>
            <a:off x="3810000" y="3505200"/>
            <a:ext cx="5029200" cy="1107996"/>
          </a:xfrm>
          <a:prstGeom prst="rect">
            <a:avLst/>
          </a:prstGeom>
          <a:noFill/>
        </p:spPr>
        <p:txBody>
          <a:bodyPr wrap="square" rtlCol="0">
            <a:spAutoFit/>
          </a:bodyPr>
          <a:lstStyle/>
          <a:p>
            <a:r>
              <a:rPr lang="en-US" sz="2200" dirty="0" smtClean="0"/>
              <a:t>The </a:t>
            </a:r>
            <a:r>
              <a:rPr lang="en-US" sz="2200" b="1" dirty="0" smtClean="0"/>
              <a:t>Minoans</a:t>
            </a:r>
            <a:r>
              <a:rPr lang="en-US" sz="2200" dirty="0" smtClean="0"/>
              <a:t> suddenly vanished around 1400 B.C. – probably a volcano or earthquake.  </a:t>
            </a:r>
            <a:endParaRPr lang="en-US" sz="2200" dirty="0"/>
          </a:p>
        </p:txBody>
      </p:sp>
      <p:pic>
        <p:nvPicPr>
          <p:cNvPr id="7" name="Picture 6" descr="Map of Ancient Greece.gif"/>
          <p:cNvPicPr>
            <a:picLocks noChangeAspect="1"/>
          </p:cNvPicPr>
          <p:nvPr/>
        </p:nvPicPr>
        <p:blipFill>
          <a:blip r:embed="rId2" cstate="print"/>
          <a:stretch>
            <a:fillRect/>
          </a:stretch>
        </p:blipFill>
        <p:spPr>
          <a:xfrm>
            <a:off x="3505200" y="990600"/>
            <a:ext cx="2247789" cy="2147887"/>
          </a:xfrm>
          <a:prstGeom prst="rect">
            <a:avLst/>
          </a:prstGeom>
        </p:spPr>
      </p:pic>
      <p:cxnSp>
        <p:nvCxnSpPr>
          <p:cNvPr id="9" name="Straight Arrow Connector 8"/>
          <p:cNvCxnSpPr/>
          <p:nvPr/>
        </p:nvCxnSpPr>
        <p:spPr>
          <a:xfrm rot="10800000" flipV="1">
            <a:off x="5410200" y="2438400"/>
            <a:ext cx="1219200" cy="38100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6" name="Picture 15" descr="Minoans Knossos Ruins.jpg"/>
          <p:cNvPicPr>
            <a:picLocks noChangeAspect="1"/>
          </p:cNvPicPr>
          <p:nvPr/>
        </p:nvPicPr>
        <p:blipFill>
          <a:blip r:embed="rId3" cstate="print"/>
          <a:stretch>
            <a:fillRect/>
          </a:stretch>
        </p:blipFill>
        <p:spPr>
          <a:xfrm>
            <a:off x="533400" y="2057400"/>
            <a:ext cx="2571750" cy="1822450"/>
          </a:xfrm>
          <a:prstGeom prst="rect">
            <a:avLst/>
          </a:prstGeom>
        </p:spPr>
      </p:pic>
      <p:pic>
        <p:nvPicPr>
          <p:cNvPr id="18" name="Picture 17" descr="Knossos Lily Prince Fresco.jpg"/>
          <p:cNvPicPr>
            <a:picLocks noChangeAspect="1"/>
          </p:cNvPicPr>
          <p:nvPr/>
        </p:nvPicPr>
        <p:blipFill>
          <a:blip r:embed="rId4" cstate="print"/>
          <a:stretch>
            <a:fillRect/>
          </a:stretch>
        </p:blipFill>
        <p:spPr>
          <a:xfrm>
            <a:off x="152400" y="2286000"/>
            <a:ext cx="1414921" cy="2114550"/>
          </a:xfrm>
          <a:prstGeom prst="rect">
            <a:avLst/>
          </a:prstGeom>
        </p:spPr>
      </p:pic>
      <p:pic>
        <p:nvPicPr>
          <p:cNvPr id="17" name="Picture 16" descr="Minoans Bull Fresco.jpg"/>
          <p:cNvPicPr>
            <a:picLocks noChangeAspect="1"/>
          </p:cNvPicPr>
          <p:nvPr/>
        </p:nvPicPr>
        <p:blipFill>
          <a:blip r:embed="rId5" cstate="print"/>
          <a:stretch>
            <a:fillRect/>
          </a:stretch>
        </p:blipFill>
        <p:spPr>
          <a:xfrm>
            <a:off x="838200" y="2743200"/>
            <a:ext cx="2455451" cy="1776413"/>
          </a:xfrm>
          <a:prstGeom prst="rect">
            <a:avLst/>
          </a:prstGeom>
        </p:spPr>
      </p:pic>
      <p:sp>
        <p:nvSpPr>
          <p:cNvPr id="19" name="TextBox 18"/>
          <p:cNvSpPr txBox="1"/>
          <p:nvPr/>
        </p:nvSpPr>
        <p:spPr>
          <a:xfrm>
            <a:off x="228600" y="4800600"/>
            <a:ext cx="6553200" cy="769441"/>
          </a:xfrm>
          <a:prstGeom prst="rect">
            <a:avLst/>
          </a:prstGeom>
          <a:noFill/>
        </p:spPr>
        <p:txBody>
          <a:bodyPr wrap="square" rtlCol="0">
            <a:spAutoFit/>
          </a:bodyPr>
          <a:lstStyle/>
          <a:p>
            <a:r>
              <a:rPr lang="en-US" sz="2200" dirty="0" smtClean="0"/>
              <a:t>Around 1400 B.C., the </a:t>
            </a:r>
            <a:r>
              <a:rPr lang="en-US" sz="2200" b="1" dirty="0" err="1" smtClean="0"/>
              <a:t>Mycenaeans</a:t>
            </a:r>
            <a:r>
              <a:rPr lang="en-US" sz="2200" b="1" dirty="0" smtClean="0"/>
              <a:t> </a:t>
            </a:r>
            <a:r>
              <a:rPr lang="en-US" sz="2200" dirty="0" smtClean="0"/>
              <a:t>conquered mainland Greece and established a sea-trading empire.  </a:t>
            </a:r>
            <a:endParaRPr lang="en-US" sz="2200" dirty="0"/>
          </a:p>
        </p:txBody>
      </p:sp>
      <p:sp>
        <p:nvSpPr>
          <p:cNvPr id="20" name="TextBox 19"/>
          <p:cNvSpPr txBox="1"/>
          <p:nvPr/>
        </p:nvSpPr>
        <p:spPr>
          <a:xfrm>
            <a:off x="152400" y="5867400"/>
            <a:ext cx="6172200" cy="769441"/>
          </a:xfrm>
          <a:prstGeom prst="rect">
            <a:avLst/>
          </a:prstGeom>
          <a:noFill/>
        </p:spPr>
        <p:txBody>
          <a:bodyPr wrap="square" rtlCol="0">
            <a:spAutoFit/>
          </a:bodyPr>
          <a:lstStyle/>
          <a:p>
            <a:r>
              <a:rPr lang="en-US" sz="2200" dirty="0" smtClean="0"/>
              <a:t>These are the first Greek-speaking people of whom we have a written record. </a:t>
            </a:r>
            <a:endParaRPr lang="en-US" sz="2200" dirty="0"/>
          </a:p>
        </p:txBody>
      </p:sp>
      <p:pic>
        <p:nvPicPr>
          <p:cNvPr id="21" name="Picture 20" descr="Mycenae Houses.jpg"/>
          <p:cNvPicPr>
            <a:picLocks noChangeAspect="1"/>
          </p:cNvPicPr>
          <p:nvPr/>
        </p:nvPicPr>
        <p:blipFill>
          <a:blip r:embed="rId6" cstate="print"/>
          <a:stretch>
            <a:fillRect/>
          </a:stretch>
        </p:blipFill>
        <p:spPr>
          <a:xfrm>
            <a:off x="6781800" y="4953000"/>
            <a:ext cx="2209800" cy="1658714"/>
          </a:xfrm>
          <a:prstGeom prst="rect">
            <a:avLst/>
          </a:prstGeom>
        </p:spPr>
      </p:pic>
      <p:pic>
        <p:nvPicPr>
          <p:cNvPr id="22" name="Picture 21" descr="Mask of Agememnon.jpg"/>
          <p:cNvPicPr>
            <a:picLocks noChangeAspect="1"/>
          </p:cNvPicPr>
          <p:nvPr/>
        </p:nvPicPr>
        <p:blipFill>
          <a:blip r:embed="rId7" cstate="print"/>
          <a:stretch>
            <a:fillRect/>
          </a:stretch>
        </p:blipFill>
        <p:spPr>
          <a:xfrm>
            <a:off x="6553200" y="5495925"/>
            <a:ext cx="1386031" cy="13620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ppt_x</p:attrName>
                                        </p:attrNameLst>
                                      </p:cBhvr>
                                      <p:tavLst>
                                        <p:tav tm="0">
                                          <p:val>
                                            <p:strVal val="#ppt_x-.2"/>
                                          </p:val>
                                        </p:tav>
                                        <p:tav tm="100000">
                                          <p:val>
                                            <p:strVal val="#ppt_x"/>
                                          </p:val>
                                        </p:tav>
                                      </p:tavLst>
                                    </p:anim>
                                    <p:anim calcmode="lin" valueType="num">
                                      <p:cBhvr>
                                        <p:cTn id="29"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0" dur="10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1000" fill="hold"/>
                                        <p:tgtEl>
                                          <p:spTgt spid="16"/>
                                        </p:tgtEl>
                                        <p:attrNameLst>
                                          <p:attrName>ppt_x</p:attrName>
                                        </p:attrNameLst>
                                      </p:cBhvr>
                                      <p:tavLst>
                                        <p:tav tm="0">
                                          <p:val>
                                            <p:strVal val="#ppt_x-.2"/>
                                          </p:val>
                                        </p:tav>
                                        <p:tav tm="100000">
                                          <p:val>
                                            <p:strVal val="#ppt_x"/>
                                          </p:val>
                                        </p:tav>
                                      </p:tavLst>
                                    </p:anim>
                                    <p:anim calcmode="lin" valueType="num">
                                      <p:cBhvr>
                                        <p:cTn id="36"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1000" fill="hold"/>
                                        <p:tgtEl>
                                          <p:spTgt spid="18"/>
                                        </p:tgtEl>
                                        <p:attrNameLst>
                                          <p:attrName>ppt_x</p:attrName>
                                        </p:attrNameLst>
                                      </p:cBhvr>
                                      <p:tavLst>
                                        <p:tav tm="0">
                                          <p:val>
                                            <p:strVal val="#ppt_x-.2"/>
                                          </p:val>
                                        </p:tav>
                                        <p:tav tm="100000">
                                          <p:val>
                                            <p:strVal val="#ppt_x"/>
                                          </p:val>
                                        </p:tav>
                                      </p:tavLst>
                                    </p:anim>
                                    <p:anim calcmode="lin" valueType="num">
                                      <p:cBhvr>
                                        <p:cTn id="43"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1000" fill="hold"/>
                                        <p:tgtEl>
                                          <p:spTgt spid="17"/>
                                        </p:tgtEl>
                                        <p:attrNameLst>
                                          <p:attrName>ppt_x</p:attrName>
                                        </p:attrNameLst>
                                      </p:cBhvr>
                                      <p:tavLst>
                                        <p:tav tm="0">
                                          <p:val>
                                            <p:strVal val="#ppt_x-.2"/>
                                          </p:val>
                                        </p:tav>
                                        <p:tav tm="100000">
                                          <p:val>
                                            <p:strVal val="#ppt_x"/>
                                          </p:val>
                                        </p:tav>
                                      </p:tavLst>
                                    </p:anim>
                                    <p:anim calcmode="lin" valueType="num">
                                      <p:cBhvr>
                                        <p:cTn id="50"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7"/>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grpId="0" nodeType="clickEffect">
                                  <p:stCondLst>
                                    <p:cond delay="0"/>
                                  </p:stCondLst>
                                  <p:childTnLst>
                                    <p:set>
                                      <p:cBhvr>
                                        <p:cTn id="55" dur="1" fill="hold">
                                          <p:stCondLst>
                                            <p:cond delay="0"/>
                                          </p:stCondLst>
                                        </p:cTn>
                                        <p:tgtEl>
                                          <p:spTgt spid="6"/>
                                        </p:tgtEl>
                                        <p:attrNameLst>
                                          <p:attrName>style.visibility</p:attrName>
                                        </p:attrNameLst>
                                      </p:cBhvr>
                                      <p:to>
                                        <p:strVal val="visible"/>
                                      </p:to>
                                    </p:set>
                                    <p:anim calcmode="lin" valueType="num">
                                      <p:cBhvr>
                                        <p:cTn id="56" dur="1000" fill="hold"/>
                                        <p:tgtEl>
                                          <p:spTgt spid="6"/>
                                        </p:tgtEl>
                                        <p:attrNameLst>
                                          <p:attrName>ppt_x</p:attrName>
                                        </p:attrNameLst>
                                      </p:cBhvr>
                                      <p:tavLst>
                                        <p:tav tm="0">
                                          <p:val>
                                            <p:strVal val="#ppt_x-.2"/>
                                          </p:val>
                                        </p:tav>
                                        <p:tav tm="100000">
                                          <p:val>
                                            <p:strVal val="#ppt_x"/>
                                          </p:val>
                                        </p:tav>
                                      </p:tavLst>
                                    </p:anim>
                                    <p:anim calcmode="lin" valueType="num">
                                      <p:cBhvr>
                                        <p:cTn id="57"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58" dur="10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1000" fill="hold"/>
                                        <p:tgtEl>
                                          <p:spTgt spid="19"/>
                                        </p:tgtEl>
                                        <p:attrNameLst>
                                          <p:attrName>ppt_x</p:attrName>
                                        </p:attrNameLst>
                                      </p:cBhvr>
                                      <p:tavLst>
                                        <p:tav tm="0">
                                          <p:val>
                                            <p:strVal val="#ppt_x-.2"/>
                                          </p:val>
                                        </p:tav>
                                        <p:tav tm="100000">
                                          <p:val>
                                            <p:strVal val="#ppt_x"/>
                                          </p:val>
                                        </p:tav>
                                      </p:tavLst>
                                    </p:anim>
                                    <p:anim calcmode="lin" valueType="num">
                                      <p:cBhvr>
                                        <p:cTn id="64"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65" dur="1000"/>
                                        <p:tgtEl>
                                          <p:spTgt spid="19"/>
                                        </p:tgtEl>
                                      </p:cBhvr>
                                    </p:animEffect>
                                  </p:childTnLst>
                                </p:cTn>
                              </p:par>
                            </p:childTnLst>
                          </p:cTn>
                        </p:par>
                      </p:childTnLst>
                    </p:cTn>
                  </p:par>
                  <p:par>
                    <p:cTn id="66" fill="hold">
                      <p:stCondLst>
                        <p:cond delay="indefinite"/>
                      </p:stCondLst>
                      <p:childTnLst>
                        <p:par>
                          <p:cTn id="67" fill="hold">
                            <p:stCondLst>
                              <p:cond delay="0"/>
                            </p:stCondLst>
                            <p:childTnLst>
                              <p:par>
                                <p:cTn id="68" presetID="29" presetClass="entr" presetSubtype="0" fill="hold" nodeType="click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p:cTn id="70" dur="1000" fill="hold"/>
                                        <p:tgtEl>
                                          <p:spTgt spid="21"/>
                                        </p:tgtEl>
                                        <p:attrNameLst>
                                          <p:attrName>ppt_x</p:attrName>
                                        </p:attrNameLst>
                                      </p:cBhvr>
                                      <p:tavLst>
                                        <p:tav tm="0">
                                          <p:val>
                                            <p:strVal val="#ppt_x-.2"/>
                                          </p:val>
                                        </p:tav>
                                        <p:tav tm="100000">
                                          <p:val>
                                            <p:strVal val="#ppt_x"/>
                                          </p:val>
                                        </p:tav>
                                      </p:tavLst>
                                    </p:anim>
                                    <p:anim calcmode="lin" valueType="num">
                                      <p:cBhvr>
                                        <p:cTn id="71"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72" dur="1000"/>
                                        <p:tgtEl>
                                          <p:spTgt spid="21"/>
                                        </p:tgtEl>
                                      </p:cBhvr>
                                    </p:animEffect>
                                  </p:childTnLst>
                                </p:cTn>
                              </p:par>
                            </p:childTnLst>
                          </p:cTn>
                        </p:par>
                      </p:childTnLst>
                    </p:cTn>
                  </p:par>
                  <p:par>
                    <p:cTn id="73" fill="hold">
                      <p:stCondLst>
                        <p:cond delay="indefinite"/>
                      </p:stCondLst>
                      <p:childTnLst>
                        <p:par>
                          <p:cTn id="74" fill="hold">
                            <p:stCondLst>
                              <p:cond delay="0"/>
                            </p:stCondLst>
                            <p:childTnLst>
                              <p:par>
                                <p:cTn id="75" presetID="29" presetClass="entr" presetSubtype="0"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p:cTn id="77" dur="1000" fill="hold"/>
                                        <p:tgtEl>
                                          <p:spTgt spid="20"/>
                                        </p:tgtEl>
                                        <p:attrNameLst>
                                          <p:attrName>ppt_x</p:attrName>
                                        </p:attrNameLst>
                                      </p:cBhvr>
                                      <p:tavLst>
                                        <p:tav tm="0">
                                          <p:val>
                                            <p:strVal val="#ppt_x-.2"/>
                                          </p:val>
                                        </p:tav>
                                        <p:tav tm="100000">
                                          <p:val>
                                            <p:strVal val="#ppt_x"/>
                                          </p:val>
                                        </p:tav>
                                      </p:tavLst>
                                    </p:anim>
                                    <p:anim calcmode="lin" valueType="num">
                                      <p:cBhvr>
                                        <p:cTn id="78"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79" dur="1000"/>
                                        <p:tgtEl>
                                          <p:spTgt spid="20"/>
                                        </p:tgtEl>
                                      </p:cBhvr>
                                    </p:animEffect>
                                  </p:childTnLst>
                                </p:cTn>
                              </p:par>
                            </p:childTnLst>
                          </p:cTn>
                        </p:par>
                      </p:childTnLst>
                    </p:cTn>
                  </p:par>
                  <p:par>
                    <p:cTn id="80" fill="hold">
                      <p:stCondLst>
                        <p:cond delay="indefinite"/>
                      </p:stCondLst>
                      <p:childTnLst>
                        <p:par>
                          <p:cTn id="81" fill="hold">
                            <p:stCondLst>
                              <p:cond delay="0"/>
                            </p:stCondLst>
                            <p:childTnLst>
                              <p:par>
                                <p:cTn id="82" presetID="29" presetClass="entr" presetSubtype="0" fill="hold" nodeType="click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p:cTn id="84" dur="1000" fill="hold"/>
                                        <p:tgtEl>
                                          <p:spTgt spid="22"/>
                                        </p:tgtEl>
                                        <p:attrNameLst>
                                          <p:attrName>ppt_x</p:attrName>
                                        </p:attrNameLst>
                                      </p:cBhvr>
                                      <p:tavLst>
                                        <p:tav tm="0">
                                          <p:val>
                                            <p:strVal val="#ppt_x-.2"/>
                                          </p:val>
                                        </p:tav>
                                        <p:tav tm="100000">
                                          <p:val>
                                            <p:strVal val="#ppt_x"/>
                                          </p:val>
                                        </p:tav>
                                      </p:tavLst>
                                    </p:anim>
                                    <p:anim calcmode="lin" valueType="num">
                                      <p:cBhvr>
                                        <p:cTn id="85"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8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19" grpId="0"/>
      <p:bldP spid="20" grpId="0"/>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Bellringer</a:t>
            </a:r>
            <a:r>
              <a:rPr lang="en-US" dirty="0" smtClean="0"/>
              <a:t> 2-25-14</a:t>
            </a:r>
            <a:endParaRPr lang="en-US" dirty="0"/>
          </a:p>
        </p:txBody>
      </p:sp>
      <p:sp>
        <p:nvSpPr>
          <p:cNvPr id="4" name="Content Placeholder 3"/>
          <p:cNvSpPr>
            <a:spLocks noGrp="1"/>
          </p:cNvSpPr>
          <p:nvPr>
            <p:ph idx="1"/>
          </p:nvPr>
        </p:nvSpPr>
        <p:spPr/>
        <p:txBody>
          <a:bodyPr>
            <a:normAutofit lnSpcReduction="10000"/>
          </a:bodyPr>
          <a:lstStyle/>
          <a:p>
            <a:r>
              <a:rPr lang="en-US" dirty="0" smtClean="0"/>
              <a:t>Which geographic feature led to the isolated Greek city-states? </a:t>
            </a:r>
          </a:p>
          <a:p>
            <a:r>
              <a:rPr lang="en-US" dirty="0" smtClean="0"/>
              <a:t>What are the 4 types of government that evolved in Ancient Greece? </a:t>
            </a:r>
          </a:p>
          <a:p>
            <a:r>
              <a:rPr lang="en-US" dirty="0" smtClean="0"/>
              <a:t>Which type of government would you most like to live under? </a:t>
            </a:r>
          </a:p>
          <a:p>
            <a:endParaRPr lang="en-US" dirty="0" smtClean="0"/>
          </a:p>
          <a:p>
            <a:r>
              <a:rPr lang="en-US" dirty="0" smtClean="0"/>
              <a:t>If you have your project today- Please give it to me!</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lstStyle/>
          <a:p>
            <a:endParaRPr lang="en-US" dirty="0" smtClean="0"/>
          </a:p>
          <a:p>
            <a:r>
              <a:rPr lang="en-US" dirty="0" smtClean="0"/>
              <a:t>Vocabulary due Thursday 2-27</a:t>
            </a:r>
          </a:p>
          <a:p>
            <a:endParaRPr lang="en-US" dirty="0" smtClean="0"/>
          </a:p>
          <a:p>
            <a:r>
              <a:rPr lang="en-US" dirty="0" smtClean="0"/>
              <a:t>Quiz Tomorrow Wed. 2-26</a:t>
            </a:r>
          </a:p>
          <a:p>
            <a:r>
              <a:rPr lang="en-US" dirty="0" smtClean="0"/>
              <a:t>Test Monday 3-2</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Athens &amp; Sparta</a:t>
            </a:r>
            <a:endParaRPr lang="en-US" dirty="0"/>
          </a:p>
        </p:txBody>
      </p:sp>
      <p:sp>
        <p:nvSpPr>
          <p:cNvPr id="3" name="Content Placeholder 2"/>
          <p:cNvSpPr>
            <a:spLocks noGrp="1"/>
          </p:cNvSpPr>
          <p:nvPr>
            <p:ph idx="1"/>
          </p:nvPr>
        </p:nvSpPr>
        <p:spPr/>
        <p:txBody>
          <a:bodyPr/>
          <a:lstStyle/>
          <a:p>
            <a:r>
              <a:rPr lang="en-US" dirty="0" smtClean="0"/>
              <a:t>Review Questions</a:t>
            </a:r>
          </a:p>
          <a:p>
            <a:r>
              <a:rPr lang="en-US" dirty="0" smtClean="0"/>
              <a:t>What was the Culture like in Athens? </a:t>
            </a:r>
          </a:p>
          <a:p>
            <a:r>
              <a:rPr lang="en-US" dirty="0" smtClean="0"/>
              <a:t>What was the Culture like in Sparta? </a:t>
            </a:r>
          </a:p>
          <a:p>
            <a:r>
              <a:rPr lang="en-US" dirty="0" smtClean="0"/>
              <a:t>What type of government did each have? </a:t>
            </a:r>
          </a:p>
          <a:p>
            <a:endParaRPr lang="en-US" dirty="0" smtClean="0"/>
          </a:p>
          <a:p>
            <a:r>
              <a:rPr lang="en-US" dirty="0" smtClean="0"/>
              <a:t>Read the Article you were assigned for some further information about Athens and Sparta, fill in the information on your notes sheet. </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t>
            </a:r>
            <a:endParaRPr lang="en-US" dirty="0"/>
          </a:p>
        </p:txBody>
      </p:sp>
      <p:sp>
        <p:nvSpPr>
          <p:cNvPr id="3" name="Content Placeholder 2"/>
          <p:cNvSpPr>
            <a:spLocks noGrp="1"/>
          </p:cNvSpPr>
          <p:nvPr>
            <p:ph idx="1"/>
          </p:nvPr>
        </p:nvSpPr>
        <p:spPr/>
        <p:txBody>
          <a:bodyPr/>
          <a:lstStyle/>
          <a:p>
            <a:r>
              <a:rPr lang="en-US" dirty="0" smtClean="0"/>
              <a:t>Who fought in the Persian wars? </a:t>
            </a:r>
          </a:p>
          <a:p>
            <a:r>
              <a:rPr lang="en-US" dirty="0" smtClean="0"/>
              <a:t>Who fought in the Peloponnesian war?</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HOMEWORK</a:t>
            </a:r>
            <a:endParaRPr lang="en-US" dirty="0"/>
          </a:p>
        </p:txBody>
      </p:sp>
      <p:sp>
        <p:nvSpPr>
          <p:cNvPr id="4" name="Content Placeholder 3"/>
          <p:cNvSpPr>
            <a:spLocks noGrp="1"/>
          </p:cNvSpPr>
          <p:nvPr>
            <p:ph idx="1"/>
          </p:nvPr>
        </p:nvSpPr>
        <p:spPr/>
        <p:txBody>
          <a:bodyPr/>
          <a:lstStyle/>
          <a:p>
            <a:pPr algn="ctr"/>
            <a:r>
              <a:rPr lang="en-US" dirty="0" smtClean="0"/>
              <a:t>Complete the writing assignment on the back of page #31.</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Greek Achievements</a:t>
            </a:r>
            <a:endParaRPr lang="en-US" dirty="0"/>
          </a:p>
        </p:txBody>
      </p:sp>
      <p:sp>
        <p:nvSpPr>
          <p:cNvPr id="3" name="Content Placeholder 2"/>
          <p:cNvSpPr>
            <a:spLocks noGrp="1"/>
          </p:cNvSpPr>
          <p:nvPr>
            <p:ph idx="1"/>
          </p:nvPr>
        </p:nvSpPr>
        <p:spPr/>
        <p:txBody>
          <a:bodyPr/>
          <a:lstStyle/>
          <a:p>
            <a:r>
              <a:rPr lang="en-US" dirty="0" smtClean="0"/>
              <a:t>TOC # 32 – Greek Achievement Notes</a:t>
            </a:r>
          </a:p>
          <a:p>
            <a:endParaRPr lang="en-US" dirty="0" smtClean="0"/>
          </a:p>
          <a:p>
            <a:pPr>
              <a:buNone/>
            </a:pPr>
            <a:r>
              <a:rPr lang="en-US" dirty="0" smtClean="0"/>
              <a:t>Foldable notes: Cut in between the categories to make flaps. Record your notes underneath the flaps.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Mycenaeans</a:t>
            </a:r>
            <a:endParaRPr lang="en-US" dirty="0"/>
          </a:p>
        </p:txBody>
      </p:sp>
      <p:sp>
        <p:nvSpPr>
          <p:cNvPr id="3" name="TextBox 2"/>
          <p:cNvSpPr txBox="1"/>
          <p:nvPr/>
        </p:nvSpPr>
        <p:spPr>
          <a:xfrm>
            <a:off x="457200" y="1371600"/>
            <a:ext cx="5867400" cy="707886"/>
          </a:xfrm>
          <a:prstGeom prst="rect">
            <a:avLst/>
          </a:prstGeom>
          <a:noFill/>
        </p:spPr>
        <p:txBody>
          <a:bodyPr wrap="square" rtlCol="0">
            <a:spAutoFit/>
          </a:bodyPr>
          <a:lstStyle/>
          <a:p>
            <a:r>
              <a:rPr lang="en-US" sz="2000" dirty="0" smtClean="0"/>
              <a:t>The Mycenaean civilization dominated the Aegean world from 1400 BC to 1200 BC. </a:t>
            </a:r>
            <a:endParaRPr lang="en-US" sz="2000" dirty="0"/>
          </a:p>
        </p:txBody>
      </p:sp>
      <p:sp>
        <p:nvSpPr>
          <p:cNvPr id="4" name="TextBox 3"/>
          <p:cNvSpPr txBox="1"/>
          <p:nvPr/>
        </p:nvSpPr>
        <p:spPr>
          <a:xfrm>
            <a:off x="6172200" y="3810000"/>
            <a:ext cx="2514600" cy="1015663"/>
          </a:xfrm>
          <a:prstGeom prst="rect">
            <a:avLst/>
          </a:prstGeom>
          <a:noFill/>
        </p:spPr>
        <p:txBody>
          <a:bodyPr wrap="square" rtlCol="0">
            <a:spAutoFit/>
          </a:bodyPr>
          <a:lstStyle/>
          <a:p>
            <a:r>
              <a:rPr lang="en-US" sz="2000" dirty="0" smtClean="0"/>
              <a:t>Like the Minoan’s before them, they were also </a:t>
            </a:r>
            <a:r>
              <a:rPr lang="en-US" sz="2000" b="1" dirty="0" smtClean="0"/>
              <a:t>sea traders. </a:t>
            </a:r>
            <a:endParaRPr lang="en-US" sz="2000" b="1" dirty="0"/>
          </a:p>
        </p:txBody>
      </p:sp>
      <p:sp>
        <p:nvSpPr>
          <p:cNvPr id="5" name="TextBox 4"/>
          <p:cNvSpPr txBox="1"/>
          <p:nvPr/>
        </p:nvSpPr>
        <p:spPr>
          <a:xfrm>
            <a:off x="533400" y="2438400"/>
            <a:ext cx="5410200" cy="1323439"/>
          </a:xfrm>
          <a:prstGeom prst="rect">
            <a:avLst/>
          </a:prstGeom>
          <a:noFill/>
        </p:spPr>
        <p:txBody>
          <a:bodyPr wrap="square" rtlCol="0">
            <a:spAutoFit/>
          </a:bodyPr>
          <a:lstStyle/>
          <a:p>
            <a:r>
              <a:rPr lang="en-US" sz="2000" dirty="0" smtClean="0"/>
              <a:t>They often traveled beyond the Aegean to Sicily, Italy, Egypt, and Mesopotamia. They absorbed </a:t>
            </a:r>
            <a:r>
              <a:rPr lang="en-US" sz="2000" b="1" dirty="0" smtClean="0"/>
              <a:t>Egyptian and Mesopotamian customs</a:t>
            </a:r>
            <a:r>
              <a:rPr lang="en-US" sz="2000" dirty="0" smtClean="0"/>
              <a:t>, many of which they passed on to the Greeks. </a:t>
            </a:r>
            <a:endParaRPr lang="en-US" sz="2000" dirty="0"/>
          </a:p>
        </p:txBody>
      </p:sp>
      <p:sp>
        <p:nvSpPr>
          <p:cNvPr id="6" name="TextBox 5"/>
          <p:cNvSpPr txBox="1"/>
          <p:nvPr/>
        </p:nvSpPr>
        <p:spPr>
          <a:xfrm>
            <a:off x="2971800" y="5029200"/>
            <a:ext cx="5715000" cy="1323439"/>
          </a:xfrm>
          <a:prstGeom prst="rect">
            <a:avLst/>
          </a:prstGeom>
          <a:noFill/>
        </p:spPr>
        <p:txBody>
          <a:bodyPr wrap="square" rtlCol="0">
            <a:spAutoFit/>
          </a:bodyPr>
          <a:lstStyle/>
          <a:p>
            <a:r>
              <a:rPr lang="en-US" sz="2000" dirty="0" smtClean="0"/>
              <a:t>Their Civilization was divided into </a:t>
            </a:r>
            <a:r>
              <a:rPr lang="en-US" sz="2000" b="1" dirty="0" smtClean="0"/>
              <a:t>City States</a:t>
            </a:r>
            <a:r>
              <a:rPr lang="en-US" sz="2000" dirty="0" smtClean="0"/>
              <a:t>.</a:t>
            </a:r>
          </a:p>
          <a:p>
            <a:endParaRPr lang="en-US" sz="2000" dirty="0" smtClean="0"/>
          </a:p>
          <a:p>
            <a:r>
              <a:rPr lang="en-US" sz="2000" dirty="0" smtClean="0"/>
              <a:t> A </a:t>
            </a:r>
            <a:r>
              <a:rPr lang="en-US" sz="2000" b="1" dirty="0" smtClean="0"/>
              <a:t>Warrior-King </a:t>
            </a:r>
            <a:r>
              <a:rPr lang="en-US" sz="2000" dirty="0" smtClean="0"/>
              <a:t>would built a thick-walled Fortress and rule the surrounding villages. </a:t>
            </a:r>
            <a:endParaRPr lang="en-US" sz="2000" dirty="0"/>
          </a:p>
        </p:txBody>
      </p:sp>
      <p:pic>
        <p:nvPicPr>
          <p:cNvPr id="7" name="Picture 6"/>
          <p:cNvPicPr>
            <a:picLocks noChangeAspect="1"/>
          </p:cNvPicPr>
          <p:nvPr/>
        </p:nvPicPr>
        <p:blipFill>
          <a:blip r:embed="rId2"/>
          <a:stretch>
            <a:fillRect/>
          </a:stretch>
        </p:blipFill>
        <p:spPr>
          <a:xfrm>
            <a:off x="381000" y="4191000"/>
            <a:ext cx="2305781" cy="2336800"/>
          </a:xfrm>
          <a:prstGeom prst="rect">
            <a:avLst/>
          </a:prstGeom>
        </p:spPr>
      </p:pic>
      <p:pic>
        <p:nvPicPr>
          <p:cNvPr id="8" name="Picture 7"/>
          <p:cNvPicPr>
            <a:picLocks noChangeAspect="1"/>
          </p:cNvPicPr>
          <p:nvPr/>
        </p:nvPicPr>
        <p:blipFill>
          <a:blip r:embed="rId3"/>
          <a:stretch>
            <a:fillRect/>
          </a:stretch>
        </p:blipFill>
        <p:spPr>
          <a:xfrm>
            <a:off x="6553200" y="304800"/>
            <a:ext cx="2590800" cy="31369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1219200" y="179137"/>
            <a:ext cx="7010400" cy="679516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Trojan War</a:t>
            </a:r>
            <a:endParaRPr lang="en-US" dirty="0"/>
          </a:p>
        </p:txBody>
      </p:sp>
      <p:pic>
        <p:nvPicPr>
          <p:cNvPr id="3" name="Picture 2" descr="horse2"/>
          <p:cNvPicPr>
            <a:picLocks noChangeAspect="1" noChangeArrowheads="1"/>
          </p:cNvPicPr>
          <p:nvPr/>
        </p:nvPicPr>
        <p:blipFill>
          <a:blip r:embed="rId2" cstate="print"/>
          <a:srcRect/>
          <a:stretch>
            <a:fillRect/>
          </a:stretch>
        </p:blipFill>
        <p:spPr>
          <a:xfrm>
            <a:off x="5867400" y="990600"/>
            <a:ext cx="2971522" cy="3124200"/>
          </a:xfrm>
          <a:prstGeom prst="rect">
            <a:avLst/>
          </a:prstGeom>
          <a:noFill/>
          <a:ln>
            <a:solidFill>
              <a:schemeClr val="tx1"/>
            </a:solidFill>
          </a:ln>
        </p:spPr>
      </p:pic>
      <p:sp>
        <p:nvSpPr>
          <p:cNvPr id="4" name="TextBox 3"/>
          <p:cNvSpPr txBox="1"/>
          <p:nvPr/>
        </p:nvSpPr>
        <p:spPr>
          <a:xfrm>
            <a:off x="228600" y="990600"/>
            <a:ext cx="5562600" cy="1107996"/>
          </a:xfrm>
          <a:prstGeom prst="rect">
            <a:avLst/>
          </a:prstGeom>
          <a:noFill/>
        </p:spPr>
        <p:txBody>
          <a:bodyPr wrap="square" rtlCol="0">
            <a:spAutoFit/>
          </a:bodyPr>
          <a:lstStyle/>
          <a:p>
            <a:r>
              <a:rPr lang="en-US" sz="2200" dirty="0" smtClean="0"/>
              <a:t>In 1250 B.C., the </a:t>
            </a:r>
            <a:r>
              <a:rPr lang="en-US" sz="2200" dirty="0" err="1" smtClean="0"/>
              <a:t>Mycenaeans</a:t>
            </a:r>
            <a:r>
              <a:rPr lang="en-US" sz="2200" dirty="0" smtClean="0"/>
              <a:t> fought the </a:t>
            </a:r>
            <a:r>
              <a:rPr lang="en-US" sz="2200" b="1" dirty="0" smtClean="0"/>
              <a:t>Trojan War</a:t>
            </a:r>
            <a:r>
              <a:rPr lang="en-US" sz="2200" dirty="0" smtClean="0"/>
              <a:t> against the economic rival Troy (in Turkey).  </a:t>
            </a:r>
            <a:endParaRPr lang="en-US" sz="2200" dirty="0"/>
          </a:p>
        </p:txBody>
      </p:sp>
      <p:sp>
        <p:nvSpPr>
          <p:cNvPr id="5" name="TextBox 4"/>
          <p:cNvSpPr txBox="1"/>
          <p:nvPr/>
        </p:nvSpPr>
        <p:spPr>
          <a:xfrm>
            <a:off x="152400" y="2209800"/>
            <a:ext cx="5562600" cy="1107996"/>
          </a:xfrm>
          <a:prstGeom prst="rect">
            <a:avLst/>
          </a:prstGeom>
          <a:noFill/>
        </p:spPr>
        <p:txBody>
          <a:bodyPr wrap="square" rtlCol="0">
            <a:spAutoFit/>
          </a:bodyPr>
          <a:lstStyle/>
          <a:p>
            <a:r>
              <a:rPr lang="en-US" sz="2200" b="1" dirty="0" smtClean="0"/>
              <a:t>Economic OR Romantic Motives?</a:t>
            </a:r>
          </a:p>
          <a:p>
            <a:r>
              <a:rPr lang="en-US" sz="2200" dirty="0" smtClean="0"/>
              <a:t>The war lasted 10 years, until the Greeks seized Troy and burned the city to the ground.  </a:t>
            </a:r>
            <a:endParaRPr lang="en-US" sz="2200" dirty="0"/>
          </a:p>
        </p:txBody>
      </p:sp>
      <p:sp>
        <p:nvSpPr>
          <p:cNvPr id="7" name="TextBox 6"/>
          <p:cNvSpPr txBox="1"/>
          <p:nvPr/>
        </p:nvSpPr>
        <p:spPr>
          <a:xfrm>
            <a:off x="0" y="3429000"/>
            <a:ext cx="5562600" cy="1107996"/>
          </a:xfrm>
          <a:prstGeom prst="rect">
            <a:avLst/>
          </a:prstGeom>
          <a:noFill/>
        </p:spPr>
        <p:txBody>
          <a:bodyPr wrap="square" rtlCol="0">
            <a:spAutoFit/>
          </a:bodyPr>
          <a:lstStyle/>
          <a:p>
            <a:r>
              <a:rPr lang="en-US" sz="2200" dirty="0" smtClean="0"/>
              <a:t>Most of what we know about the Trojan War comes from two great </a:t>
            </a:r>
            <a:r>
              <a:rPr lang="en-US" sz="2200" b="1" dirty="0" smtClean="0"/>
              <a:t>epic poems </a:t>
            </a:r>
            <a:r>
              <a:rPr lang="en-US" sz="2200" dirty="0" smtClean="0"/>
              <a:t>written</a:t>
            </a:r>
            <a:r>
              <a:rPr lang="en-US" sz="2200" b="1" dirty="0" smtClean="0"/>
              <a:t> </a:t>
            </a:r>
            <a:r>
              <a:rPr lang="en-US" sz="2200" dirty="0" smtClean="0"/>
              <a:t>by</a:t>
            </a:r>
            <a:r>
              <a:rPr lang="en-US" sz="2200" b="1" dirty="0" smtClean="0"/>
              <a:t> Homer</a:t>
            </a:r>
            <a:r>
              <a:rPr lang="en-US" sz="2200" dirty="0" smtClean="0"/>
              <a:t>, the </a:t>
            </a:r>
            <a:r>
              <a:rPr lang="en-US" sz="2200" i="1" dirty="0" smtClean="0"/>
              <a:t>Iliad</a:t>
            </a:r>
            <a:r>
              <a:rPr lang="en-US" sz="2200" dirty="0" smtClean="0"/>
              <a:t> and the </a:t>
            </a:r>
            <a:r>
              <a:rPr lang="en-US" sz="2200" i="1" dirty="0" smtClean="0"/>
              <a:t>Odyssey</a:t>
            </a:r>
            <a:r>
              <a:rPr lang="en-US" sz="2200" dirty="0" smtClean="0"/>
              <a:t>.  </a:t>
            </a:r>
            <a:endParaRPr lang="en-US" sz="2200" dirty="0"/>
          </a:p>
        </p:txBody>
      </p:sp>
      <p:sp>
        <p:nvSpPr>
          <p:cNvPr id="8" name="TextBox 7"/>
          <p:cNvSpPr txBox="1"/>
          <p:nvPr/>
        </p:nvSpPr>
        <p:spPr>
          <a:xfrm>
            <a:off x="4114800" y="4343400"/>
            <a:ext cx="4800600" cy="769441"/>
          </a:xfrm>
          <a:prstGeom prst="rect">
            <a:avLst/>
          </a:prstGeom>
          <a:noFill/>
        </p:spPr>
        <p:txBody>
          <a:bodyPr wrap="square" rtlCol="0">
            <a:spAutoFit/>
          </a:bodyPr>
          <a:lstStyle/>
          <a:p>
            <a:r>
              <a:rPr lang="en-US" sz="2200" b="1" i="1" dirty="0" smtClean="0"/>
              <a:t>The Iliad </a:t>
            </a:r>
            <a:r>
              <a:rPr lang="en-US" sz="2200" dirty="0" smtClean="0"/>
              <a:t>~ story of the Trojan War with a talking horse.</a:t>
            </a:r>
            <a:endParaRPr lang="en-US" sz="2200" dirty="0"/>
          </a:p>
        </p:txBody>
      </p:sp>
      <p:sp>
        <p:nvSpPr>
          <p:cNvPr id="9" name="TextBox 8"/>
          <p:cNvSpPr txBox="1"/>
          <p:nvPr/>
        </p:nvSpPr>
        <p:spPr>
          <a:xfrm>
            <a:off x="4191000" y="5181600"/>
            <a:ext cx="4800600" cy="1107996"/>
          </a:xfrm>
          <a:prstGeom prst="rect">
            <a:avLst/>
          </a:prstGeom>
          <a:noFill/>
        </p:spPr>
        <p:txBody>
          <a:bodyPr wrap="square" rtlCol="0">
            <a:spAutoFit/>
          </a:bodyPr>
          <a:lstStyle/>
          <a:p>
            <a:r>
              <a:rPr lang="en-US" sz="2200" b="1" i="1" dirty="0" smtClean="0"/>
              <a:t>The Odyssey </a:t>
            </a:r>
            <a:r>
              <a:rPr lang="en-US" sz="2200" dirty="0" smtClean="0"/>
              <a:t>~ tells the story of Odysseus on his way home after the Trojan War to his wife.</a:t>
            </a:r>
            <a:endParaRPr lang="en-US" sz="2200" dirty="0"/>
          </a:p>
        </p:txBody>
      </p:sp>
      <p:pic>
        <p:nvPicPr>
          <p:cNvPr id="10" name="Picture 9" descr="Homer.jpg"/>
          <p:cNvPicPr>
            <a:picLocks noChangeAspect="1"/>
          </p:cNvPicPr>
          <p:nvPr/>
        </p:nvPicPr>
        <p:blipFill>
          <a:blip r:embed="rId3" cstate="print"/>
          <a:stretch>
            <a:fillRect/>
          </a:stretch>
        </p:blipFill>
        <p:spPr>
          <a:xfrm>
            <a:off x="381000" y="4572000"/>
            <a:ext cx="1594744" cy="1981200"/>
          </a:xfrm>
          <a:prstGeom prst="rect">
            <a:avLst/>
          </a:prstGeom>
        </p:spPr>
      </p:pic>
      <p:pic>
        <p:nvPicPr>
          <p:cNvPr id="11" name="Picture 10" descr="Trojan War and Illiad.jpg"/>
          <p:cNvPicPr>
            <a:picLocks noChangeAspect="1"/>
          </p:cNvPicPr>
          <p:nvPr/>
        </p:nvPicPr>
        <p:blipFill>
          <a:blip r:embed="rId4" cstate="print"/>
          <a:stretch>
            <a:fillRect/>
          </a:stretch>
        </p:blipFill>
        <p:spPr>
          <a:xfrm>
            <a:off x="1676400" y="4876800"/>
            <a:ext cx="2190750" cy="15957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ppt_x</p:attrName>
                                        </p:attrNameLst>
                                      </p:cBhvr>
                                      <p:tavLst>
                                        <p:tav tm="0">
                                          <p:val>
                                            <p:strVal val="#ppt_x-.2"/>
                                          </p:val>
                                        </p:tav>
                                        <p:tav tm="100000">
                                          <p:val>
                                            <p:strVal val="#ppt_x"/>
                                          </p:val>
                                        </p:tav>
                                      </p:tavLst>
                                    </p:anim>
                                    <p:anim calcmode="lin" valueType="num">
                                      <p:cBhvr>
                                        <p:cTn id="29"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ppt_x</p:attrName>
                                        </p:attrNameLst>
                                      </p:cBhvr>
                                      <p:tavLst>
                                        <p:tav tm="0">
                                          <p:val>
                                            <p:strVal val="#ppt_x-.2"/>
                                          </p:val>
                                        </p:tav>
                                        <p:tav tm="100000">
                                          <p:val>
                                            <p:strVal val="#ppt_x"/>
                                          </p:val>
                                        </p:tav>
                                      </p:tavLst>
                                    </p:anim>
                                    <p:anim calcmode="lin" valueType="num">
                                      <p:cBhvr>
                                        <p:cTn id="36"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ppt_x</p:attrName>
                                        </p:attrNameLst>
                                      </p:cBhvr>
                                      <p:tavLst>
                                        <p:tav tm="0">
                                          <p:val>
                                            <p:strVal val="#ppt_x-.2"/>
                                          </p:val>
                                        </p:tav>
                                        <p:tav tm="100000">
                                          <p:val>
                                            <p:strVal val="#ppt_x"/>
                                          </p:val>
                                        </p:tav>
                                      </p:tavLst>
                                    </p:anim>
                                    <p:anim calcmode="lin" valueType="num">
                                      <p:cBhvr>
                                        <p:cTn id="4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4" dur="1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9" presetClass="entr" presetSubtype="0"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1000" fill="hold"/>
                                        <p:tgtEl>
                                          <p:spTgt spid="9"/>
                                        </p:tgtEl>
                                        <p:attrNameLst>
                                          <p:attrName>ppt_x</p:attrName>
                                        </p:attrNameLst>
                                      </p:cBhvr>
                                      <p:tavLst>
                                        <p:tav tm="0">
                                          <p:val>
                                            <p:strVal val="#ppt_x-.2"/>
                                          </p:val>
                                        </p:tav>
                                        <p:tav tm="100000">
                                          <p:val>
                                            <p:strVal val="#ppt_x"/>
                                          </p:val>
                                        </p:tav>
                                      </p:tavLst>
                                    </p:anim>
                                    <p:anim calcmode="lin" valueType="num">
                                      <p:cBhvr>
                                        <p:cTn id="56"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5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457200" y="533400"/>
            <a:ext cx="7924800" cy="369332"/>
          </a:xfrm>
          <a:prstGeom prst="rect">
            <a:avLst/>
          </a:prstGeom>
          <a:noFill/>
        </p:spPr>
        <p:txBody>
          <a:bodyPr wrap="square" rtlCol="0">
            <a:spAutoFit/>
          </a:bodyPr>
          <a:lstStyle/>
          <a:p>
            <a:endParaRPr lang="en-US" dirty="0"/>
          </a:p>
        </p:txBody>
      </p:sp>
      <p:sp>
        <p:nvSpPr>
          <p:cNvPr id="8" name="Title 7"/>
          <p:cNvSpPr>
            <a:spLocks noGrp="1"/>
          </p:cNvSpPr>
          <p:nvPr>
            <p:ph type="title"/>
          </p:nvPr>
        </p:nvSpPr>
        <p:spPr>
          <a:xfrm>
            <a:off x="381000" y="0"/>
            <a:ext cx="8229600" cy="1143000"/>
          </a:xfrm>
        </p:spPr>
        <p:txBody>
          <a:bodyPr/>
          <a:lstStyle/>
          <a:p>
            <a:r>
              <a:rPr lang="en-US" i="1" dirty="0" smtClean="0"/>
              <a:t>The Iliad</a:t>
            </a:r>
            <a:endParaRPr lang="en-US" i="1" dirty="0"/>
          </a:p>
        </p:txBody>
      </p:sp>
      <p:sp>
        <p:nvSpPr>
          <p:cNvPr id="9" name="TextBox 8"/>
          <p:cNvSpPr txBox="1"/>
          <p:nvPr/>
        </p:nvSpPr>
        <p:spPr>
          <a:xfrm>
            <a:off x="228600" y="990600"/>
            <a:ext cx="8534400" cy="1323439"/>
          </a:xfrm>
          <a:prstGeom prst="rect">
            <a:avLst/>
          </a:prstGeom>
          <a:noFill/>
        </p:spPr>
        <p:txBody>
          <a:bodyPr wrap="square" rtlCol="0">
            <a:spAutoFit/>
          </a:bodyPr>
          <a:lstStyle/>
          <a:p>
            <a:r>
              <a:rPr lang="en-US" sz="2000" dirty="0" smtClean="0"/>
              <a:t>Homer’s the Iliad tells the story of the Trojan War.  According to Legend, the Trojan War started because a prince from Troy kidnapped the wife of a Greek leader, named Helen, and took her back to Troy.  In order to get her back, the Greeks send a huge army to attack Troy.</a:t>
            </a:r>
            <a:endParaRPr lang="en-US" sz="2000" dirty="0"/>
          </a:p>
        </p:txBody>
      </p:sp>
      <p:sp>
        <p:nvSpPr>
          <p:cNvPr id="10" name="TextBox 9"/>
          <p:cNvSpPr txBox="1"/>
          <p:nvPr/>
        </p:nvSpPr>
        <p:spPr>
          <a:xfrm>
            <a:off x="2590800" y="2362200"/>
            <a:ext cx="6324600" cy="2246769"/>
          </a:xfrm>
          <a:prstGeom prst="rect">
            <a:avLst/>
          </a:prstGeom>
          <a:noFill/>
        </p:spPr>
        <p:txBody>
          <a:bodyPr wrap="square" rtlCol="0">
            <a:spAutoFit/>
          </a:bodyPr>
          <a:lstStyle/>
          <a:p>
            <a:r>
              <a:rPr lang="en-US" sz="2000" dirty="0" smtClean="0"/>
              <a:t>The war lasted 10 years, until the Greeks eventually defeated the Trojans by tricking them.  The Greeks built a huge wooden horse and put it just outside the walls of Troy.  Then the Greek soldiers leave their camp outside the city.  The Trojans believe that the Greeks have given up and gone home.  However, they don’t know that Greek soldiers are hidden inside the wooden horse.</a:t>
            </a:r>
            <a:endParaRPr lang="en-US" sz="2000" dirty="0"/>
          </a:p>
        </p:txBody>
      </p:sp>
      <p:sp>
        <p:nvSpPr>
          <p:cNvPr id="11" name="TextBox 10"/>
          <p:cNvSpPr txBox="1"/>
          <p:nvPr/>
        </p:nvSpPr>
        <p:spPr>
          <a:xfrm>
            <a:off x="304800" y="4648200"/>
            <a:ext cx="5638800" cy="1015663"/>
          </a:xfrm>
          <a:prstGeom prst="rect">
            <a:avLst/>
          </a:prstGeom>
          <a:noFill/>
        </p:spPr>
        <p:txBody>
          <a:bodyPr wrap="square" rtlCol="0">
            <a:spAutoFit/>
          </a:bodyPr>
          <a:lstStyle/>
          <a:p>
            <a:r>
              <a:rPr lang="en-US" sz="2000" dirty="0" smtClean="0"/>
              <a:t>The Trojans decide that the great horse was built to honor the gods.  They bring the horse inside Troy to dedicate to the goddess Athena.  </a:t>
            </a:r>
            <a:endParaRPr lang="en-US" sz="2000" dirty="0"/>
          </a:p>
        </p:txBody>
      </p:sp>
      <p:sp>
        <p:nvSpPr>
          <p:cNvPr id="12" name="TextBox 11"/>
          <p:cNvSpPr txBox="1"/>
          <p:nvPr/>
        </p:nvSpPr>
        <p:spPr>
          <a:xfrm>
            <a:off x="304800" y="5842337"/>
            <a:ext cx="8839200" cy="1015663"/>
          </a:xfrm>
          <a:prstGeom prst="rect">
            <a:avLst/>
          </a:prstGeom>
          <a:noFill/>
        </p:spPr>
        <p:txBody>
          <a:bodyPr wrap="square" rtlCol="0">
            <a:spAutoFit/>
          </a:bodyPr>
          <a:lstStyle/>
          <a:p>
            <a:r>
              <a:rPr lang="en-US" sz="2000" dirty="0" smtClean="0"/>
              <a:t>That night, while the Trojans are celebrating the end of the war, the Greek soldiers climb down out of the horse.  They unlock the city gates to let in the rest of the Greek army  Taken by surprise, the Trojans are defeated.</a:t>
            </a:r>
            <a:endParaRPr lang="en-US" sz="2000" dirty="0"/>
          </a:p>
        </p:txBody>
      </p:sp>
      <p:pic>
        <p:nvPicPr>
          <p:cNvPr id="13" name="Picture 12" descr="Trojan War and Illiad.jpg"/>
          <p:cNvPicPr>
            <a:picLocks noChangeAspect="1"/>
          </p:cNvPicPr>
          <p:nvPr/>
        </p:nvPicPr>
        <p:blipFill>
          <a:blip r:embed="rId2" cstate="print"/>
          <a:stretch>
            <a:fillRect/>
          </a:stretch>
        </p:blipFill>
        <p:spPr>
          <a:xfrm>
            <a:off x="6553200" y="4378207"/>
            <a:ext cx="2038350" cy="1484724"/>
          </a:xfrm>
          <a:prstGeom prst="rect">
            <a:avLst/>
          </a:prstGeom>
        </p:spPr>
      </p:pic>
      <p:pic>
        <p:nvPicPr>
          <p:cNvPr id="14" name="Picture 13" descr="horse2"/>
          <p:cNvPicPr>
            <a:picLocks noChangeAspect="1" noChangeArrowheads="1"/>
          </p:cNvPicPr>
          <p:nvPr/>
        </p:nvPicPr>
        <p:blipFill>
          <a:blip r:embed="rId3" cstate="print"/>
          <a:srcRect/>
          <a:stretch>
            <a:fillRect/>
          </a:stretch>
        </p:blipFill>
        <p:spPr>
          <a:xfrm>
            <a:off x="457200" y="2438400"/>
            <a:ext cx="1981199" cy="2082994"/>
          </a:xfrm>
          <a:prstGeom prst="rect">
            <a:avLst/>
          </a:prstGeom>
          <a:noFill/>
          <a:ln>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ppt_x</p:attrName>
                                        </p:attrNameLst>
                                      </p:cBhvr>
                                      <p:tavLst>
                                        <p:tav tm="0">
                                          <p:val>
                                            <p:strVal val="#ppt_x-.2"/>
                                          </p:val>
                                        </p:tav>
                                        <p:tav tm="100000">
                                          <p:val>
                                            <p:strVal val="#ppt_x"/>
                                          </p:val>
                                        </p:tav>
                                      </p:tavLst>
                                    </p:anim>
                                    <p:anim calcmode="lin" valueType="num">
                                      <p:cBhvr>
                                        <p:cTn id="8"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ppt_x</p:attrName>
                                        </p:attrNameLst>
                                      </p:cBhvr>
                                      <p:tavLst>
                                        <p:tav tm="0">
                                          <p:val>
                                            <p:strVal val="#ppt_x-.2"/>
                                          </p:val>
                                        </p:tav>
                                        <p:tav tm="100000">
                                          <p:val>
                                            <p:strVal val="#ppt_x"/>
                                          </p:val>
                                        </p:tav>
                                      </p:tavLst>
                                    </p:anim>
                                    <p:anim calcmode="lin" valueType="num">
                                      <p:cBhvr>
                                        <p:cTn id="15"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0" fill="hold"/>
                                        <p:tgtEl>
                                          <p:spTgt spid="14"/>
                                        </p:tgtEl>
                                        <p:attrNameLst>
                                          <p:attrName>ppt_x</p:attrName>
                                        </p:attrNameLst>
                                      </p:cBhvr>
                                      <p:tavLst>
                                        <p:tav tm="0">
                                          <p:val>
                                            <p:strVal val="#ppt_x-.2"/>
                                          </p:val>
                                        </p:tav>
                                        <p:tav tm="100000">
                                          <p:val>
                                            <p:strVal val="#ppt_x"/>
                                          </p:val>
                                        </p:tav>
                                      </p:tavLst>
                                    </p:anim>
                                    <p:anim calcmode="lin" valueType="num">
                                      <p:cBhvr>
                                        <p:cTn id="22"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ppt_x</p:attrName>
                                        </p:attrNameLst>
                                      </p:cBhvr>
                                      <p:tavLst>
                                        <p:tav tm="0">
                                          <p:val>
                                            <p:strVal val="#ppt_x-.2"/>
                                          </p:val>
                                        </p:tav>
                                        <p:tav tm="100000">
                                          <p:val>
                                            <p:strVal val="#ppt_x"/>
                                          </p:val>
                                        </p:tav>
                                      </p:tavLst>
                                    </p:anim>
                                    <p:anim calcmode="lin" valueType="num">
                                      <p:cBhvr>
                                        <p:cTn id="29"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ppt_x</p:attrName>
                                        </p:attrNameLst>
                                      </p:cBhvr>
                                      <p:tavLst>
                                        <p:tav tm="0">
                                          <p:val>
                                            <p:strVal val="#ppt_x-.2"/>
                                          </p:val>
                                        </p:tav>
                                        <p:tav tm="100000">
                                          <p:val>
                                            <p:strVal val="#ppt_x"/>
                                          </p:val>
                                        </p:tav>
                                      </p:tavLst>
                                    </p:anim>
                                    <p:anim calcmode="lin" valueType="num">
                                      <p:cBhvr>
                                        <p:cTn id="36"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1000" fill="hold"/>
                                        <p:tgtEl>
                                          <p:spTgt spid="12"/>
                                        </p:tgtEl>
                                        <p:attrNameLst>
                                          <p:attrName>ppt_x</p:attrName>
                                        </p:attrNameLst>
                                      </p:cBhvr>
                                      <p:tavLst>
                                        <p:tav tm="0">
                                          <p:val>
                                            <p:strVal val="#ppt_x-.2"/>
                                          </p:val>
                                        </p:tav>
                                        <p:tav tm="100000">
                                          <p:val>
                                            <p:strVal val="#ppt_x"/>
                                          </p:val>
                                        </p:tav>
                                      </p:tavLst>
                                    </p:anim>
                                    <p:anim calcmode="lin" valueType="num">
                                      <p:cBhvr>
                                        <p:cTn id="43"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i="1" dirty="0" smtClean="0"/>
              <a:t>The Odyssey</a:t>
            </a:r>
            <a:endParaRPr lang="en-US" i="1" dirty="0"/>
          </a:p>
        </p:txBody>
      </p:sp>
      <p:sp>
        <p:nvSpPr>
          <p:cNvPr id="3" name="Rectangle 2"/>
          <p:cNvSpPr/>
          <p:nvPr/>
        </p:nvSpPr>
        <p:spPr>
          <a:xfrm>
            <a:off x="152400" y="990600"/>
            <a:ext cx="8610600" cy="769441"/>
          </a:xfrm>
          <a:prstGeom prst="rect">
            <a:avLst/>
          </a:prstGeom>
        </p:spPr>
        <p:txBody>
          <a:bodyPr wrap="square">
            <a:spAutoFit/>
          </a:bodyPr>
          <a:lstStyle/>
          <a:p>
            <a:r>
              <a:rPr lang="en-US" sz="2200" dirty="0" smtClean="0"/>
              <a:t>Homer’s </a:t>
            </a:r>
            <a:r>
              <a:rPr lang="en-US" sz="2200" i="1" dirty="0" smtClean="0"/>
              <a:t>Odyssey</a:t>
            </a:r>
            <a:r>
              <a:rPr lang="en-US" sz="2200" dirty="0" smtClean="0"/>
              <a:t> tells of the adventures of Odysseus as he tries to make his way home after the Trojan War. </a:t>
            </a:r>
            <a:endParaRPr lang="en-US" sz="2200" dirty="0"/>
          </a:p>
        </p:txBody>
      </p:sp>
      <p:sp>
        <p:nvSpPr>
          <p:cNvPr id="4" name="Rectangle 3"/>
          <p:cNvSpPr/>
          <p:nvPr/>
        </p:nvSpPr>
        <p:spPr>
          <a:xfrm>
            <a:off x="152400" y="2057400"/>
            <a:ext cx="5334000" cy="1107996"/>
          </a:xfrm>
          <a:prstGeom prst="rect">
            <a:avLst/>
          </a:prstGeom>
        </p:spPr>
        <p:txBody>
          <a:bodyPr wrap="square">
            <a:spAutoFit/>
          </a:bodyPr>
          <a:lstStyle/>
          <a:p>
            <a:r>
              <a:rPr lang="en-US" sz="2200" dirty="0" smtClean="0"/>
              <a:t>Time and again, events keep Odysseus from getting home. He encounters monsters and half-human creatures. </a:t>
            </a:r>
            <a:endParaRPr lang="en-US" sz="2200" dirty="0"/>
          </a:p>
        </p:txBody>
      </p:sp>
      <p:sp>
        <p:nvSpPr>
          <p:cNvPr id="5" name="Rectangle 4"/>
          <p:cNvSpPr/>
          <p:nvPr/>
        </p:nvSpPr>
        <p:spPr>
          <a:xfrm>
            <a:off x="152400" y="3276600"/>
            <a:ext cx="5334000" cy="769441"/>
          </a:xfrm>
          <a:prstGeom prst="rect">
            <a:avLst/>
          </a:prstGeom>
        </p:spPr>
        <p:txBody>
          <a:bodyPr wrap="square">
            <a:spAutoFit/>
          </a:bodyPr>
          <a:lstStyle/>
          <a:p>
            <a:r>
              <a:rPr lang="en-US" sz="2200" dirty="0" smtClean="0"/>
              <a:t>He battles a one-eyed giant called a Cyclops as well as the sea monster Scylla. </a:t>
            </a:r>
            <a:endParaRPr lang="en-US" sz="2200" dirty="0"/>
          </a:p>
        </p:txBody>
      </p:sp>
      <p:sp>
        <p:nvSpPr>
          <p:cNvPr id="6" name="Rectangle 5"/>
          <p:cNvSpPr/>
          <p:nvPr/>
        </p:nvSpPr>
        <p:spPr>
          <a:xfrm>
            <a:off x="152400" y="4114800"/>
            <a:ext cx="4572000" cy="769441"/>
          </a:xfrm>
          <a:prstGeom prst="rect">
            <a:avLst/>
          </a:prstGeom>
        </p:spPr>
        <p:txBody>
          <a:bodyPr>
            <a:spAutoFit/>
          </a:bodyPr>
          <a:lstStyle/>
          <a:p>
            <a:r>
              <a:rPr lang="en-US" sz="2200" dirty="0" smtClean="0"/>
              <a:t>For a time, a goddess keeps him captive on her island. </a:t>
            </a:r>
            <a:endParaRPr lang="en-US" sz="2200" dirty="0"/>
          </a:p>
        </p:txBody>
      </p:sp>
      <p:sp>
        <p:nvSpPr>
          <p:cNvPr id="7" name="Rectangle 6"/>
          <p:cNvSpPr/>
          <p:nvPr/>
        </p:nvSpPr>
        <p:spPr>
          <a:xfrm>
            <a:off x="152400" y="5029200"/>
            <a:ext cx="4267200" cy="1446550"/>
          </a:xfrm>
          <a:prstGeom prst="rect">
            <a:avLst/>
          </a:prstGeom>
        </p:spPr>
        <p:txBody>
          <a:bodyPr wrap="square">
            <a:spAutoFit/>
          </a:bodyPr>
          <a:lstStyle/>
          <a:p>
            <a:r>
              <a:rPr lang="en-US" sz="2200" dirty="0" smtClean="0"/>
              <a:t>Finally, 20 years after the fall of Troy, Odysseus returns to Ithaca with the help of the goddess Athena.</a:t>
            </a:r>
            <a:endParaRPr lang="en-US" sz="2200" dirty="0"/>
          </a:p>
        </p:txBody>
      </p:sp>
      <p:pic>
        <p:nvPicPr>
          <p:cNvPr id="9" name="Picture 8" descr="The Odyssey by Homer.jpg"/>
          <p:cNvPicPr>
            <a:picLocks noChangeAspect="1"/>
          </p:cNvPicPr>
          <p:nvPr/>
        </p:nvPicPr>
        <p:blipFill>
          <a:blip r:embed="rId2" cstate="print"/>
          <a:stretch>
            <a:fillRect/>
          </a:stretch>
        </p:blipFill>
        <p:spPr>
          <a:xfrm>
            <a:off x="5638800" y="1524000"/>
            <a:ext cx="3086100" cy="2623185"/>
          </a:xfrm>
          <a:prstGeom prst="rect">
            <a:avLst/>
          </a:prstGeom>
        </p:spPr>
      </p:pic>
      <p:pic>
        <p:nvPicPr>
          <p:cNvPr id="10" name="Picture 9" descr="Odysseus and the Sirens.jpg"/>
          <p:cNvPicPr>
            <a:picLocks noChangeAspect="1"/>
          </p:cNvPicPr>
          <p:nvPr/>
        </p:nvPicPr>
        <p:blipFill>
          <a:blip r:embed="rId3" cstate="print"/>
          <a:stretch>
            <a:fillRect/>
          </a:stretch>
        </p:blipFill>
        <p:spPr>
          <a:xfrm>
            <a:off x="4495800" y="4454270"/>
            <a:ext cx="4381500" cy="21688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9"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ppt_x</p:attrName>
                                        </p:attrNameLst>
                                      </p:cBhvr>
                                      <p:tavLst>
                                        <p:tav tm="0">
                                          <p:val>
                                            <p:strVal val="#ppt_x-.2"/>
                                          </p:val>
                                        </p:tav>
                                        <p:tav tm="100000">
                                          <p:val>
                                            <p:strVal val="#ppt_x"/>
                                          </p:val>
                                        </p:tav>
                                      </p:tavLst>
                                    </p:anim>
                                    <p:anim calcmode="lin" valueType="num">
                                      <p:cBhvr>
                                        <p:cTn id="21"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2" dur="1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ppt_x</p:attrName>
                                        </p:attrNameLst>
                                      </p:cBhvr>
                                      <p:tavLst>
                                        <p:tav tm="0">
                                          <p:val>
                                            <p:strVal val="#ppt_x-.2"/>
                                          </p:val>
                                        </p:tav>
                                        <p:tav tm="100000">
                                          <p:val>
                                            <p:strVal val="#ppt_x"/>
                                          </p:val>
                                        </p:tav>
                                      </p:tavLst>
                                    </p:anim>
                                    <p:anim calcmode="lin" valueType="num">
                                      <p:cBhvr>
                                        <p:cTn id="2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9" dur="10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9" presetClass="entr" presetSubtype="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1000" fill="hold"/>
                                        <p:tgtEl>
                                          <p:spTgt spid="6"/>
                                        </p:tgtEl>
                                        <p:attrNameLst>
                                          <p:attrName>ppt_x</p:attrName>
                                        </p:attrNameLst>
                                      </p:cBhvr>
                                      <p:tavLst>
                                        <p:tav tm="0">
                                          <p:val>
                                            <p:strVal val="#ppt_x-.2"/>
                                          </p:val>
                                        </p:tav>
                                        <p:tav tm="100000">
                                          <p:val>
                                            <p:strVal val="#ppt_x"/>
                                          </p:val>
                                        </p:tav>
                                      </p:tavLst>
                                    </p:anim>
                                    <p:anim calcmode="lin" valueType="num">
                                      <p:cBhvr>
                                        <p:cTn id="41"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42" dur="10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29"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1000" fill="hold"/>
                                        <p:tgtEl>
                                          <p:spTgt spid="7"/>
                                        </p:tgtEl>
                                        <p:attrNameLst>
                                          <p:attrName>ppt_x</p:attrName>
                                        </p:attrNameLst>
                                      </p:cBhvr>
                                      <p:tavLst>
                                        <p:tav tm="0">
                                          <p:val>
                                            <p:strVal val="#ppt_x-.2"/>
                                          </p:val>
                                        </p:tav>
                                        <p:tav tm="100000">
                                          <p:val>
                                            <p:strVal val="#ppt_x"/>
                                          </p:val>
                                        </p:tav>
                                      </p:tavLst>
                                    </p:anim>
                                    <p:anim calcmode="lin" valueType="num">
                                      <p:cBhvr>
                                        <p:cTn id="4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4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Decline of the Mycenae </a:t>
            </a:r>
            <a:endParaRPr lang="en-US" dirty="0"/>
          </a:p>
        </p:txBody>
      </p:sp>
      <p:sp>
        <p:nvSpPr>
          <p:cNvPr id="3" name="TextBox 2"/>
          <p:cNvSpPr txBox="1"/>
          <p:nvPr/>
        </p:nvSpPr>
        <p:spPr>
          <a:xfrm>
            <a:off x="457200" y="1371600"/>
            <a:ext cx="6019800" cy="2862322"/>
          </a:xfrm>
          <a:prstGeom prst="rect">
            <a:avLst/>
          </a:prstGeom>
          <a:noFill/>
        </p:spPr>
        <p:txBody>
          <a:bodyPr wrap="square" rtlCol="0">
            <a:spAutoFit/>
          </a:bodyPr>
          <a:lstStyle/>
          <a:p>
            <a:r>
              <a:rPr lang="en-US" sz="2000" dirty="0" smtClean="0"/>
              <a:t>Not Long after their victory over Troy, The </a:t>
            </a:r>
            <a:r>
              <a:rPr lang="en-US" sz="2000" dirty="0" err="1" smtClean="0"/>
              <a:t>Mycenaens</a:t>
            </a:r>
            <a:r>
              <a:rPr lang="en-US" sz="2000" dirty="0" smtClean="0"/>
              <a:t> themselves came under attack from sea raiders (also </a:t>
            </a:r>
            <a:r>
              <a:rPr lang="en-US" sz="2000" dirty="0" err="1" smtClean="0"/>
              <a:t>greek</a:t>
            </a:r>
            <a:r>
              <a:rPr lang="en-US" sz="2000" dirty="0" smtClean="0"/>
              <a:t> speaking) called the </a:t>
            </a:r>
            <a:r>
              <a:rPr lang="en-US" sz="2000" b="1" dirty="0" err="1" smtClean="0"/>
              <a:t>Dorians</a:t>
            </a:r>
            <a:r>
              <a:rPr lang="en-US" sz="2000" dirty="0" smtClean="0"/>
              <a:t>, invading from the North. </a:t>
            </a:r>
          </a:p>
          <a:p>
            <a:endParaRPr lang="en-US" sz="2000" dirty="0" smtClean="0"/>
          </a:p>
          <a:p>
            <a:r>
              <a:rPr lang="en-US" sz="2000" dirty="0" smtClean="0"/>
              <a:t>AS Mycenaean power faded, and their cities and trade </a:t>
            </a:r>
            <a:r>
              <a:rPr lang="en-US" sz="2000" b="1" dirty="0" smtClean="0"/>
              <a:t>declined. </a:t>
            </a:r>
          </a:p>
          <a:p>
            <a:endParaRPr lang="en-US" sz="2000" dirty="0" smtClean="0"/>
          </a:p>
          <a:p>
            <a:r>
              <a:rPr lang="en-US" sz="2000" dirty="0" smtClean="0"/>
              <a:t>People forgot many skills, including the art of writing. </a:t>
            </a:r>
          </a:p>
        </p:txBody>
      </p:sp>
      <p:sp>
        <p:nvSpPr>
          <p:cNvPr id="4" name="TextBox 3"/>
          <p:cNvSpPr txBox="1"/>
          <p:nvPr/>
        </p:nvSpPr>
        <p:spPr>
          <a:xfrm>
            <a:off x="457200" y="4343400"/>
            <a:ext cx="7772400" cy="2246769"/>
          </a:xfrm>
          <a:prstGeom prst="rect">
            <a:avLst/>
          </a:prstGeom>
          <a:noFill/>
        </p:spPr>
        <p:txBody>
          <a:bodyPr wrap="square" rtlCol="0">
            <a:spAutoFit/>
          </a:bodyPr>
          <a:lstStyle/>
          <a:p>
            <a:r>
              <a:rPr lang="en-US" sz="2000" dirty="0" smtClean="0"/>
              <a:t>After the Dorian invasions, Greece passed several centuries in obscurity. </a:t>
            </a:r>
          </a:p>
          <a:p>
            <a:endParaRPr lang="en-US" sz="2000" dirty="0" smtClean="0"/>
          </a:p>
          <a:p>
            <a:r>
              <a:rPr lang="en-US" sz="2000" dirty="0" smtClean="0"/>
              <a:t>The people lived in </a:t>
            </a:r>
            <a:r>
              <a:rPr lang="en-US" sz="2000" b="1" dirty="0" smtClean="0"/>
              <a:t>isolated villages </a:t>
            </a:r>
            <a:r>
              <a:rPr lang="en-US" sz="2000" dirty="0" smtClean="0"/>
              <a:t>and had little contact with the outside world. </a:t>
            </a:r>
          </a:p>
          <a:p>
            <a:endParaRPr lang="en-US" sz="2000" dirty="0" smtClean="0"/>
          </a:p>
          <a:p>
            <a:r>
              <a:rPr lang="en-US" sz="2000" dirty="0" smtClean="0"/>
              <a:t>However, over time a new Greek civilization will be forged that will </a:t>
            </a:r>
            <a:r>
              <a:rPr lang="en-US" sz="2000" b="1" dirty="0" smtClean="0"/>
              <a:t>dominate</a:t>
            </a:r>
            <a:r>
              <a:rPr lang="en-US" sz="2000" dirty="0" smtClean="0"/>
              <a:t> the region and influence the western world. </a:t>
            </a:r>
            <a:endParaRPr lang="en-US" sz="2000" dirty="0"/>
          </a:p>
        </p:txBody>
      </p:sp>
      <p:pic>
        <p:nvPicPr>
          <p:cNvPr id="5" name="Picture 4"/>
          <p:cNvPicPr>
            <a:picLocks noChangeAspect="1"/>
          </p:cNvPicPr>
          <p:nvPr/>
        </p:nvPicPr>
        <p:blipFill>
          <a:blip r:embed="rId2"/>
          <a:stretch>
            <a:fillRect/>
          </a:stretch>
        </p:blipFill>
        <p:spPr>
          <a:xfrm>
            <a:off x="6781800" y="1295400"/>
            <a:ext cx="1981200" cy="288658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7641</TotalTime>
  <Words>2034</Words>
  <Application>Microsoft Macintosh PowerPoint</Application>
  <PresentationFormat>On-screen Show (4:3)</PresentationFormat>
  <Paragraphs>192</Paragraphs>
  <Slides>35</Slides>
  <Notes>0</Notes>
  <HiddenSlides>0</HiddenSlides>
  <MMClips>0</MMClips>
  <ScaleCrop>false</ScaleCrop>
  <HeadingPairs>
    <vt:vector size="4" baseType="variant">
      <vt:variant>
        <vt:lpstr>Design Template</vt:lpstr>
      </vt:variant>
      <vt:variant>
        <vt:i4>1</vt:i4>
      </vt:variant>
      <vt:variant>
        <vt:lpstr>Slide Titles</vt:lpstr>
      </vt:variant>
      <vt:variant>
        <vt:i4>35</vt:i4>
      </vt:variant>
    </vt:vector>
  </HeadingPairs>
  <TitlesOfParts>
    <vt:vector size="36" baseType="lpstr">
      <vt:lpstr>Office Theme</vt:lpstr>
      <vt:lpstr>Early Greece</vt:lpstr>
      <vt:lpstr>Geography of Greece</vt:lpstr>
      <vt:lpstr>Early People of the Aegean</vt:lpstr>
      <vt:lpstr>The Mycenaeans</vt:lpstr>
      <vt:lpstr>Slide 5</vt:lpstr>
      <vt:lpstr>The Trojan War</vt:lpstr>
      <vt:lpstr>The Iliad</vt:lpstr>
      <vt:lpstr>The Odyssey</vt:lpstr>
      <vt:lpstr>Decline of the Mycenae </vt:lpstr>
      <vt:lpstr>Bellringer 2-24-14</vt:lpstr>
      <vt:lpstr>Announcements</vt:lpstr>
      <vt:lpstr>Different Forms of Government in Greece</vt:lpstr>
      <vt:lpstr>The Greek City States</vt:lpstr>
      <vt:lpstr>Slide 14</vt:lpstr>
      <vt:lpstr>Governing the City States</vt:lpstr>
      <vt:lpstr>Slide 16</vt:lpstr>
      <vt:lpstr>WHICH FORM OF GOVERNMENT……….? </vt:lpstr>
      <vt:lpstr>…IS typically ruled by the elite or the wealthy in society?</vt:lpstr>
      <vt:lpstr>…..Means to “take” or “Usurp” power?</vt:lpstr>
      <vt:lpstr>….Is ruled by a King or Queen?</vt:lpstr>
      <vt:lpstr>….. Do The PEOPLE in society have the power?</vt:lpstr>
      <vt:lpstr>…. Is Power is inherited or passed down through bloodline? </vt:lpstr>
      <vt:lpstr>… Is Ruled by wealthy LAND owners?</vt:lpstr>
      <vt:lpstr>…Believes in the philosophy  “One man, One vote”</vt:lpstr>
      <vt:lpstr>…are officials elected to make decisions for you?</vt:lpstr>
      <vt:lpstr>Culture in  ATHENS &amp; SPARTA </vt:lpstr>
      <vt:lpstr>Athens and Sparta</vt:lpstr>
      <vt:lpstr>Slide 28</vt:lpstr>
      <vt:lpstr>Conflict in the Greek World</vt:lpstr>
      <vt:lpstr>Bellringer 2-25-14</vt:lpstr>
      <vt:lpstr>Announcements</vt:lpstr>
      <vt:lpstr>Athens &amp; Sparta</vt:lpstr>
      <vt:lpstr>Review </vt:lpstr>
      <vt:lpstr>HOMEWORK</vt:lpstr>
      <vt:lpstr>Greek Achievements</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Greece</dc:title>
  <dc:creator>AlyssaMartin</dc:creator>
  <cp:lastModifiedBy>Jessica Taylor</cp:lastModifiedBy>
  <cp:revision>54</cp:revision>
  <dcterms:created xsi:type="dcterms:W3CDTF">2014-02-21T12:40:22Z</dcterms:created>
  <dcterms:modified xsi:type="dcterms:W3CDTF">2014-02-25T12:44:34Z</dcterms:modified>
</cp:coreProperties>
</file>