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65" r:id="rId4"/>
    <p:sldId id="259" r:id="rId5"/>
    <p:sldId id="264" r:id="rId6"/>
    <p:sldId id="267" r:id="rId7"/>
    <p:sldId id="266" r:id="rId8"/>
    <p:sldId id="268" r:id="rId9"/>
    <p:sldId id="269" r:id="rId10"/>
    <p:sldId id="270" r:id="rId11"/>
    <p:sldId id="261" r:id="rId12"/>
    <p:sldId id="271" r:id="rId13"/>
    <p:sldId id="262" r:id="rId14"/>
    <p:sldId id="273" r:id="rId15"/>
    <p:sldId id="274" r:id="rId16"/>
    <p:sldId id="263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2" d="100"/>
          <a:sy n="92" d="100"/>
        </p:scale>
        <p:origin x="-1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5716D-14C6-6941-8EE9-B0572C4F21C2}" type="datetimeFigureOut">
              <a:rPr lang="en-US" smtClean="0"/>
              <a:pPr/>
              <a:t>5/15/13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EF019-D0E9-7F48-BF19-647DF3E3AA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5716D-14C6-6941-8EE9-B0572C4F21C2}" type="datetimeFigureOut">
              <a:rPr lang="en-US" smtClean="0"/>
              <a:pPr/>
              <a:t>5/15/13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EF019-D0E9-7F48-BF19-647DF3E3AA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5716D-14C6-6941-8EE9-B0572C4F21C2}" type="datetimeFigureOut">
              <a:rPr lang="en-US" smtClean="0"/>
              <a:pPr/>
              <a:t>5/15/13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EF019-D0E9-7F48-BF19-647DF3E3AA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5716D-14C6-6941-8EE9-B0572C4F21C2}" type="datetimeFigureOut">
              <a:rPr lang="en-US" smtClean="0"/>
              <a:pPr/>
              <a:t>5/15/13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EF019-D0E9-7F48-BF19-647DF3E3AA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5716D-14C6-6941-8EE9-B0572C4F21C2}" type="datetimeFigureOut">
              <a:rPr lang="en-US" smtClean="0"/>
              <a:pPr/>
              <a:t>5/15/13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EF019-D0E9-7F48-BF19-647DF3E3AA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5716D-14C6-6941-8EE9-B0572C4F21C2}" type="datetimeFigureOut">
              <a:rPr lang="en-US" smtClean="0"/>
              <a:pPr/>
              <a:t>5/15/13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EF019-D0E9-7F48-BF19-647DF3E3AA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5716D-14C6-6941-8EE9-B0572C4F21C2}" type="datetimeFigureOut">
              <a:rPr lang="en-US" smtClean="0"/>
              <a:pPr/>
              <a:t>5/15/13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EF019-D0E9-7F48-BF19-647DF3E3AA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5716D-14C6-6941-8EE9-B0572C4F21C2}" type="datetimeFigureOut">
              <a:rPr lang="en-US" smtClean="0"/>
              <a:pPr/>
              <a:t>5/15/13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EF019-D0E9-7F48-BF19-647DF3E3AA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5716D-14C6-6941-8EE9-B0572C4F21C2}" type="datetimeFigureOut">
              <a:rPr lang="en-US" smtClean="0"/>
              <a:pPr/>
              <a:t>5/15/13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EF019-D0E9-7F48-BF19-647DF3E3AA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5716D-14C6-6941-8EE9-B0572C4F21C2}" type="datetimeFigureOut">
              <a:rPr lang="en-US" smtClean="0"/>
              <a:pPr/>
              <a:t>5/15/13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EF019-D0E9-7F48-BF19-647DF3E3AA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5716D-14C6-6941-8EE9-B0572C4F21C2}" type="datetimeFigureOut">
              <a:rPr lang="en-US" smtClean="0"/>
              <a:pPr/>
              <a:t>5/15/13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EF019-D0E9-7F48-BF19-647DF3E3AA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D5716D-14C6-6941-8EE9-B0572C4F21C2}" type="datetimeFigureOut">
              <a:rPr lang="en-US" smtClean="0"/>
              <a:pPr/>
              <a:t>5/15/13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5EF019-D0E9-7F48-BF19-647DF3E3AA9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93405"/>
            <a:ext cx="7772400" cy="1470025"/>
          </a:xfrm>
        </p:spPr>
        <p:txBody>
          <a:bodyPr/>
          <a:lstStyle/>
          <a:p>
            <a:r>
              <a:rPr lang="en-US" dirty="0" smtClean="0"/>
              <a:t>Conflicts in the Middle East</a:t>
            </a:r>
            <a:br>
              <a:rPr lang="en-US" dirty="0" smtClean="0"/>
            </a:br>
            <a:r>
              <a:rPr lang="en-US" sz="3200" dirty="0" smtClean="0"/>
              <a:t>Late 20</a:t>
            </a:r>
            <a:r>
              <a:rPr lang="en-US" sz="3200" baseline="30000" dirty="0" smtClean="0"/>
              <a:t>th</a:t>
            </a:r>
            <a:r>
              <a:rPr lang="en-US" sz="3200" dirty="0" smtClean="0"/>
              <a:t> Century</a:t>
            </a: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8779" y="1763430"/>
            <a:ext cx="3911974" cy="4633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Iraq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Iraq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3002593" cy="2779576"/>
          </a:xfrm>
        </p:spPr>
        <p:txBody>
          <a:bodyPr>
            <a:normAutofit fontScale="55000" lnSpcReduction="20000"/>
          </a:bodyPr>
          <a:lstStyle/>
          <a:p>
            <a:r>
              <a:rPr lang="en-US" sz="4000" dirty="0" smtClean="0"/>
              <a:t>Iraq has a long history of internal and external conflicts. During the cold war, the U.S. and Soviet Union competed for influence in the oil-rich Iraq. 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773709" y="4888230"/>
            <a:ext cx="79130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/>
              <a:t>Before 1958, Iraq favored ties with the U.S.</a:t>
            </a:r>
          </a:p>
          <a:p>
            <a:r>
              <a:rPr lang="en-US" sz="2600" dirty="0" smtClean="0"/>
              <a:t>However, the Monarchy in Iraq was overthrown in 1958, and in the years that followed, Iraq began to favor ties with the Soviet Union. </a:t>
            </a:r>
          </a:p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59793" y="1600201"/>
            <a:ext cx="5045969" cy="2962139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9643" y="304800"/>
            <a:ext cx="8229600" cy="1143000"/>
          </a:xfrm>
        </p:spPr>
        <p:txBody>
          <a:bodyPr/>
          <a:lstStyle/>
          <a:p>
            <a:r>
              <a:rPr lang="en-US" dirty="0" smtClean="0"/>
              <a:t>Saddam Hussein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9643" y="1447800"/>
            <a:ext cx="7295310" cy="4882753"/>
          </a:xfrm>
        </p:spPr>
        <p:txBody>
          <a:bodyPr>
            <a:normAutofit lnSpcReduction="10000"/>
          </a:bodyPr>
          <a:lstStyle/>
          <a:p>
            <a:pPr lvl="3"/>
            <a:r>
              <a:rPr lang="en-US" sz="3243" dirty="0" smtClean="0"/>
              <a:t>In 1979, Saddam Hussein Seized power in Iraq and ruled a dictator. </a:t>
            </a:r>
          </a:p>
          <a:p>
            <a:pPr lvl="2">
              <a:buNone/>
            </a:pPr>
            <a:endParaRPr lang="en-US" dirty="0" smtClean="0"/>
          </a:p>
          <a:p>
            <a:pPr lvl="1"/>
            <a:r>
              <a:rPr lang="en-US" dirty="0" smtClean="0"/>
              <a:t>In 1980, a revolution occurred in Iran. Taking advantage of the turmoil. Saddam seized control of a disputed border region. This led to a prolonged war. </a:t>
            </a:r>
          </a:p>
          <a:p>
            <a:pPr lvl="2"/>
            <a:r>
              <a:rPr lang="en-US" dirty="0" smtClean="0"/>
              <a:t>During the War Saddam unleashed chemical weapons on Kurdish civilians, killing several thousand people. Many accused him of </a:t>
            </a:r>
            <a:r>
              <a:rPr lang="en-US" b="1" dirty="0" smtClean="0"/>
              <a:t>genocide. </a:t>
            </a:r>
            <a:endParaRPr lang="en-US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422" y="304800"/>
            <a:ext cx="2404064" cy="2884877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Gulf War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1990, Iraq (Saddam Hussein) invaded Kuwait to control its vast oil fields and gain greater access to the Persian Gulf. </a:t>
            </a:r>
          </a:p>
          <a:p>
            <a:r>
              <a:rPr lang="en-US" dirty="0" smtClean="0"/>
              <a:t>The U.S. saw this move as illegal and a threat to the oil resources in the Persian Gulf region. </a:t>
            </a:r>
          </a:p>
          <a:p>
            <a:r>
              <a:rPr lang="en-US" dirty="0" smtClean="0"/>
              <a:t>President George H.W. Bush formed a coalition of Western and Middle Eastern nations to drive Iraq out of Kuwait in 1991.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Gulf War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Operating under the UN, the U.S. led coalition quickly liberated Kuwait and crushed Iraqi forces. </a:t>
            </a:r>
          </a:p>
          <a:p>
            <a:r>
              <a:rPr lang="en-US" dirty="0" smtClean="0"/>
              <a:t>Despite Defeat, Saddam Hussein remained in power. </a:t>
            </a:r>
          </a:p>
          <a:p>
            <a:pPr lvl="1"/>
            <a:r>
              <a:rPr lang="en-US" dirty="0" smtClean="0"/>
              <a:t>Though out Iraq he was continuing to use torture, terror, and execution to impose his will. 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Saddam violates Sanctions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The U.S., France, and Britain tried to restrict Iraq in any way possible: </a:t>
            </a:r>
          </a:p>
          <a:p>
            <a:pPr lvl="1"/>
            <a:r>
              <a:rPr lang="en-US" dirty="0" smtClean="0"/>
              <a:t> set up </a:t>
            </a:r>
            <a:r>
              <a:rPr lang="en-US" b="1" dirty="0" smtClean="0"/>
              <a:t>no-fly zones </a:t>
            </a:r>
            <a:r>
              <a:rPr lang="en-US" dirty="0" smtClean="0"/>
              <a:t>to try and restrict Saddam. </a:t>
            </a:r>
          </a:p>
          <a:p>
            <a:pPr lvl="1"/>
            <a:r>
              <a:rPr lang="en-US" dirty="0" smtClean="0"/>
              <a:t>Imposed sanctions limiting how much oil Iraq could sell and how it could spend its money. </a:t>
            </a:r>
          </a:p>
          <a:p>
            <a:r>
              <a:rPr lang="en-US" dirty="0" smtClean="0"/>
              <a:t>The UN feared Saddam would use his oil profits to build </a:t>
            </a:r>
            <a:r>
              <a:rPr lang="en-US" b="1" dirty="0" smtClean="0"/>
              <a:t>Weapons of Mass destruction (</a:t>
            </a:r>
            <a:r>
              <a:rPr lang="en-US" b="1" dirty="0" err="1" smtClean="0"/>
              <a:t>WMDs</a:t>
            </a:r>
            <a:r>
              <a:rPr lang="en-US" b="1" dirty="0" smtClean="0"/>
              <a:t>) </a:t>
            </a:r>
            <a:r>
              <a:rPr lang="en-US" dirty="0" smtClean="0"/>
              <a:t>such as - biological, nuclear, and chemical weapons.</a:t>
            </a:r>
          </a:p>
          <a:p>
            <a:r>
              <a:rPr lang="en-US" dirty="0" smtClean="0"/>
              <a:t>Saddam constantly violated the no fly zones and sanctions. 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U.S. forces Defeat Saddam Hussein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In 2002, the U.S. (George W. Bush), and Britain charged that Saddam Hussein had </a:t>
            </a:r>
            <a:r>
              <a:rPr lang="en-US" dirty="0" err="1" smtClean="0"/>
              <a:t>WMDs</a:t>
            </a:r>
            <a:r>
              <a:rPr lang="en-US" dirty="0" smtClean="0"/>
              <a:t>. They also accused him of supporting terrorists.</a:t>
            </a:r>
          </a:p>
          <a:p>
            <a:r>
              <a:rPr lang="en-US" dirty="0" smtClean="0"/>
              <a:t>The U.S. and Britain joined together in a coalition to invade Iraq. They toppled Saddam and occupied the country in 2003. </a:t>
            </a:r>
          </a:p>
          <a:p>
            <a:r>
              <a:rPr lang="en-US" dirty="0" smtClean="0"/>
              <a:t>Although many were relieved to see the end of Saddam Hussein, there were still bitter </a:t>
            </a:r>
            <a:r>
              <a:rPr lang="en-US" b="1" dirty="0" smtClean="0"/>
              <a:t>insurgent groups </a:t>
            </a:r>
            <a:r>
              <a:rPr lang="en-US" dirty="0" smtClean="0"/>
              <a:t>or rebels targeting </a:t>
            </a:r>
            <a:r>
              <a:rPr lang="en-US" dirty="0"/>
              <a:t>I</a:t>
            </a:r>
            <a:r>
              <a:rPr lang="en-US" dirty="0" smtClean="0"/>
              <a:t>raqi civilians and foreign troops.   </a:t>
            </a:r>
          </a:p>
          <a:p>
            <a:r>
              <a:rPr lang="en-US" dirty="0" smtClean="0"/>
              <a:t>2005 – national elections were held in Iraq for the first time. 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Setting the Stage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For decades, The Middle East has been the focus of conflicts that have had global impact. </a:t>
            </a:r>
          </a:p>
          <a:p>
            <a:r>
              <a:rPr lang="en-US" dirty="0" smtClean="0"/>
              <a:t>The Middle East commands vast oil resources, and key waterways, such as the </a:t>
            </a:r>
            <a:r>
              <a:rPr lang="en-US" dirty="0"/>
              <a:t>P</a:t>
            </a:r>
            <a:r>
              <a:rPr lang="en-US" dirty="0" smtClean="0"/>
              <a:t>ersian gulf. </a:t>
            </a:r>
          </a:p>
          <a:p>
            <a:r>
              <a:rPr lang="en-US" dirty="0" smtClean="0"/>
              <a:t>Since the Cold war, both the U.S. and Soviet Union have wanted access to the oil and waterways. </a:t>
            </a:r>
          </a:p>
          <a:p>
            <a:r>
              <a:rPr lang="en-US" dirty="0" smtClean="0"/>
              <a:t>Western Nations have acted to prevent regional powers from interfering with access to the oil supply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Israel- Palestine Conflict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Arabs and Israelis Fight over Land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35960" y="1472867"/>
            <a:ext cx="4050840" cy="4653296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Persistent dispute between </a:t>
            </a:r>
            <a:r>
              <a:rPr lang="en-US" b="1" dirty="0" smtClean="0"/>
              <a:t>Israelis</a:t>
            </a:r>
            <a:r>
              <a:rPr lang="en-US" dirty="0" smtClean="0"/>
              <a:t> and </a:t>
            </a:r>
            <a:r>
              <a:rPr lang="en-US" b="1" dirty="0" smtClean="0"/>
              <a:t>Palestinian Arabs </a:t>
            </a:r>
            <a:r>
              <a:rPr lang="en-US" dirty="0" smtClean="0"/>
              <a:t>has added to tensions in the Middle East. </a:t>
            </a:r>
          </a:p>
          <a:p>
            <a:r>
              <a:rPr lang="en-US" dirty="0" smtClean="0"/>
              <a:t>Modern Israel was established in </a:t>
            </a:r>
            <a:r>
              <a:rPr lang="en-US" b="1" dirty="0" smtClean="0"/>
              <a:t>1948</a:t>
            </a:r>
            <a:r>
              <a:rPr lang="en-US" dirty="0" smtClean="0"/>
              <a:t> in accordance with the </a:t>
            </a:r>
            <a:r>
              <a:rPr lang="en-US" b="1" dirty="0" smtClean="0"/>
              <a:t>UN partition plan. </a:t>
            </a:r>
          </a:p>
          <a:p>
            <a:pPr lvl="1"/>
            <a:r>
              <a:rPr lang="en-US" dirty="0" smtClean="0"/>
              <a:t>Palestinian Arabs rejected the </a:t>
            </a:r>
            <a:r>
              <a:rPr lang="en-US" dirty="0" err="1" smtClean="0"/>
              <a:t>UN’s</a:t>
            </a:r>
            <a:r>
              <a:rPr lang="en-US" dirty="0" smtClean="0"/>
              <a:t> plan and saw it has illegitimate. </a:t>
            </a:r>
          </a:p>
          <a:p>
            <a:pPr lvl="1"/>
            <a:r>
              <a:rPr lang="en-US" dirty="0" smtClean="0"/>
              <a:t>Deciding who has claims to this land has led to constant violence. </a:t>
            </a:r>
          </a:p>
          <a:p>
            <a:r>
              <a:rPr lang="en-US" dirty="0" smtClean="0"/>
              <a:t>Israelis and Palestinian Arabs have fought wars in 1956, 1967, and 1973 over territory.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417638"/>
            <a:ext cx="4019799" cy="49989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226532"/>
            <a:ext cx="8229600" cy="1124142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n-US" dirty="0" smtClean="0"/>
              <a:t>In the 1967 war, </a:t>
            </a:r>
            <a:r>
              <a:rPr lang="en-US" i="1" dirty="0" smtClean="0"/>
              <a:t>Israeli</a:t>
            </a:r>
            <a:r>
              <a:rPr lang="en-US" dirty="0" smtClean="0"/>
              <a:t> forces took control of territories occupied by Jordan and Egypt since 1948, including </a:t>
            </a:r>
            <a:r>
              <a:rPr lang="en-US" b="1" dirty="0" smtClean="0"/>
              <a:t>West bank, East Jerusalem, and the Gaza Strip. </a:t>
            </a:r>
            <a:r>
              <a:rPr lang="en-US" dirty="0" smtClean="0"/>
              <a:t>They also took control of parts of the Sinai peninsula from Egypt and Syria.</a:t>
            </a:r>
          </a:p>
          <a:p>
            <a:pPr>
              <a:buNone/>
            </a:pPr>
            <a:r>
              <a:rPr lang="en-US" dirty="0" smtClean="0"/>
              <a:t>The Palestinians called these the </a:t>
            </a:r>
            <a:r>
              <a:rPr lang="en-US" b="1" dirty="0" smtClean="0"/>
              <a:t>“Occupied Territories”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92539"/>
            <a:ext cx="8915289" cy="54190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city Sacred to Many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40784" y="1600200"/>
            <a:ext cx="3707964" cy="452596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Jerusalem is dotted with many places that are sacred to Jewish people, Christians and Muslims. </a:t>
            </a:r>
          </a:p>
          <a:p>
            <a:pPr lvl="2"/>
            <a:r>
              <a:rPr lang="en-US" dirty="0" smtClean="0"/>
              <a:t>Jewish –Western Wall</a:t>
            </a:r>
          </a:p>
          <a:p>
            <a:pPr lvl="2"/>
            <a:r>
              <a:rPr lang="en-US" dirty="0" smtClean="0"/>
              <a:t>Muslim- Dome of the Rock</a:t>
            </a:r>
          </a:p>
          <a:p>
            <a:pPr lvl="2">
              <a:buNone/>
            </a:pPr>
            <a:endParaRPr lang="en-US" dirty="0" smtClean="0"/>
          </a:p>
          <a:p>
            <a:r>
              <a:rPr lang="en-US" dirty="0" smtClean="0"/>
              <a:t>How might Jerusalem’s sacred status make it harder to resolve competing Israeli and Palestinian Arab Claims to the City?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099" y="1600200"/>
            <a:ext cx="4494481" cy="47625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Palestine Liberation Organization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The Palestine Liberation Organization (PLO) headed by </a:t>
            </a:r>
            <a:r>
              <a:rPr lang="en-US" b="1" dirty="0" err="1" smtClean="0"/>
              <a:t>Yasir</a:t>
            </a:r>
            <a:r>
              <a:rPr lang="en-US" b="1" dirty="0" smtClean="0"/>
              <a:t> Arafat </a:t>
            </a:r>
            <a:r>
              <a:rPr lang="en-US" dirty="0" smtClean="0"/>
              <a:t>was leading the Palestinian struggle against Israel to regain these territories. </a:t>
            </a:r>
          </a:p>
          <a:p>
            <a:pPr lvl="1"/>
            <a:r>
              <a:rPr lang="en-US" dirty="0" smtClean="0"/>
              <a:t>The PLO launched attacks against Israelis at home and abroad.</a:t>
            </a:r>
          </a:p>
          <a:p>
            <a:pPr lvl="1"/>
            <a:r>
              <a:rPr lang="en-US" dirty="0" smtClean="0"/>
              <a:t>They mounted </a:t>
            </a:r>
            <a:r>
              <a:rPr lang="en-US" b="1" dirty="0" smtClean="0"/>
              <a:t>intifadas</a:t>
            </a:r>
            <a:r>
              <a:rPr lang="en-US" dirty="0" smtClean="0"/>
              <a:t> or uprisings in occupied territories.</a:t>
            </a:r>
          </a:p>
          <a:p>
            <a:pPr lvl="1"/>
            <a:r>
              <a:rPr lang="en-US" dirty="0" smtClean="0"/>
              <a:t>They stoned Israeli troops and fired on Israeli soldiers and civilians.</a:t>
            </a:r>
          </a:p>
          <a:p>
            <a:pPr lvl="1"/>
            <a:r>
              <a:rPr lang="en-US" dirty="0" smtClean="0"/>
              <a:t>Suicide bombers blew up buses, stores, and clubs inside Israel. </a:t>
            </a:r>
          </a:p>
          <a:p>
            <a:pPr lvl="1"/>
            <a:r>
              <a:rPr lang="en-US" dirty="0" smtClean="0"/>
              <a:t>Airplane Hijackings and the Killing of Israeli athletes at the 1972 Olympic games gained the attention of the world.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Oslo Accord- 1993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The Arab-Palestinian nations attacked Israeli in 1973, and failed to regain the “occupied territories.” </a:t>
            </a:r>
          </a:p>
          <a:p>
            <a:r>
              <a:rPr lang="en-US" dirty="0" smtClean="0"/>
              <a:t>The U.S. and other nations pushed for peace and made some progress. </a:t>
            </a:r>
          </a:p>
          <a:p>
            <a:r>
              <a:rPr lang="en-US" dirty="0" smtClean="0"/>
              <a:t>A breakthrough occurred in 1993 when </a:t>
            </a:r>
            <a:r>
              <a:rPr lang="en-US" dirty="0" err="1" smtClean="0"/>
              <a:t>Yasir</a:t>
            </a:r>
            <a:r>
              <a:rPr lang="en-US" dirty="0" smtClean="0"/>
              <a:t> Arafat (PLO) and Israeli Prime Minister </a:t>
            </a:r>
            <a:r>
              <a:rPr lang="en-US" b="1" dirty="0" smtClean="0"/>
              <a:t>Yitzhak Rabin </a:t>
            </a:r>
            <a:r>
              <a:rPr lang="en-US" dirty="0" smtClean="0"/>
              <a:t>signed the </a:t>
            </a:r>
            <a:r>
              <a:rPr lang="en-US" b="1" dirty="0" smtClean="0"/>
              <a:t>Oslo Accord</a:t>
            </a:r>
            <a:r>
              <a:rPr lang="en-US" dirty="0" smtClean="0"/>
              <a:t>. </a:t>
            </a:r>
          </a:p>
          <a:p>
            <a:pPr lvl="1"/>
            <a:r>
              <a:rPr lang="en-US" b="1" dirty="0" smtClean="0"/>
              <a:t>Oslo Accord</a:t>
            </a:r>
            <a:r>
              <a:rPr lang="en-US" dirty="0" smtClean="0"/>
              <a:t>- outlined a plan to give Palestinians in Gaza and West bank limited self-rule under a Palestinian Authority. The PLO recognized Israel’s right to exist, and the Palestinian Authority pledged to stop terrorism against Israel. 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Continuing the Road to Peace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Since 1993, there have been a few setbacks in establishing Israel-Palestinian peace.</a:t>
            </a:r>
          </a:p>
          <a:p>
            <a:pPr lvl="2"/>
            <a:r>
              <a:rPr lang="en-US" dirty="0" smtClean="0"/>
              <a:t>2000- radical Palestinian groups such as Hamas stepped up terrorist attacks against </a:t>
            </a:r>
            <a:r>
              <a:rPr lang="en-US" dirty="0" err="1" smtClean="0"/>
              <a:t>israelis</a:t>
            </a:r>
            <a:r>
              <a:rPr lang="en-US" dirty="0" smtClean="0"/>
              <a:t>. </a:t>
            </a:r>
          </a:p>
          <a:p>
            <a:pPr lvl="2"/>
            <a:r>
              <a:rPr lang="en-US" dirty="0" smtClean="0"/>
              <a:t>The U.S. developed a “road map” to peace recognizing both Israel and Palestine. </a:t>
            </a:r>
          </a:p>
          <a:p>
            <a:pPr lvl="2"/>
            <a:r>
              <a:rPr lang="en-US" dirty="0" smtClean="0"/>
              <a:t>2004- death of </a:t>
            </a:r>
            <a:r>
              <a:rPr lang="en-US" dirty="0" err="1" smtClean="0"/>
              <a:t>Yasir</a:t>
            </a:r>
            <a:r>
              <a:rPr lang="en-US" dirty="0" smtClean="0"/>
              <a:t> Arafat, succeeded by </a:t>
            </a:r>
            <a:r>
              <a:rPr lang="en-US" dirty="0" err="1" smtClean="0"/>
              <a:t>Mahmoud</a:t>
            </a:r>
            <a:r>
              <a:rPr lang="en-US" dirty="0" smtClean="0"/>
              <a:t> </a:t>
            </a:r>
            <a:r>
              <a:rPr lang="en-US" dirty="0" err="1" smtClean="0"/>
              <a:t>Abbas</a:t>
            </a:r>
            <a:r>
              <a:rPr lang="en-US" dirty="0" smtClean="0"/>
              <a:t> who pledged to stop Palestinian terrorist attacks on Israel. </a:t>
            </a:r>
          </a:p>
          <a:p>
            <a:pPr lvl="2"/>
            <a:r>
              <a:rPr lang="en-US" dirty="0" smtClean="0"/>
              <a:t>2005- Israeli released hundreds of Palestinian Prisoners. 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</TotalTime>
  <Words>1002</Words>
  <Application>Microsoft Macintosh PowerPoint</Application>
  <PresentationFormat>On-screen Show (4:3)</PresentationFormat>
  <Paragraphs>68</Paragraphs>
  <Slides>16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Conflicts in the Middle East Late 20th Century</vt:lpstr>
      <vt:lpstr>Setting the Stage</vt:lpstr>
      <vt:lpstr>Israel- Palestine Conflict</vt:lpstr>
      <vt:lpstr>Arabs and Israelis Fight over Land</vt:lpstr>
      <vt:lpstr>Slide 5</vt:lpstr>
      <vt:lpstr>A city Sacred to Many</vt:lpstr>
      <vt:lpstr>The Palestine Liberation Organization</vt:lpstr>
      <vt:lpstr>Oslo Accord- 1993</vt:lpstr>
      <vt:lpstr>Continuing the Road to Peace</vt:lpstr>
      <vt:lpstr>Iraq</vt:lpstr>
      <vt:lpstr>Iraq </vt:lpstr>
      <vt:lpstr>Saddam Hussein</vt:lpstr>
      <vt:lpstr>The Gulf War</vt:lpstr>
      <vt:lpstr>The Gulf War </vt:lpstr>
      <vt:lpstr>Saddam violates Sanctions</vt:lpstr>
      <vt:lpstr>U.S. forces Defeat Saddam Hussein </vt:lpstr>
    </vt:vector>
  </TitlesOfParts>
  <Company>North Carolina State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Conflicts in the Middle East Late 20th Century</dc:title>
  <dc:creator>Jessica Taylor</dc:creator>
  <cp:lastModifiedBy>Jessica Taylor</cp:lastModifiedBy>
  <cp:revision>3</cp:revision>
  <dcterms:created xsi:type="dcterms:W3CDTF">2013-05-15T17:39:44Z</dcterms:created>
  <dcterms:modified xsi:type="dcterms:W3CDTF">2013-05-15T17:59:09Z</dcterms:modified>
</cp:coreProperties>
</file>