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5"/>
  </p:notesMasterIdLst>
  <p:sldIdLst>
    <p:sldId id="269" r:id="rId2"/>
    <p:sldId id="270" r:id="rId3"/>
    <p:sldId id="256" r:id="rId4"/>
    <p:sldId id="257" r:id="rId5"/>
    <p:sldId id="258" r:id="rId6"/>
    <p:sldId id="259" r:id="rId7"/>
    <p:sldId id="260" r:id="rId8"/>
    <p:sldId id="261"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03" d="100"/>
          <a:sy n="103" d="100"/>
        </p:scale>
        <p:origin x="-10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353CC3-4C79-4EC3-A6F1-1F12BD6D4EB1}" type="datetimeFigureOut">
              <a:rPr lang="en-US" smtClean="0"/>
              <a:pPr/>
              <a:t>10/5/12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9CC34A-C3A4-4013-A176-DBD8DEE536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E9CC34A-C3A4-4013-A176-DBD8DEE5368C}"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5A0F08-9D20-4F1C-933E-DAEDA948E5A7}" type="datetimeFigureOut">
              <a:rPr lang="en-US" smtClean="0"/>
              <a:pPr/>
              <a:t>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A0F08-9D20-4F1C-933E-DAEDA948E5A7}" type="datetimeFigureOut">
              <a:rPr lang="en-US" smtClean="0"/>
              <a:pPr/>
              <a:t>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A0F08-9D20-4F1C-933E-DAEDA948E5A7}" type="datetimeFigureOut">
              <a:rPr lang="en-US" smtClean="0"/>
              <a:pPr/>
              <a:t>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5A0F08-9D20-4F1C-933E-DAEDA948E5A7}" type="datetimeFigureOut">
              <a:rPr lang="en-US" smtClean="0"/>
              <a:pPr/>
              <a:t>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5A0F08-9D20-4F1C-933E-DAEDA948E5A7}" type="datetimeFigureOut">
              <a:rPr lang="en-US" smtClean="0"/>
              <a:pPr/>
              <a:t>10/5/12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5A0F08-9D20-4F1C-933E-DAEDA948E5A7}" type="datetimeFigureOut">
              <a:rPr lang="en-US" smtClean="0"/>
              <a:pPr/>
              <a:t>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5A0F08-9D20-4F1C-933E-DAEDA948E5A7}" type="datetimeFigureOut">
              <a:rPr lang="en-US" smtClean="0"/>
              <a:pPr/>
              <a:t>10/5/12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5A0F08-9D20-4F1C-933E-DAEDA948E5A7}" type="datetimeFigureOut">
              <a:rPr lang="en-US" smtClean="0"/>
              <a:pPr/>
              <a:t>10/5/12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5A0F08-9D20-4F1C-933E-DAEDA948E5A7}" type="datetimeFigureOut">
              <a:rPr lang="en-US" smtClean="0"/>
              <a:pPr/>
              <a:t>10/5/12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5A0F08-9D20-4F1C-933E-DAEDA948E5A7}" type="datetimeFigureOut">
              <a:rPr lang="en-US" smtClean="0"/>
              <a:pPr/>
              <a:t>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5A0F08-9D20-4F1C-933E-DAEDA948E5A7}" type="datetimeFigureOut">
              <a:rPr lang="en-US" smtClean="0"/>
              <a:pPr/>
              <a:t>10/5/12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8BC75A-623B-4054-885F-02DF7999A78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5A0F08-9D20-4F1C-933E-DAEDA948E5A7}" type="datetimeFigureOut">
              <a:rPr lang="en-US" smtClean="0"/>
              <a:pPr/>
              <a:t>10/5/12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BC75A-623B-4054-885F-02DF7999A78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1" Type="http://schemas.openxmlformats.org/officeDocument/2006/relationships/slideLayout" Target="../slideLayouts/slideLayout6.xml"/><Relationship Id="rId2" Type="http://schemas.openxmlformats.org/officeDocument/2006/relationships/image" Target="../media/image2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jpeg"/><Relationship Id="rId3" Type="http://schemas.openxmlformats.org/officeDocument/2006/relationships/image" Target="../media/image2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 Id="rId3" Type="http://schemas.openxmlformats.org/officeDocument/2006/relationships/image" Target="../media/image2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 Id="rId3"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jpeg"/><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6" Type="http://schemas.openxmlformats.org/officeDocument/2006/relationships/image" Target="../media/image17.jpeg"/><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19.jpeg"/><Relationship Id="rId5" Type="http://schemas.openxmlformats.org/officeDocument/2006/relationships/image" Target="../media/image14.jpeg"/><Relationship Id="rId1" Type="http://schemas.openxmlformats.org/officeDocument/2006/relationships/slideLayout" Target="../slideLayouts/slideLayout6.xml"/><Relationship Id="rId2" Type="http://schemas.openxmlformats.org/officeDocument/2006/relationships/image" Target="../media/image18.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7772400" cy="1470025"/>
          </a:xfrm>
        </p:spPr>
        <p:txBody>
          <a:bodyPr/>
          <a:lstStyle/>
          <a:p>
            <a:r>
              <a:rPr lang="en-US" dirty="0" err="1" smtClean="0">
                <a:solidFill>
                  <a:schemeClr val="accent6">
                    <a:lumMod val="75000"/>
                  </a:schemeClr>
                </a:solidFill>
              </a:rPr>
              <a:t>Bellringer</a:t>
            </a:r>
            <a:r>
              <a:rPr lang="en-US" dirty="0" smtClean="0">
                <a:solidFill>
                  <a:schemeClr val="accent6">
                    <a:lumMod val="75000"/>
                  </a:schemeClr>
                </a:solidFill>
              </a:rPr>
              <a:t> 10-5-12</a:t>
            </a:r>
            <a:endParaRPr lang="en-US" dirty="0">
              <a:solidFill>
                <a:schemeClr val="accent6">
                  <a:lumMod val="75000"/>
                </a:schemeClr>
              </a:solidFill>
            </a:endParaRPr>
          </a:p>
        </p:txBody>
      </p:sp>
      <p:sp>
        <p:nvSpPr>
          <p:cNvPr id="3" name="Subtitle 2"/>
          <p:cNvSpPr>
            <a:spLocks noGrp="1"/>
          </p:cNvSpPr>
          <p:nvPr>
            <p:ph type="subTitle" idx="1"/>
          </p:nvPr>
        </p:nvSpPr>
        <p:spPr>
          <a:xfrm>
            <a:off x="381000" y="1219200"/>
            <a:ext cx="6858000" cy="5029200"/>
          </a:xfrm>
        </p:spPr>
        <p:txBody>
          <a:bodyPr/>
          <a:lstStyle/>
          <a:p>
            <a:r>
              <a:rPr lang="en-US" dirty="0" smtClean="0">
                <a:solidFill>
                  <a:schemeClr val="accent6">
                    <a:lumMod val="75000"/>
                  </a:schemeClr>
                </a:solidFill>
              </a:rPr>
              <a:t>Happy Friday! </a:t>
            </a:r>
          </a:p>
          <a:p>
            <a:pPr marL="514350" indent="-514350" algn="l">
              <a:buAutoNum type="arabicPeriod"/>
            </a:pPr>
            <a:r>
              <a:rPr lang="en-US" dirty="0" smtClean="0">
                <a:solidFill>
                  <a:schemeClr val="accent6">
                    <a:lumMod val="75000"/>
                  </a:schemeClr>
                </a:solidFill>
              </a:rPr>
              <a:t>Name each king or pope from your notes yesterday and say what each one is known for. YES, ALL OF THEM. </a:t>
            </a:r>
          </a:p>
          <a:p>
            <a:pPr marL="514350" indent="-514350" algn="l">
              <a:buAutoNum type="arabicPeriod"/>
            </a:pPr>
            <a:r>
              <a:rPr lang="en-US" dirty="0" smtClean="0">
                <a:solidFill>
                  <a:schemeClr val="accent6">
                    <a:lumMod val="75000"/>
                  </a:schemeClr>
                </a:solidFill>
              </a:rPr>
              <a:t>What is a pilgrimage and what is the Christian holy land?</a:t>
            </a:r>
          </a:p>
          <a:p>
            <a:pPr marL="514350" indent="-514350" algn="l">
              <a:buAutoNum type="arabicPeriod"/>
            </a:pPr>
            <a:r>
              <a:rPr lang="en-US" dirty="0" smtClean="0">
                <a:solidFill>
                  <a:schemeClr val="accent6">
                    <a:lumMod val="75000"/>
                  </a:schemeClr>
                </a:solidFill>
              </a:rPr>
              <a:t>What was the council of </a:t>
            </a:r>
          </a:p>
          <a:p>
            <a:pPr marL="514350" indent="-514350" algn="l"/>
            <a:r>
              <a:rPr lang="en-US" dirty="0" smtClean="0">
                <a:solidFill>
                  <a:schemeClr val="accent6">
                    <a:lumMod val="75000"/>
                  </a:schemeClr>
                </a:solidFill>
              </a:rPr>
              <a:t>Clermont and the </a:t>
            </a:r>
          </a:p>
          <a:p>
            <a:pPr marL="514350" indent="-514350" algn="l"/>
            <a:r>
              <a:rPr lang="en-US" dirty="0" smtClean="0">
                <a:solidFill>
                  <a:schemeClr val="accent6">
                    <a:lumMod val="75000"/>
                  </a:schemeClr>
                </a:solidFill>
              </a:rPr>
              <a:t>concordat of worms? </a:t>
            </a:r>
          </a:p>
          <a:p>
            <a:pPr marL="514350" indent="-514350" algn="l">
              <a:buAutoNum type="arabicPeriod"/>
            </a:pPr>
            <a:endParaRPr lang="en-US" dirty="0"/>
          </a:p>
        </p:txBody>
      </p:sp>
      <p:pic>
        <p:nvPicPr>
          <p:cNvPr id="4" name="Picture 3"/>
          <p:cNvPicPr>
            <a:picLocks noChangeAspect="1"/>
          </p:cNvPicPr>
          <p:nvPr/>
        </p:nvPicPr>
        <p:blipFill>
          <a:blip r:embed="rId2"/>
          <a:stretch>
            <a:fillRect/>
          </a:stretch>
        </p:blipFill>
        <p:spPr>
          <a:xfrm>
            <a:off x="5600908" y="4343400"/>
            <a:ext cx="3377992" cy="22479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English Kings</a:t>
            </a:r>
            <a:endParaRPr lang="en-US" dirty="0"/>
          </a:p>
        </p:txBody>
      </p:sp>
      <p:sp>
        <p:nvSpPr>
          <p:cNvPr id="3" name="TextBox 2"/>
          <p:cNvSpPr txBox="1"/>
          <p:nvPr/>
        </p:nvSpPr>
        <p:spPr>
          <a:xfrm>
            <a:off x="228600" y="1295400"/>
            <a:ext cx="8382000" cy="769441"/>
          </a:xfrm>
          <a:prstGeom prst="rect">
            <a:avLst/>
          </a:prstGeom>
          <a:noFill/>
        </p:spPr>
        <p:txBody>
          <a:bodyPr wrap="square" rtlCol="0">
            <a:spAutoFit/>
          </a:bodyPr>
          <a:lstStyle/>
          <a:p>
            <a:r>
              <a:rPr lang="en-US" sz="2200" dirty="0" smtClean="0"/>
              <a:t>Four important English Kings would increase royal power during their reigns</a:t>
            </a:r>
            <a:r>
              <a:rPr lang="en-US" dirty="0" smtClean="0"/>
              <a:t>.  </a:t>
            </a:r>
            <a:endParaRPr lang="en-US" dirty="0"/>
          </a:p>
        </p:txBody>
      </p:sp>
      <p:sp>
        <p:nvSpPr>
          <p:cNvPr id="4" name="TextBox 3"/>
          <p:cNvSpPr txBox="1"/>
          <p:nvPr/>
        </p:nvSpPr>
        <p:spPr>
          <a:xfrm>
            <a:off x="2286000" y="5105400"/>
            <a:ext cx="2133600" cy="1446550"/>
          </a:xfrm>
          <a:prstGeom prst="rect">
            <a:avLst/>
          </a:prstGeom>
          <a:noFill/>
        </p:spPr>
        <p:txBody>
          <a:bodyPr wrap="square" rtlCol="0">
            <a:spAutoFit/>
          </a:bodyPr>
          <a:lstStyle/>
          <a:p>
            <a:r>
              <a:rPr lang="en-US" sz="2200" b="1" dirty="0" smtClean="0"/>
              <a:t>King Henry II </a:t>
            </a:r>
            <a:r>
              <a:rPr lang="en-US" sz="2200" dirty="0" smtClean="0"/>
              <a:t>– created juries and Common Law</a:t>
            </a:r>
          </a:p>
        </p:txBody>
      </p:sp>
      <p:sp>
        <p:nvSpPr>
          <p:cNvPr id="5" name="TextBox 4"/>
          <p:cNvSpPr txBox="1"/>
          <p:nvPr/>
        </p:nvSpPr>
        <p:spPr>
          <a:xfrm>
            <a:off x="4724400" y="5181600"/>
            <a:ext cx="1905000" cy="1107996"/>
          </a:xfrm>
          <a:prstGeom prst="rect">
            <a:avLst/>
          </a:prstGeom>
          <a:noFill/>
        </p:spPr>
        <p:txBody>
          <a:bodyPr wrap="square" rtlCol="0">
            <a:spAutoFit/>
          </a:bodyPr>
          <a:lstStyle/>
          <a:p>
            <a:r>
              <a:rPr lang="en-US" sz="2200" b="1" dirty="0" smtClean="0"/>
              <a:t>King John </a:t>
            </a:r>
            <a:r>
              <a:rPr lang="en-US" sz="2200" dirty="0" smtClean="0"/>
              <a:t>– wrote the Magna Carta.</a:t>
            </a:r>
            <a:endParaRPr lang="en-US" sz="2200" dirty="0"/>
          </a:p>
        </p:txBody>
      </p:sp>
      <p:sp>
        <p:nvSpPr>
          <p:cNvPr id="6" name="TextBox 5"/>
          <p:cNvSpPr txBox="1"/>
          <p:nvPr/>
        </p:nvSpPr>
        <p:spPr>
          <a:xfrm>
            <a:off x="6858000" y="5181600"/>
            <a:ext cx="1981200" cy="1107996"/>
          </a:xfrm>
          <a:prstGeom prst="rect">
            <a:avLst/>
          </a:prstGeom>
          <a:noFill/>
        </p:spPr>
        <p:txBody>
          <a:bodyPr wrap="square" rtlCol="0">
            <a:spAutoFit/>
          </a:bodyPr>
          <a:lstStyle/>
          <a:p>
            <a:r>
              <a:rPr lang="en-US" sz="2200" b="1" dirty="0" smtClean="0"/>
              <a:t>King Edward I </a:t>
            </a:r>
            <a:r>
              <a:rPr lang="en-US" sz="2200" dirty="0" smtClean="0"/>
              <a:t>– created Parliament</a:t>
            </a:r>
            <a:endParaRPr lang="en-US" sz="2200" dirty="0"/>
          </a:p>
        </p:txBody>
      </p:sp>
      <p:pic>
        <p:nvPicPr>
          <p:cNvPr id="8" name="Picture 9" descr="john_pub"/>
          <p:cNvPicPr>
            <a:picLocks noChangeAspect="1" noChangeArrowheads="1"/>
          </p:cNvPicPr>
          <p:nvPr/>
        </p:nvPicPr>
        <p:blipFill>
          <a:blip r:embed="rId2" cstate="print"/>
          <a:srcRect/>
          <a:stretch>
            <a:fillRect/>
          </a:stretch>
        </p:blipFill>
        <p:spPr bwMode="auto">
          <a:xfrm>
            <a:off x="4419600" y="2286000"/>
            <a:ext cx="2362200" cy="2362200"/>
          </a:xfrm>
          <a:prstGeom prst="rect">
            <a:avLst/>
          </a:prstGeom>
          <a:noFill/>
        </p:spPr>
      </p:pic>
      <p:pic>
        <p:nvPicPr>
          <p:cNvPr id="9" name="Picture 8" descr="William the Conqueror.jpg"/>
          <p:cNvPicPr>
            <a:picLocks noChangeAspect="1"/>
          </p:cNvPicPr>
          <p:nvPr/>
        </p:nvPicPr>
        <p:blipFill>
          <a:blip r:embed="rId3" cstate="print"/>
          <a:stretch>
            <a:fillRect/>
          </a:stretch>
        </p:blipFill>
        <p:spPr>
          <a:xfrm>
            <a:off x="228600" y="2362200"/>
            <a:ext cx="2209800" cy="2310902"/>
          </a:xfrm>
          <a:prstGeom prst="rect">
            <a:avLst/>
          </a:prstGeom>
        </p:spPr>
      </p:pic>
      <p:pic>
        <p:nvPicPr>
          <p:cNvPr id="7" name="Picture 6" descr="kingHenry2.jpg"/>
          <p:cNvPicPr>
            <a:picLocks noChangeAspect="1"/>
          </p:cNvPicPr>
          <p:nvPr/>
        </p:nvPicPr>
        <p:blipFill>
          <a:blip r:embed="rId4" cstate="print"/>
          <a:stretch>
            <a:fillRect/>
          </a:stretch>
        </p:blipFill>
        <p:spPr>
          <a:xfrm>
            <a:off x="2286000" y="1981200"/>
            <a:ext cx="2133600" cy="2954215"/>
          </a:xfrm>
          <a:prstGeom prst="rect">
            <a:avLst/>
          </a:prstGeom>
        </p:spPr>
      </p:pic>
      <p:sp>
        <p:nvSpPr>
          <p:cNvPr id="10" name="TextBox 9"/>
          <p:cNvSpPr txBox="1"/>
          <p:nvPr/>
        </p:nvSpPr>
        <p:spPr>
          <a:xfrm>
            <a:off x="228600" y="5072896"/>
            <a:ext cx="1905000" cy="1785104"/>
          </a:xfrm>
          <a:prstGeom prst="rect">
            <a:avLst/>
          </a:prstGeom>
          <a:noFill/>
        </p:spPr>
        <p:txBody>
          <a:bodyPr wrap="square" rtlCol="0">
            <a:spAutoFit/>
          </a:bodyPr>
          <a:lstStyle/>
          <a:p>
            <a:r>
              <a:rPr lang="en-US" sz="2200" b="1" dirty="0" smtClean="0"/>
              <a:t>William the Conqueror </a:t>
            </a:r>
            <a:r>
              <a:rPr lang="en-US" sz="2200" dirty="0" smtClean="0"/>
              <a:t>– invades England and becomes King.</a:t>
            </a:r>
            <a:endParaRPr lang="en-US" sz="2200" dirty="0"/>
          </a:p>
        </p:txBody>
      </p:sp>
      <p:pic>
        <p:nvPicPr>
          <p:cNvPr id="11" name="Picture 10" descr="Edward I.jpg"/>
          <p:cNvPicPr>
            <a:picLocks noChangeAspect="1"/>
          </p:cNvPicPr>
          <p:nvPr/>
        </p:nvPicPr>
        <p:blipFill>
          <a:blip r:embed="rId5" cstate="print"/>
          <a:stretch>
            <a:fillRect/>
          </a:stretch>
        </p:blipFill>
        <p:spPr>
          <a:xfrm>
            <a:off x="6781800" y="2057399"/>
            <a:ext cx="1524000" cy="29804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ppt_x</p:attrName>
                                        </p:attrNameLst>
                                      </p:cBhvr>
                                      <p:tavLst>
                                        <p:tav tm="0">
                                          <p:val>
                                            <p:strVal val="#ppt_x-.2"/>
                                          </p:val>
                                        </p:tav>
                                        <p:tav tm="100000">
                                          <p:val>
                                            <p:strVal val="#ppt_x"/>
                                          </p:val>
                                        </p:tav>
                                      </p:tavLst>
                                    </p:anim>
                                    <p:anim calcmode="lin" valueType="num">
                                      <p:cBhvr>
                                        <p:cTn id="15"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ppt_x</p:attrName>
                                        </p:attrNameLst>
                                      </p:cBhvr>
                                      <p:tavLst>
                                        <p:tav tm="0">
                                          <p:val>
                                            <p:strVal val="#ppt_x-.2"/>
                                          </p:val>
                                        </p:tav>
                                        <p:tav tm="100000">
                                          <p:val>
                                            <p:strVal val="#ppt_x"/>
                                          </p:val>
                                        </p:tav>
                                      </p:tavLst>
                                    </p:anim>
                                    <p:anim calcmode="lin" valueType="num">
                                      <p:cBhvr>
                                        <p:cTn id="22"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0" fill="hold"/>
                                        <p:tgtEl>
                                          <p:spTgt spid="4"/>
                                        </p:tgtEl>
                                        <p:attrNameLst>
                                          <p:attrName>ppt_x</p:attrName>
                                        </p:attrNameLst>
                                      </p:cBhvr>
                                      <p:tavLst>
                                        <p:tav tm="0">
                                          <p:val>
                                            <p:strVal val="#ppt_x-.2"/>
                                          </p:val>
                                        </p:tav>
                                        <p:tav tm="100000">
                                          <p:val>
                                            <p:strVal val="#ppt_x"/>
                                          </p:val>
                                        </p:tav>
                                      </p:tavLst>
                                    </p:anim>
                                    <p:anim calcmode="lin" valueType="num">
                                      <p:cBhvr>
                                        <p:cTn id="36"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7" dur="1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0" fill="hold"/>
                                        <p:tgtEl>
                                          <p:spTgt spid="5"/>
                                        </p:tgtEl>
                                        <p:attrNameLst>
                                          <p:attrName>ppt_x</p:attrName>
                                        </p:attrNameLst>
                                      </p:cBhvr>
                                      <p:tavLst>
                                        <p:tav tm="0">
                                          <p:val>
                                            <p:strVal val="#ppt_x-.2"/>
                                          </p:val>
                                        </p:tav>
                                        <p:tav tm="100000">
                                          <p:val>
                                            <p:strVal val="#ppt_x"/>
                                          </p:val>
                                        </p:tav>
                                      </p:tavLst>
                                    </p:anim>
                                    <p:anim calcmode="lin" valueType="num">
                                      <p:cBhvr>
                                        <p:cTn id="50"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51" dur="1000"/>
                                        <p:tgtEl>
                                          <p:spTgt spid="5"/>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ppt_x</p:attrName>
                                        </p:attrNameLst>
                                      </p:cBhvr>
                                      <p:tavLst>
                                        <p:tav tm="0">
                                          <p:val>
                                            <p:strVal val="#ppt_x-.2"/>
                                          </p:val>
                                        </p:tav>
                                        <p:tav tm="100000">
                                          <p:val>
                                            <p:strVal val="#ppt_x"/>
                                          </p:val>
                                        </p:tav>
                                      </p:tavLst>
                                    </p:anim>
                                    <p:anim calcmode="lin" valueType="num">
                                      <p:cBhvr>
                                        <p:cTn id="57"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1000" fill="hold"/>
                                        <p:tgtEl>
                                          <p:spTgt spid="6"/>
                                        </p:tgtEl>
                                        <p:attrNameLst>
                                          <p:attrName>ppt_x</p:attrName>
                                        </p:attrNameLst>
                                      </p:cBhvr>
                                      <p:tavLst>
                                        <p:tav tm="0">
                                          <p:val>
                                            <p:strVal val="#ppt_x-.2"/>
                                          </p:val>
                                        </p:tav>
                                        <p:tav tm="100000">
                                          <p:val>
                                            <p:strVal val="#ppt_x"/>
                                          </p:val>
                                        </p:tav>
                                      </p:tavLst>
                                    </p:anim>
                                    <p:anim calcmode="lin" valueType="num">
                                      <p:cBhvr>
                                        <p:cTn id="64"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6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10"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French Kings</a:t>
            </a:r>
            <a:endParaRPr lang="en-US" dirty="0"/>
          </a:p>
        </p:txBody>
      </p:sp>
      <p:sp>
        <p:nvSpPr>
          <p:cNvPr id="4" name="TextBox 3"/>
          <p:cNvSpPr txBox="1"/>
          <p:nvPr/>
        </p:nvSpPr>
        <p:spPr>
          <a:xfrm>
            <a:off x="228600" y="1295400"/>
            <a:ext cx="8686800" cy="769441"/>
          </a:xfrm>
          <a:prstGeom prst="rect">
            <a:avLst/>
          </a:prstGeom>
          <a:noFill/>
        </p:spPr>
        <p:txBody>
          <a:bodyPr wrap="square" rtlCol="0">
            <a:spAutoFit/>
          </a:bodyPr>
          <a:lstStyle/>
          <a:p>
            <a:r>
              <a:rPr lang="en-US" sz="2200" dirty="0" smtClean="0"/>
              <a:t>Two Important French Kings would increase the power of the King during their rule.  </a:t>
            </a:r>
            <a:endParaRPr lang="en-US" sz="2200" dirty="0"/>
          </a:p>
        </p:txBody>
      </p:sp>
      <p:sp>
        <p:nvSpPr>
          <p:cNvPr id="5" name="TextBox 4"/>
          <p:cNvSpPr txBox="1"/>
          <p:nvPr/>
        </p:nvSpPr>
        <p:spPr>
          <a:xfrm>
            <a:off x="1981200" y="5257800"/>
            <a:ext cx="2209800" cy="1446550"/>
          </a:xfrm>
          <a:prstGeom prst="rect">
            <a:avLst/>
          </a:prstGeom>
          <a:noFill/>
        </p:spPr>
        <p:txBody>
          <a:bodyPr wrap="square" rtlCol="0">
            <a:spAutoFit/>
          </a:bodyPr>
          <a:lstStyle/>
          <a:p>
            <a:r>
              <a:rPr lang="en-US" sz="2200" b="1" dirty="0" smtClean="0"/>
              <a:t>Philip II </a:t>
            </a:r>
            <a:r>
              <a:rPr lang="en-US" sz="2200" dirty="0" smtClean="0"/>
              <a:t>– bailiffs to preside over courts and collect taxes.   </a:t>
            </a:r>
            <a:endParaRPr lang="en-US" sz="2200" dirty="0"/>
          </a:p>
        </p:txBody>
      </p:sp>
      <p:sp>
        <p:nvSpPr>
          <p:cNvPr id="7" name="TextBox 6"/>
          <p:cNvSpPr txBox="1"/>
          <p:nvPr/>
        </p:nvSpPr>
        <p:spPr>
          <a:xfrm>
            <a:off x="4419600" y="5257800"/>
            <a:ext cx="1981200" cy="1446550"/>
          </a:xfrm>
          <a:prstGeom prst="rect">
            <a:avLst/>
          </a:prstGeom>
          <a:noFill/>
        </p:spPr>
        <p:txBody>
          <a:bodyPr wrap="square" rtlCol="0">
            <a:spAutoFit/>
          </a:bodyPr>
          <a:lstStyle/>
          <a:p>
            <a:r>
              <a:rPr lang="en-US" sz="2200" b="1" dirty="0" smtClean="0"/>
              <a:t>Philip IV </a:t>
            </a:r>
            <a:r>
              <a:rPr lang="en-US" sz="2200" dirty="0" smtClean="0"/>
              <a:t>– adds 3</a:t>
            </a:r>
            <a:r>
              <a:rPr lang="en-US" sz="2200" baseline="30000" dirty="0" smtClean="0"/>
              <a:t>rd</a:t>
            </a:r>
            <a:r>
              <a:rPr lang="en-US" sz="2200" dirty="0" smtClean="0"/>
              <a:t> Estate to the Estates General</a:t>
            </a:r>
            <a:endParaRPr lang="en-US" sz="2200" dirty="0"/>
          </a:p>
        </p:txBody>
      </p:sp>
      <p:pic>
        <p:nvPicPr>
          <p:cNvPr id="9" name="Picture 8" descr="Phillip Augustus.jpg"/>
          <p:cNvPicPr>
            <a:picLocks noChangeAspect="1"/>
          </p:cNvPicPr>
          <p:nvPr/>
        </p:nvPicPr>
        <p:blipFill>
          <a:blip r:embed="rId2" cstate="print"/>
          <a:stretch>
            <a:fillRect/>
          </a:stretch>
        </p:blipFill>
        <p:spPr>
          <a:xfrm>
            <a:off x="2133600" y="2209800"/>
            <a:ext cx="2209800" cy="2788391"/>
          </a:xfrm>
          <a:prstGeom prst="rect">
            <a:avLst/>
          </a:prstGeom>
        </p:spPr>
      </p:pic>
      <p:pic>
        <p:nvPicPr>
          <p:cNvPr id="10" name="Picture 9" descr="Philip IV 2.jpg"/>
          <p:cNvPicPr>
            <a:picLocks noChangeAspect="1"/>
          </p:cNvPicPr>
          <p:nvPr/>
        </p:nvPicPr>
        <p:blipFill>
          <a:blip r:embed="rId3" cstate="print"/>
          <a:stretch>
            <a:fillRect/>
          </a:stretch>
        </p:blipFill>
        <p:spPr>
          <a:xfrm>
            <a:off x="4343400" y="2133600"/>
            <a:ext cx="2043953" cy="2895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ppt_x</p:attrName>
                                        </p:attrNameLst>
                                      </p:cBhvr>
                                      <p:tavLst>
                                        <p:tav tm="0">
                                          <p:val>
                                            <p:strVal val="#ppt_x-.2"/>
                                          </p:val>
                                        </p:tav>
                                        <p:tav tm="100000">
                                          <p:val>
                                            <p:strVal val="#ppt_x"/>
                                          </p:val>
                                        </p:tav>
                                      </p:tavLst>
                                    </p:anim>
                                    <p:anim calcmode="lin" valueType="num">
                                      <p:cBhvr>
                                        <p:cTn id="15"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ppt_x</p:attrName>
                                        </p:attrNameLst>
                                      </p:cBhvr>
                                      <p:tavLst>
                                        <p:tav tm="0">
                                          <p:val>
                                            <p:strVal val="#ppt_x-.2"/>
                                          </p:val>
                                        </p:tav>
                                        <p:tav tm="100000">
                                          <p:val>
                                            <p:strVal val="#ppt_x"/>
                                          </p:val>
                                        </p:tav>
                                      </p:tavLst>
                                    </p:anim>
                                    <p:anim calcmode="lin" valueType="num">
                                      <p:cBhvr>
                                        <p:cTn id="29"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Beginnings of Democracy</a:t>
            </a:r>
            <a:endParaRPr lang="en-US" dirty="0"/>
          </a:p>
        </p:txBody>
      </p:sp>
      <p:sp>
        <p:nvSpPr>
          <p:cNvPr id="3" name="TextBox 2"/>
          <p:cNvSpPr txBox="1"/>
          <p:nvPr/>
        </p:nvSpPr>
        <p:spPr>
          <a:xfrm>
            <a:off x="152400" y="1371600"/>
            <a:ext cx="8763000" cy="1107996"/>
          </a:xfrm>
          <a:prstGeom prst="rect">
            <a:avLst/>
          </a:prstGeom>
          <a:noFill/>
        </p:spPr>
        <p:txBody>
          <a:bodyPr wrap="square" rtlCol="0">
            <a:spAutoFit/>
          </a:bodyPr>
          <a:lstStyle/>
          <a:p>
            <a:r>
              <a:rPr lang="en-US" sz="2200" dirty="0" smtClean="0"/>
              <a:t>England and France were just beginning to establish a </a:t>
            </a:r>
            <a:r>
              <a:rPr lang="en-US" sz="2200" b="1" dirty="0" smtClean="0"/>
              <a:t>democratic tradition</a:t>
            </a:r>
            <a:r>
              <a:rPr lang="en-US" sz="2200" dirty="0" smtClean="0"/>
              <a:t>.  This tradition relied on creating a </a:t>
            </a:r>
            <a:r>
              <a:rPr lang="en-US" sz="2200" b="1" dirty="0" smtClean="0"/>
              <a:t>centralized government </a:t>
            </a:r>
            <a:r>
              <a:rPr lang="en-US" sz="2200" dirty="0" smtClean="0"/>
              <a:t>that would be able to govern widespread lands.</a:t>
            </a:r>
            <a:endParaRPr lang="en-US" sz="2200" dirty="0"/>
          </a:p>
        </p:txBody>
      </p:sp>
      <p:sp>
        <p:nvSpPr>
          <p:cNvPr id="4" name="TextBox 3"/>
          <p:cNvSpPr txBox="1"/>
          <p:nvPr/>
        </p:nvSpPr>
        <p:spPr>
          <a:xfrm>
            <a:off x="152400" y="2590800"/>
            <a:ext cx="6553200" cy="769441"/>
          </a:xfrm>
          <a:prstGeom prst="rect">
            <a:avLst/>
          </a:prstGeom>
          <a:noFill/>
        </p:spPr>
        <p:txBody>
          <a:bodyPr wrap="square" rtlCol="0">
            <a:spAutoFit/>
          </a:bodyPr>
          <a:lstStyle/>
          <a:p>
            <a:r>
              <a:rPr lang="en-US" sz="2200" dirty="0" smtClean="0"/>
              <a:t>The creation of </a:t>
            </a:r>
            <a:r>
              <a:rPr lang="en-US" sz="2200" b="1" dirty="0" smtClean="0"/>
              <a:t>Common Law </a:t>
            </a:r>
            <a:r>
              <a:rPr lang="en-US" sz="2200" dirty="0" smtClean="0"/>
              <a:t>and </a:t>
            </a:r>
            <a:r>
              <a:rPr lang="en-US" sz="2200" b="1" dirty="0" smtClean="0"/>
              <a:t>Courts</a:t>
            </a:r>
            <a:r>
              <a:rPr lang="en-US" sz="2200" dirty="0" smtClean="0"/>
              <a:t> were the first step towards increased central government.  </a:t>
            </a:r>
            <a:endParaRPr lang="en-US" sz="2200" dirty="0"/>
          </a:p>
        </p:txBody>
      </p:sp>
      <p:sp>
        <p:nvSpPr>
          <p:cNvPr id="5" name="TextBox 4"/>
          <p:cNvSpPr txBox="1"/>
          <p:nvPr/>
        </p:nvSpPr>
        <p:spPr>
          <a:xfrm>
            <a:off x="228600" y="3581400"/>
            <a:ext cx="4343400" cy="1785104"/>
          </a:xfrm>
          <a:prstGeom prst="rect">
            <a:avLst/>
          </a:prstGeom>
          <a:noFill/>
        </p:spPr>
        <p:txBody>
          <a:bodyPr wrap="square" rtlCol="0">
            <a:spAutoFit/>
          </a:bodyPr>
          <a:lstStyle/>
          <a:p>
            <a:r>
              <a:rPr lang="en-US" sz="2200" dirty="0" smtClean="0"/>
              <a:t>Including </a:t>
            </a:r>
            <a:r>
              <a:rPr lang="en-US" sz="2200" b="1" dirty="0" smtClean="0"/>
              <a:t>commoners</a:t>
            </a:r>
            <a:r>
              <a:rPr lang="en-US" sz="2200" dirty="0" smtClean="0"/>
              <a:t> in the decision-making process of government was also an important step in the direction of democratic rule.  </a:t>
            </a:r>
            <a:endParaRPr lang="en-US" sz="2200" dirty="0"/>
          </a:p>
        </p:txBody>
      </p:sp>
      <p:pic>
        <p:nvPicPr>
          <p:cNvPr id="7" name="Picture 6" descr="English Common Law.jpg"/>
          <p:cNvPicPr>
            <a:picLocks noChangeAspect="1"/>
          </p:cNvPicPr>
          <p:nvPr/>
        </p:nvPicPr>
        <p:blipFill>
          <a:blip r:embed="rId2" cstate="print"/>
          <a:stretch>
            <a:fillRect/>
          </a:stretch>
        </p:blipFill>
        <p:spPr>
          <a:xfrm>
            <a:off x="6705600" y="2438400"/>
            <a:ext cx="2183516" cy="3581400"/>
          </a:xfrm>
          <a:prstGeom prst="rect">
            <a:avLst/>
          </a:prstGeom>
        </p:spPr>
      </p:pic>
      <p:pic>
        <p:nvPicPr>
          <p:cNvPr id="8" name="Picture 7" descr="Estates General and French Revolution.jpg"/>
          <p:cNvPicPr>
            <a:picLocks noChangeAspect="1"/>
          </p:cNvPicPr>
          <p:nvPr/>
        </p:nvPicPr>
        <p:blipFill>
          <a:blip r:embed="rId3" cstate="print"/>
          <a:stretch>
            <a:fillRect/>
          </a:stretch>
        </p:blipFill>
        <p:spPr>
          <a:xfrm>
            <a:off x="4800600" y="4114800"/>
            <a:ext cx="3048000" cy="2286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King Hall of Fame</a:t>
            </a:r>
            <a:endParaRPr lang="en-US" dirty="0"/>
          </a:p>
        </p:txBody>
      </p:sp>
      <p:sp>
        <p:nvSpPr>
          <p:cNvPr id="3" name="TextBox 2"/>
          <p:cNvSpPr txBox="1"/>
          <p:nvPr/>
        </p:nvSpPr>
        <p:spPr>
          <a:xfrm>
            <a:off x="228600" y="1447800"/>
            <a:ext cx="8610600" cy="3816429"/>
          </a:xfrm>
          <a:prstGeom prst="rect">
            <a:avLst/>
          </a:prstGeom>
          <a:noFill/>
        </p:spPr>
        <p:txBody>
          <a:bodyPr wrap="square" rtlCol="0">
            <a:spAutoFit/>
          </a:bodyPr>
          <a:lstStyle/>
          <a:p>
            <a:r>
              <a:rPr lang="en-US" sz="2200" dirty="0" smtClean="0"/>
              <a:t>You and your group are going to create a poster and a presentation that will convince the class that your King played the most influential role in increasing royal power in medieval Europe.  Make sure your poster includes:</a:t>
            </a:r>
          </a:p>
          <a:p>
            <a:endParaRPr lang="en-US" sz="2200" dirty="0" smtClean="0"/>
          </a:p>
          <a:p>
            <a:pPr lvl="1">
              <a:buFont typeface="Arial" pitchFamily="34" charset="0"/>
              <a:buChar char="•"/>
            </a:pPr>
            <a:r>
              <a:rPr lang="en-US" sz="2200" dirty="0" smtClean="0"/>
              <a:t>What is the King’s Name?</a:t>
            </a:r>
          </a:p>
          <a:p>
            <a:pPr lvl="1">
              <a:buFont typeface="Arial" pitchFamily="34" charset="0"/>
              <a:buChar char="•"/>
            </a:pPr>
            <a:r>
              <a:rPr lang="en-US" sz="2200" dirty="0" smtClean="0"/>
              <a:t>When did the King Rule?</a:t>
            </a:r>
          </a:p>
          <a:p>
            <a:pPr lvl="1">
              <a:buFont typeface="Arial" pitchFamily="34" charset="0"/>
              <a:buChar char="•"/>
            </a:pPr>
            <a:r>
              <a:rPr lang="en-US" sz="2200" dirty="0" smtClean="0"/>
              <a:t>What country did your king rule?</a:t>
            </a:r>
          </a:p>
          <a:p>
            <a:pPr lvl="1">
              <a:buFont typeface="Arial" pitchFamily="34" charset="0"/>
              <a:buChar char="•"/>
            </a:pPr>
            <a:r>
              <a:rPr lang="en-US" sz="2200" dirty="0" smtClean="0"/>
              <a:t>How they increase royal power? (or for King John how was his </a:t>
            </a:r>
            <a:r>
              <a:rPr lang="en-US" sz="2200" smtClean="0"/>
              <a:t>power limited?)</a:t>
            </a:r>
            <a:endParaRPr lang="en-US" sz="2200" dirty="0" smtClean="0"/>
          </a:p>
          <a:p>
            <a:pPr lvl="1">
              <a:buFont typeface="Arial" pitchFamily="34" charset="0"/>
              <a:buChar char="•"/>
            </a:pPr>
            <a:r>
              <a:rPr lang="en-US" sz="2200" dirty="0" smtClean="0"/>
              <a:t>1 images that represent their reign</a:t>
            </a:r>
            <a:endParaRPr lang="en-US"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Oregon Man contracts the Plague</a:t>
            </a:r>
            <a:br>
              <a:rPr lang="en-US" dirty="0" smtClean="0"/>
            </a:br>
            <a:r>
              <a:rPr lang="en-US" dirty="0" smtClean="0"/>
              <a:t>June 15, 2012</a:t>
            </a:r>
            <a:endParaRPr lang="en-US" dirty="0"/>
          </a:p>
        </p:txBody>
      </p:sp>
      <p:sp>
        <p:nvSpPr>
          <p:cNvPr id="3" name="Content Placeholder 2"/>
          <p:cNvSpPr>
            <a:spLocks noGrp="1"/>
          </p:cNvSpPr>
          <p:nvPr>
            <p:ph idx="1"/>
          </p:nvPr>
        </p:nvSpPr>
        <p:spPr/>
        <p:txBody>
          <a:bodyPr>
            <a:normAutofit lnSpcReduction="10000"/>
          </a:bodyPr>
          <a:lstStyle/>
          <a:p>
            <a:r>
              <a:rPr lang="en-US" sz="1700" dirty="0" err="1" smtClean="0"/>
              <a:t>Yersinia</a:t>
            </a:r>
            <a:r>
              <a:rPr lang="en-US" sz="1700" dirty="0" smtClean="0"/>
              <a:t> </a:t>
            </a:r>
            <a:r>
              <a:rPr lang="en-US" sz="1700" dirty="0" err="1" smtClean="0"/>
              <a:t>pestis</a:t>
            </a:r>
            <a:r>
              <a:rPr lang="en-US" sz="1700" dirty="0" smtClean="0"/>
              <a:t> — more commonly known as the Black Death — has been contracted by an Oregon man who tried to take a dead rodent out of a stray cat's mouth last week, officials confirmed Thursday</a:t>
            </a:r>
            <a:r>
              <a:rPr lang="en-US" sz="1700" dirty="0" smtClean="0"/>
              <a:t>.</a:t>
            </a:r>
          </a:p>
          <a:p>
            <a:r>
              <a:rPr lang="en-US" sz="1700" dirty="0" smtClean="0"/>
              <a:t>According </a:t>
            </a:r>
            <a:r>
              <a:rPr lang="en-US" sz="1700" dirty="0" smtClean="0"/>
              <a:t>to the Oregonian, the unidentified man is still in critical condition at St. Charles Medical Center in Bend, Oregon. He was reportedly infected with the plague while attempting to pull a mouse from the mouth of a stray cat that his family had befriended, the Oregonian reported. It is unclear if the 50-something-year-old was bit by the rodent or the cat, but the feline's dead body is being sent to the Centers for Disease Control and Prevention (CDC) for testing, according to the Oregonian. More from </a:t>
            </a:r>
            <a:r>
              <a:rPr lang="en-US" sz="1700" dirty="0" err="1" smtClean="0"/>
              <a:t>GlobalPost</a:t>
            </a:r>
            <a:r>
              <a:rPr lang="en-US" sz="1700" dirty="0" smtClean="0"/>
              <a:t>: Plague antibiotic cure </a:t>
            </a:r>
            <a:r>
              <a:rPr lang="en-US" sz="1700" dirty="0" err="1" smtClean="0"/>
              <a:t>Levaquin</a:t>
            </a:r>
            <a:r>
              <a:rPr lang="en-US" sz="1700" dirty="0" smtClean="0"/>
              <a:t> approved by </a:t>
            </a:r>
            <a:r>
              <a:rPr lang="en-US" sz="1700" dirty="0" err="1" smtClean="0"/>
              <a:t>FDAHowever</a:t>
            </a:r>
            <a:r>
              <a:rPr lang="en-US" sz="1700" dirty="0" smtClean="0"/>
              <a:t>, health officials don't blame the cat for the incident, the Associated Press </a:t>
            </a:r>
            <a:r>
              <a:rPr lang="en-US" sz="1700" dirty="0" err="1" smtClean="0"/>
              <a:t>reported."The</a:t>
            </a:r>
            <a:r>
              <a:rPr lang="en-US" sz="1700" dirty="0" smtClean="0"/>
              <a:t> reality is that, in rural areas, part of the role of cats is to keep the rodent population controlled around our homes and barns," Karen </a:t>
            </a:r>
            <a:r>
              <a:rPr lang="en-US" sz="1700" dirty="0" err="1" smtClean="0"/>
              <a:t>Yeargain</a:t>
            </a:r>
            <a:r>
              <a:rPr lang="en-US" sz="1700" dirty="0" smtClean="0"/>
              <a:t> of the Crook County Health Department told the AP. The US experiences an average of seven human plague cases a year, the AP reported. Most cases since the 1970s have occurred in the Western United States, according to the </a:t>
            </a:r>
            <a:r>
              <a:rPr lang="en-US" sz="1700" dirty="0" err="1" smtClean="0"/>
              <a:t>CDC.Oregon</a:t>
            </a:r>
            <a:r>
              <a:rPr lang="en-US" sz="1700" dirty="0" smtClean="0"/>
              <a:t> has seen four diagnoses of the plague since 1995, according to Time Magazine, and all four victims survived. The plague killed an estimated 25 million people across Europe between 1347 to 1351, Time reported</a:t>
            </a:r>
          </a:p>
          <a:p>
            <a:endParaRPr lang="en-US" sz="1400" dirty="0">
              <a:solidFill>
                <a:srgbClr val="000000"/>
              </a:solidFill>
              <a:latin typeface="+mj-l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Changes during the Middle Ages</a:t>
            </a:r>
            <a:endParaRPr lang="en-US" dirty="0"/>
          </a:p>
        </p:txBody>
      </p:sp>
      <p:pic>
        <p:nvPicPr>
          <p:cNvPr id="5" name="Picture 4" descr="Medieval Society.jpg"/>
          <p:cNvPicPr>
            <a:picLocks noChangeAspect="1"/>
          </p:cNvPicPr>
          <p:nvPr/>
        </p:nvPicPr>
        <p:blipFill>
          <a:blip r:embed="rId2" cstate="print"/>
          <a:stretch>
            <a:fillRect/>
          </a:stretch>
        </p:blipFill>
        <p:spPr>
          <a:xfrm>
            <a:off x="2590800" y="1447800"/>
            <a:ext cx="4310063" cy="462785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lstStyle/>
          <a:p>
            <a:r>
              <a:rPr lang="en-US" dirty="0" smtClean="0"/>
              <a:t>Big Changes for Farmers</a:t>
            </a:r>
            <a:endParaRPr lang="en-US" dirty="0"/>
          </a:p>
        </p:txBody>
      </p:sp>
      <p:sp>
        <p:nvSpPr>
          <p:cNvPr id="5" name="TextBox 4"/>
          <p:cNvSpPr txBox="1"/>
          <p:nvPr/>
        </p:nvSpPr>
        <p:spPr>
          <a:xfrm>
            <a:off x="228600" y="914400"/>
            <a:ext cx="8686800" cy="1107996"/>
          </a:xfrm>
          <a:prstGeom prst="rect">
            <a:avLst/>
          </a:prstGeom>
          <a:noFill/>
        </p:spPr>
        <p:txBody>
          <a:bodyPr wrap="square" rtlCol="0">
            <a:spAutoFit/>
          </a:bodyPr>
          <a:lstStyle/>
          <a:p>
            <a:r>
              <a:rPr lang="en-US" sz="2200" dirty="0" smtClean="0"/>
              <a:t>New farming methods started a series of changes in medieval Europe.  These changes made farming </a:t>
            </a:r>
            <a:r>
              <a:rPr lang="en-US" sz="2200" b="1" dirty="0" smtClean="0"/>
              <a:t>easier</a:t>
            </a:r>
            <a:r>
              <a:rPr lang="en-US" sz="2200" dirty="0" smtClean="0"/>
              <a:t> and more </a:t>
            </a:r>
            <a:r>
              <a:rPr lang="en-US" sz="2200" b="1" dirty="0" smtClean="0"/>
              <a:t>productive</a:t>
            </a:r>
            <a:r>
              <a:rPr lang="en-US" sz="2200" dirty="0" smtClean="0"/>
              <a:t>.  The result was an </a:t>
            </a:r>
            <a:r>
              <a:rPr lang="en-US" sz="2200" b="1" dirty="0" smtClean="0"/>
              <a:t>agricultural revolution.  </a:t>
            </a:r>
            <a:endParaRPr lang="en-US" sz="2200" b="1" dirty="0"/>
          </a:p>
        </p:txBody>
      </p:sp>
      <p:sp>
        <p:nvSpPr>
          <p:cNvPr id="6" name="TextBox 5"/>
          <p:cNvSpPr txBox="1"/>
          <p:nvPr/>
        </p:nvSpPr>
        <p:spPr>
          <a:xfrm>
            <a:off x="228600" y="2362200"/>
            <a:ext cx="6096000" cy="769441"/>
          </a:xfrm>
          <a:prstGeom prst="rect">
            <a:avLst/>
          </a:prstGeom>
          <a:noFill/>
        </p:spPr>
        <p:txBody>
          <a:bodyPr wrap="square" rtlCol="0">
            <a:spAutoFit/>
          </a:bodyPr>
          <a:lstStyle/>
          <a:p>
            <a:r>
              <a:rPr lang="en-US" sz="2200" dirty="0" smtClean="0"/>
              <a:t>Farmers began to use iron plows instead of wooden plows.  This made farming easier!!</a:t>
            </a:r>
            <a:endParaRPr lang="en-US" sz="2200" dirty="0"/>
          </a:p>
        </p:txBody>
      </p:sp>
      <p:sp>
        <p:nvSpPr>
          <p:cNvPr id="7" name="TextBox 6"/>
          <p:cNvSpPr txBox="1"/>
          <p:nvPr/>
        </p:nvSpPr>
        <p:spPr>
          <a:xfrm>
            <a:off x="0" y="1981200"/>
            <a:ext cx="2971800" cy="461665"/>
          </a:xfrm>
          <a:prstGeom prst="rect">
            <a:avLst/>
          </a:prstGeom>
          <a:noFill/>
        </p:spPr>
        <p:txBody>
          <a:bodyPr wrap="square" rtlCol="0">
            <a:spAutoFit/>
          </a:bodyPr>
          <a:lstStyle/>
          <a:p>
            <a:r>
              <a:rPr lang="en-US" sz="2400" b="1" dirty="0" smtClean="0"/>
              <a:t>Iron Plows</a:t>
            </a:r>
            <a:endParaRPr lang="en-US" sz="2400" b="1" dirty="0"/>
          </a:p>
        </p:txBody>
      </p:sp>
      <p:sp>
        <p:nvSpPr>
          <p:cNvPr id="8" name="TextBox 7"/>
          <p:cNvSpPr txBox="1"/>
          <p:nvPr/>
        </p:nvSpPr>
        <p:spPr>
          <a:xfrm>
            <a:off x="0" y="3124200"/>
            <a:ext cx="3810000" cy="461665"/>
          </a:xfrm>
          <a:prstGeom prst="rect">
            <a:avLst/>
          </a:prstGeom>
          <a:noFill/>
        </p:spPr>
        <p:txBody>
          <a:bodyPr wrap="square" rtlCol="0">
            <a:spAutoFit/>
          </a:bodyPr>
          <a:lstStyle/>
          <a:p>
            <a:r>
              <a:rPr lang="en-US" sz="2400" b="1" dirty="0" smtClean="0"/>
              <a:t>Horse Harnesses</a:t>
            </a:r>
            <a:endParaRPr lang="en-US" sz="2400" b="1" dirty="0"/>
          </a:p>
        </p:txBody>
      </p:sp>
      <p:sp>
        <p:nvSpPr>
          <p:cNvPr id="9" name="TextBox 8"/>
          <p:cNvSpPr txBox="1"/>
          <p:nvPr/>
        </p:nvSpPr>
        <p:spPr>
          <a:xfrm>
            <a:off x="0" y="3429000"/>
            <a:ext cx="6629400" cy="1446550"/>
          </a:xfrm>
          <a:prstGeom prst="rect">
            <a:avLst/>
          </a:prstGeom>
          <a:noFill/>
        </p:spPr>
        <p:txBody>
          <a:bodyPr wrap="square" rtlCol="0">
            <a:spAutoFit/>
          </a:bodyPr>
          <a:lstStyle/>
          <a:p>
            <a:r>
              <a:rPr lang="en-US" sz="2200" dirty="0" smtClean="0"/>
              <a:t>A new kind of harness allowed peasants to use horses to pull plows.  Horses were much faster and could plow more land – making farming easier and peasants could plant more crops!!</a:t>
            </a:r>
            <a:endParaRPr lang="en-US" sz="2200" dirty="0"/>
          </a:p>
        </p:txBody>
      </p:sp>
      <p:sp>
        <p:nvSpPr>
          <p:cNvPr id="10" name="TextBox 9"/>
          <p:cNvSpPr txBox="1"/>
          <p:nvPr/>
        </p:nvSpPr>
        <p:spPr>
          <a:xfrm>
            <a:off x="6781800" y="4572000"/>
            <a:ext cx="2209800" cy="461665"/>
          </a:xfrm>
          <a:prstGeom prst="rect">
            <a:avLst/>
          </a:prstGeom>
          <a:noFill/>
        </p:spPr>
        <p:txBody>
          <a:bodyPr wrap="square" rtlCol="0">
            <a:spAutoFit/>
          </a:bodyPr>
          <a:lstStyle/>
          <a:p>
            <a:r>
              <a:rPr lang="en-US" sz="2400" b="1" dirty="0" smtClean="0"/>
              <a:t>Crop Rotation</a:t>
            </a:r>
            <a:endParaRPr lang="en-US" sz="2400" b="1" dirty="0"/>
          </a:p>
        </p:txBody>
      </p:sp>
      <p:sp>
        <p:nvSpPr>
          <p:cNvPr id="11" name="TextBox 10"/>
          <p:cNvSpPr txBox="1"/>
          <p:nvPr/>
        </p:nvSpPr>
        <p:spPr>
          <a:xfrm>
            <a:off x="3200400" y="5029200"/>
            <a:ext cx="5943600" cy="1107996"/>
          </a:xfrm>
          <a:prstGeom prst="rect">
            <a:avLst/>
          </a:prstGeom>
          <a:noFill/>
        </p:spPr>
        <p:txBody>
          <a:bodyPr wrap="square" rtlCol="0">
            <a:spAutoFit/>
          </a:bodyPr>
          <a:lstStyle/>
          <a:p>
            <a:r>
              <a:rPr lang="en-US" sz="2200" dirty="0" smtClean="0"/>
              <a:t>Farmers also started to rotate their crops using the 3 Field System.  This allowed farmers to produce more food!</a:t>
            </a:r>
            <a:endParaRPr lang="en-US" sz="2200" dirty="0"/>
          </a:p>
        </p:txBody>
      </p:sp>
      <p:sp>
        <p:nvSpPr>
          <p:cNvPr id="12" name="TextBox 11"/>
          <p:cNvSpPr txBox="1"/>
          <p:nvPr/>
        </p:nvSpPr>
        <p:spPr>
          <a:xfrm>
            <a:off x="3200400" y="6088559"/>
            <a:ext cx="5638800" cy="769441"/>
          </a:xfrm>
          <a:prstGeom prst="rect">
            <a:avLst/>
          </a:prstGeom>
          <a:noFill/>
        </p:spPr>
        <p:txBody>
          <a:bodyPr wrap="square" rtlCol="0">
            <a:spAutoFit/>
          </a:bodyPr>
          <a:lstStyle/>
          <a:p>
            <a:pPr algn="ctr"/>
            <a:r>
              <a:rPr lang="en-US" sz="2200" dirty="0" smtClean="0"/>
              <a:t>With more food available, the population of Europe tripled in size! That is a lot of people…</a:t>
            </a:r>
            <a:endParaRPr lang="en-US" sz="2200" dirty="0"/>
          </a:p>
        </p:txBody>
      </p:sp>
      <p:pic>
        <p:nvPicPr>
          <p:cNvPr id="15" name="Picture 14" descr="Iron Plow.jpg"/>
          <p:cNvPicPr>
            <a:picLocks noChangeAspect="1"/>
          </p:cNvPicPr>
          <p:nvPr/>
        </p:nvPicPr>
        <p:blipFill>
          <a:blip r:embed="rId3" cstate="print"/>
          <a:stretch>
            <a:fillRect/>
          </a:stretch>
        </p:blipFill>
        <p:spPr>
          <a:xfrm>
            <a:off x="6248400" y="1676400"/>
            <a:ext cx="2650992" cy="1752600"/>
          </a:xfrm>
          <a:prstGeom prst="rect">
            <a:avLst/>
          </a:prstGeom>
        </p:spPr>
      </p:pic>
      <p:pic>
        <p:nvPicPr>
          <p:cNvPr id="16" name="Picture 15" descr="Medieval Plow 2.jpg"/>
          <p:cNvPicPr>
            <a:picLocks noChangeAspect="1"/>
          </p:cNvPicPr>
          <p:nvPr/>
        </p:nvPicPr>
        <p:blipFill>
          <a:blip r:embed="rId4" cstate="print"/>
          <a:stretch>
            <a:fillRect/>
          </a:stretch>
        </p:blipFill>
        <p:spPr>
          <a:xfrm>
            <a:off x="6629400" y="2590800"/>
            <a:ext cx="2514600" cy="1885950"/>
          </a:xfrm>
          <a:prstGeom prst="rect">
            <a:avLst/>
          </a:prstGeom>
        </p:spPr>
      </p:pic>
      <p:pic>
        <p:nvPicPr>
          <p:cNvPr id="17" name="Picture 16" descr="3 Field System.jpg"/>
          <p:cNvPicPr>
            <a:picLocks noChangeAspect="1"/>
          </p:cNvPicPr>
          <p:nvPr/>
        </p:nvPicPr>
        <p:blipFill>
          <a:blip r:embed="rId5" cstate="print"/>
          <a:stretch>
            <a:fillRect/>
          </a:stretch>
        </p:blipFill>
        <p:spPr>
          <a:xfrm>
            <a:off x="152400" y="4937760"/>
            <a:ext cx="2743200" cy="19202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ppt_x</p:attrName>
                                        </p:attrNameLst>
                                      </p:cBhvr>
                                      <p:tavLst>
                                        <p:tav tm="0">
                                          <p:val>
                                            <p:strVal val="#ppt_x-.2"/>
                                          </p:val>
                                        </p:tav>
                                        <p:tav tm="100000">
                                          <p:val>
                                            <p:strVal val="#ppt_x"/>
                                          </p:val>
                                        </p:tav>
                                      </p:tavLst>
                                    </p:anim>
                                    <p:anim calcmode="lin" valueType="num">
                                      <p:cBhvr>
                                        <p:cTn id="22"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1000" fill="hold"/>
                                        <p:tgtEl>
                                          <p:spTgt spid="16"/>
                                        </p:tgtEl>
                                        <p:attrNameLst>
                                          <p:attrName>ppt_x</p:attrName>
                                        </p:attrNameLst>
                                      </p:cBhvr>
                                      <p:tavLst>
                                        <p:tav tm="0">
                                          <p:val>
                                            <p:strVal val="#ppt_x-.2"/>
                                          </p:val>
                                        </p:tav>
                                        <p:tav tm="100000">
                                          <p:val>
                                            <p:strVal val="#ppt_x"/>
                                          </p:val>
                                        </p:tav>
                                      </p:tavLst>
                                    </p:anim>
                                    <p:anim calcmode="lin" valueType="num">
                                      <p:cBhvr>
                                        <p:cTn id="43"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ppt_x</p:attrName>
                                        </p:attrNameLst>
                                      </p:cBhvr>
                                      <p:tavLst>
                                        <p:tav tm="0">
                                          <p:val>
                                            <p:strVal val="#ppt_x-.2"/>
                                          </p:val>
                                        </p:tav>
                                        <p:tav tm="100000">
                                          <p:val>
                                            <p:strVal val="#ppt_x"/>
                                          </p:val>
                                        </p:tav>
                                      </p:tavLst>
                                    </p:anim>
                                    <p:anim calcmode="lin" valueType="num">
                                      <p:cBhvr>
                                        <p:cTn id="5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ppt_x</p:attrName>
                                        </p:attrNameLst>
                                      </p:cBhvr>
                                      <p:tavLst>
                                        <p:tav tm="0">
                                          <p:val>
                                            <p:strVal val="#ppt_x-.2"/>
                                          </p:val>
                                        </p:tav>
                                        <p:tav tm="100000">
                                          <p:val>
                                            <p:strVal val="#ppt_x"/>
                                          </p:val>
                                        </p:tav>
                                      </p:tavLst>
                                    </p:anim>
                                    <p:anim calcmode="lin" valueType="num">
                                      <p:cBhvr>
                                        <p:cTn id="5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1000" fill="hold"/>
                                        <p:tgtEl>
                                          <p:spTgt spid="17"/>
                                        </p:tgtEl>
                                        <p:attrNameLst>
                                          <p:attrName>ppt_x</p:attrName>
                                        </p:attrNameLst>
                                      </p:cBhvr>
                                      <p:tavLst>
                                        <p:tav tm="0">
                                          <p:val>
                                            <p:strVal val="#ppt_x-.2"/>
                                          </p:val>
                                        </p:tav>
                                        <p:tav tm="100000">
                                          <p:val>
                                            <p:strVal val="#ppt_x"/>
                                          </p:val>
                                        </p:tav>
                                      </p:tavLst>
                                    </p:anim>
                                    <p:anim calcmode="lin" valueType="num">
                                      <p:cBhvr>
                                        <p:cTn id="64"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7"/>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1000" fill="hold"/>
                                        <p:tgtEl>
                                          <p:spTgt spid="11"/>
                                        </p:tgtEl>
                                        <p:attrNameLst>
                                          <p:attrName>ppt_x</p:attrName>
                                        </p:attrNameLst>
                                      </p:cBhvr>
                                      <p:tavLst>
                                        <p:tav tm="0">
                                          <p:val>
                                            <p:strVal val="#ppt_x-.2"/>
                                          </p:val>
                                        </p:tav>
                                        <p:tav tm="100000">
                                          <p:val>
                                            <p:strVal val="#ppt_x"/>
                                          </p:val>
                                        </p:tav>
                                      </p:tavLst>
                                    </p:anim>
                                    <p:anim calcmode="lin" valueType="num">
                                      <p:cBhvr>
                                        <p:cTn id="71"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1000" fill="hold"/>
                                        <p:tgtEl>
                                          <p:spTgt spid="12"/>
                                        </p:tgtEl>
                                        <p:attrNameLst>
                                          <p:attrName>ppt_x</p:attrName>
                                        </p:attrNameLst>
                                      </p:cBhvr>
                                      <p:tavLst>
                                        <p:tav tm="0">
                                          <p:val>
                                            <p:strVal val="#ppt_x-.2"/>
                                          </p:val>
                                        </p:tav>
                                        <p:tav tm="100000">
                                          <p:val>
                                            <p:strVal val="#ppt_x"/>
                                          </p:val>
                                        </p:tav>
                                      </p:tavLst>
                                    </p:anim>
                                    <p:anim calcmode="lin" valueType="num">
                                      <p:cBhvr>
                                        <p:cTn id="7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7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More Trade! More Money!</a:t>
            </a:r>
            <a:endParaRPr lang="en-US" dirty="0"/>
          </a:p>
        </p:txBody>
      </p:sp>
      <p:sp>
        <p:nvSpPr>
          <p:cNvPr id="3" name="TextBox 2"/>
          <p:cNvSpPr txBox="1"/>
          <p:nvPr/>
        </p:nvSpPr>
        <p:spPr>
          <a:xfrm>
            <a:off x="228600" y="990600"/>
            <a:ext cx="8686800" cy="430887"/>
          </a:xfrm>
          <a:prstGeom prst="rect">
            <a:avLst/>
          </a:prstGeom>
          <a:noFill/>
        </p:spPr>
        <p:txBody>
          <a:bodyPr wrap="square" rtlCol="0">
            <a:spAutoFit/>
          </a:bodyPr>
          <a:lstStyle/>
          <a:p>
            <a:r>
              <a:rPr lang="en-US" sz="2200" dirty="0" smtClean="0"/>
              <a:t>Trade also improved as invaders and war declined in Medieval Europe.  </a:t>
            </a:r>
            <a:endParaRPr lang="en-US" sz="2200" dirty="0"/>
          </a:p>
        </p:txBody>
      </p:sp>
      <p:sp>
        <p:nvSpPr>
          <p:cNvPr id="4" name="TextBox 3"/>
          <p:cNvSpPr txBox="1"/>
          <p:nvPr/>
        </p:nvSpPr>
        <p:spPr>
          <a:xfrm>
            <a:off x="3124200" y="1447800"/>
            <a:ext cx="6019800" cy="1908215"/>
          </a:xfrm>
          <a:prstGeom prst="rect">
            <a:avLst/>
          </a:prstGeom>
          <a:noFill/>
        </p:spPr>
        <p:txBody>
          <a:bodyPr wrap="square" rtlCol="0">
            <a:spAutoFit/>
          </a:bodyPr>
          <a:lstStyle/>
          <a:p>
            <a:r>
              <a:rPr lang="en-US" sz="2200" dirty="0" smtClean="0"/>
              <a:t>As nobles and kings became rich from feudalism, they wanted nicer goods.  </a:t>
            </a:r>
          </a:p>
          <a:p>
            <a:endParaRPr lang="en-US" sz="800" dirty="0"/>
          </a:p>
          <a:p>
            <a:r>
              <a:rPr lang="en-US" sz="2200" dirty="0" smtClean="0"/>
              <a:t>Merchants began travelling in </a:t>
            </a:r>
            <a:r>
              <a:rPr lang="en-US" sz="2200" b="1" dirty="0" smtClean="0"/>
              <a:t>Caravans</a:t>
            </a:r>
            <a:r>
              <a:rPr lang="en-US" sz="2200" dirty="0" smtClean="0"/>
              <a:t> to buy Chinese silks, Byzantine gold jewelry, and Asian spices.   </a:t>
            </a:r>
            <a:endParaRPr lang="en-US" sz="2200" dirty="0"/>
          </a:p>
        </p:txBody>
      </p:sp>
      <p:sp>
        <p:nvSpPr>
          <p:cNvPr id="5" name="TextBox 4"/>
          <p:cNvSpPr txBox="1"/>
          <p:nvPr/>
        </p:nvSpPr>
        <p:spPr>
          <a:xfrm>
            <a:off x="152400" y="3352800"/>
            <a:ext cx="8839200" cy="769441"/>
          </a:xfrm>
          <a:prstGeom prst="rect">
            <a:avLst/>
          </a:prstGeom>
          <a:noFill/>
        </p:spPr>
        <p:txBody>
          <a:bodyPr wrap="square" rtlCol="0">
            <a:spAutoFit/>
          </a:bodyPr>
          <a:lstStyle/>
          <a:p>
            <a:r>
              <a:rPr lang="en-US" sz="2200" dirty="0" smtClean="0"/>
              <a:t>Demand for goods and trade continued to expand and </a:t>
            </a:r>
            <a:r>
              <a:rPr lang="en-US" sz="2200" b="1" dirty="0" smtClean="0"/>
              <a:t>trade centers </a:t>
            </a:r>
            <a:r>
              <a:rPr lang="en-US" sz="2200" dirty="0" smtClean="0"/>
              <a:t>became the </a:t>
            </a:r>
            <a:r>
              <a:rPr lang="en-US" sz="2200" b="1" dirty="0" smtClean="0"/>
              <a:t>first medieval cities</a:t>
            </a:r>
            <a:r>
              <a:rPr lang="en-US" sz="2200" dirty="0" smtClean="0"/>
              <a:t>. </a:t>
            </a:r>
            <a:endParaRPr lang="en-US" sz="2200" dirty="0"/>
          </a:p>
        </p:txBody>
      </p:sp>
      <p:sp>
        <p:nvSpPr>
          <p:cNvPr id="6" name="TextBox 5"/>
          <p:cNvSpPr txBox="1"/>
          <p:nvPr/>
        </p:nvSpPr>
        <p:spPr>
          <a:xfrm>
            <a:off x="2286000" y="4114800"/>
            <a:ext cx="6858000" cy="1908215"/>
          </a:xfrm>
          <a:prstGeom prst="rect">
            <a:avLst/>
          </a:prstGeom>
          <a:noFill/>
        </p:spPr>
        <p:txBody>
          <a:bodyPr wrap="square" rtlCol="0">
            <a:spAutoFit/>
          </a:bodyPr>
          <a:lstStyle/>
          <a:p>
            <a:r>
              <a:rPr lang="en-US" sz="2200" dirty="0" smtClean="0"/>
              <a:t>Merchants in these cities would ask the local lord or King for a </a:t>
            </a:r>
            <a:r>
              <a:rPr lang="en-US" sz="2200" b="1" dirty="0" smtClean="0"/>
              <a:t>Charter</a:t>
            </a:r>
            <a:r>
              <a:rPr lang="en-US" sz="2200" dirty="0" smtClean="0"/>
              <a:t>, a document establishing rights and privileges for the town.  </a:t>
            </a:r>
          </a:p>
          <a:p>
            <a:endParaRPr lang="en-US" sz="800" dirty="0"/>
          </a:p>
          <a:p>
            <a:r>
              <a:rPr lang="en-US" sz="2200" dirty="0" smtClean="0"/>
              <a:t>In return, the Merchants would pay the lord or King a large fee. </a:t>
            </a:r>
          </a:p>
        </p:txBody>
      </p:sp>
      <p:sp>
        <p:nvSpPr>
          <p:cNvPr id="7" name="Rectangle 6"/>
          <p:cNvSpPr/>
          <p:nvPr/>
        </p:nvSpPr>
        <p:spPr>
          <a:xfrm>
            <a:off x="2286000" y="6088559"/>
            <a:ext cx="6553200" cy="769441"/>
          </a:xfrm>
          <a:prstGeom prst="rect">
            <a:avLst/>
          </a:prstGeom>
        </p:spPr>
        <p:txBody>
          <a:bodyPr wrap="square">
            <a:spAutoFit/>
          </a:bodyPr>
          <a:lstStyle/>
          <a:p>
            <a:r>
              <a:rPr lang="en-US" sz="2200" dirty="0" smtClean="0"/>
              <a:t>Charters gave townspeople </a:t>
            </a:r>
            <a:r>
              <a:rPr lang="en-US" sz="2200" b="1" dirty="0" smtClean="0"/>
              <a:t>more</a:t>
            </a:r>
            <a:r>
              <a:rPr lang="en-US" sz="2200" dirty="0" smtClean="0"/>
              <a:t> </a:t>
            </a:r>
            <a:r>
              <a:rPr lang="en-US" sz="2200" b="1" dirty="0" smtClean="0"/>
              <a:t>power</a:t>
            </a:r>
            <a:r>
              <a:rPr lang="en-US" sz="2200" dirty="0" smtClean="0"/>
              <a:t> by letting them choose their own leaders and control their own affairs.</a:t>
            </a:r>
            <a:endParaRPr lang="en-US" sz="2200" dirty="0"/>
          </a:p>
        </p:txBody>
      </p:sp>
      <p:pic>
        <p:nvPicPr>
          <p:cNvPr id="8" name="Picture 7" descr="Medieval Money changer.jpg"/>
          <p:cNvPicPr>
            <a:picLocks noChangeAspect="1"/>
          </p:cNvPicPr>
          <p:nvPr/>
        </p:nvPicPr>
        <p:blipFill>
          <a:blip r:embed="rId2" cstate="print"/>
          <a:stretch>
            <a:fillRect/>
          </a:stretch>
        </p:blipFill>
        <p:spPr>
          <a:xfrm>
            <a:off x="457200" y="1447800"/>
            <a:ext cx="2438400" cy="1890513"/>
          </a:xfrm>
          <a:prstGeom prst="rect">
            <a:avLst/>
          </a:prstGeom>
        </p:spPr>
      </p:pic>
      <p:pic>
        <p:nvPicPr>
          <p:cNvPr id="9" name="Picture 8" descr="Feudal Contract.jpg"/>
          <p:cNvPicPr>
            <a:picLocks noChangeAspect="1"/>
          </p:cNvPicPr>
          <p:nvPr/>
        </p:nvPicPr>
        <p:blipFill>
          <a:blip r:embed="rId3" cstate="print"/>
          <a:stretch>
            <a:fillRect/>
          </a:stretch>
        </p:blipFill>
        <p:spPr>
          <a:xfrm>
            <a:off x="0" y="4114800"/>
            <a:ext cx="1666333" cy="2438400"/>
          </a:xfrm>
          <a:prstGeom prst="rect">
            <a:avLst/>
          </a:prstGeom>
        </p:spPr>
      </p:pic>
      <p:pic>
        <p:nvPicPr>
          <p:cNvPr id="10" name="Picture 9" descr="Merchants.jpg"/>
          <p:cNvPicPr>
            <a:picLocks noChangeAspect="1"/>
          </p:cNvPicPr>
          <p:nvPr/>
        </p:nvPicPr>
        <p:blipFill>
          <a:blip r:embed="rId4" cstate="print"/>
          <a:stretch>
            <a:fillRect/>
          </a:stretch>
        </p:blipFill>
        <p:spPr>
          <a:xfrm>
            <a:off x="381000" y="4438650"/>
            <a:ext cx="1895475" cy="2419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ppt_x</p:attrName>
                                        </p:attrNameLst>
                                      </p:cBhvr>
                                      <p:tavLst>
                                        <p:tav tm="0">
                                          <p:val>
                                            <p:strVal val="#ppt_x-.2"/>
                                          </p:val>
                                        </p:tav>
                                        <p:tav tm="100000">
                                          <p:val>
                                            <p:strVal val="#ppt_x"/>
                                          </p:val>
                                        </p:tav>
                                      </p:tavLst>
                                    </p:anim>
                                    <p:anim calcmode="lin" valueType="num">
                                      <p:cBhvr>
                                        <p:cTn id="3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ppt_x</p:attrName>
                                        </p:attrNameLst>
                                      </p:cBhvr>
                                      <p:tavLst>
                                        <p:tav tm="0">
                                          <p:val>
                                            <p:strVal val="#ppt_x-.2"/>
                                          </p:val>
                                        </p:tav>
                                        <p:tav tm="100000">
                                          <p:val>
                                            <p:strVal val="#ppt_x"/>
                                          </p:val>
                                        </p:tav>
                                      </p:tavLst>
                                    </p:anim>
                                    <p:anim calcmode="lin" valueType="num">
                                      <p:cBhvr>
                                        <p:cTn id="43"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1000" fill="hold"/>
                                        <p:tgtEl>
                                          <p:spTgt spid="7"/>
                                        </p:tgtEl>
                                        <p:attrNameLst>
                                          <p:attrName>ppt_x</p:attrName>
                                        </p:attrNameLst>
                                      </p:cBhvr>
                                      <p:tavLst>
                                        <p:tav tm="0">
                                          <p:val>
                                            <p:strVal val="#ppt_x-.2"/>
                                          </p:val>
                                        </p:tav>
                                        <p:tav tm="100000">
                                          <p:val>
                                            <p:strVal val="#ppt_x"/>
                                          </p:val>
                                        </p:tav>
                                      </p:tavLst>
                                    </p:anim>
                                    <p:anim calcmode="lin" valueType="num">
                                      <p:cBhvr>
                                        <p:cTn id="50"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51" dur="10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ppt_x</p:attrName>
                                        </p:attrNameLst>
                                      </p:cBhvr>
                                      <p:tavLst>
                                        <p:tav tm="0">
                                          <p:val>
                                            <p:strVal val="#ppt_x-.2"/>
                                          </p:val>
                                        </p:tav>
                                        <p:tav tm="100000">
                                          <p:val>
                                            <p:strVal val="#ppt_x"/>
                                          </p:val>
                                        </p:tav>
                                      </p:tavLst>
                                    </p:anim>
                                    <p:anim calcmode="lin" valueType="num">
                                      <p:cBhvr>
                                        <p:cTn id="5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More Money leads to Banks</a:t>
            </a:r>
            <a:endParaRPr lang="en-US" dirty="0"/>
          </a:p>
        </p:txBody>
      </p:sp>
      <p:sp>
        <p:nvSpPr>
          <p:cNvPr id="3" name="TextBox 2"/>
          <p:cNvSpPr txBox="1"/>
          <p:nvPr/>
        </p:nvSpPr>
        <p:spPr>
          <a:xfrm>
            <a:off x="152400" y="990600"/>
            <a:ext cx="8686800" cy="430887"/>
          </a:xfrm>
          <a:prstGeom prst="rect">
            <a:avLst/>
          </a:prstGeom>
          <a:noFill/>
        </p:spPr>
        <p:txBody>
          <a:bodyPr wrap="square" rtlCol="0">
            <a:spAutoFit/>
          </a:bodyPr>
          <a:lstStyle/>
          <a:p>
            <a:r>
              <a:rPr lang="en-US" sz="2200" dirty="0" smtClean="0"/>
              <a:t>As trade expanded, new business practices began.  </a:t>
            </a:r>
            <a:endParaRPr lang="en-US" sz="2200" dirty="0"/>
          </a:p>
        </p:txBody>
      </p:sp>
      <p:sp>
        <p:nvSpPr>
          <p:cNvPr id="4" name="TextBox 3"/>
          <p:cNvSpPr txBox="1"/>
          <p:nvPr/>
        </p:nvSpPr>
        <p:spPr>
          <a:xfrm>
            <a:off x="152400" y="1905000"/>
            <a:ext cx="7010400" cy="1908215"/>
          </a:xfrm>
          <a:prstGeom prst="rect">
            <a:avLst/>
          </a:prstGeom>
          <a:noFill/>
        </p:spPr>
        <p:txBody>
          <a:bodyPr wrap="square" rtlCol="0">
            <a:spAutoFit/>
          </a:bodyPr>
          <a:lstStyle/>
          <a:p>
            <a:r>
              <a:rPr lang="en-US" sz="2200" dirty="0" smtClean="0"/>
              <a:t>The need for </a:t>
            </a:r>
            <a:r>
              <a:rPr lang="en-US" sz="2200" b="1" dirty="0" smtClean="0"/>
              <a:t>capital</a:t>
            </a:r>
            <a:r>
              <a:rPr lang="en-US" sz="2200" dirty="0" smtClean="0"/>
              <a:t>, or money for investment, led to the development of banks.  </a:t>
            </a:r>
          </a:p>
          <a:p>
            <a:endParaRPr lang="en-US" sz="800" dirty="0"/>
          </a:p>
          <a:p>
            <a:r>
              <a:rPr lang="en-US" sz="2200" dirty="0" smtClean="0"/>
              <a:t>Also merchants used credit to pay for purchases.  This allowed merchants to travel without having to carry gold.  Bye, Bye Robbers!</a:t>
            </a:r>
          </a:p>
        </p:txBody>
      </p:sp>
      <p:sp>
        <p:nvSpPr>
          <p:cNvPr id="5" name="TextBox 4"/>
          <p:cNvSpPr txBox="1"/>
          <p:nvPr/>
        </p:nvSpPr>
        <p:spPr>
          <a:xfrm>
            <a:off x="152400" y="1447800"/>
            <a:ext cx="2438400" cy="461665"/>
          </a:xfrm>
          <a:prstGeom prst="rect">
            <a:avLst/>
          </a:prstGeom>
          <a:noFill/>
        </p:spPr>
        <p:txBody>
          <a:bodyPr wrap="square" rtlCol="0">
            <a:spAutoFit/>
          </a:bodyPr>
          <a:lstStyle/>
          <a:p>
            <a:r>
              <a:rPr lang="en-US" sz="2400" b="1" dirty="0" smtClean="0"/>
              <a:t>Banks</a:t>
            </a:r>
            <a:endParaRPr lang="en-US" sz="2400" b="1" dirty="0"/>
          </a:p>
        </p:txBody>
      </p:sp>
      <p:sp>
        <p:nvSpPr>
          <p:cNvPr id="6" name="TextBox 5"/>
          <p:cNvSpPr txBox="1"/>
          <p:nvPr/>
        </p:nvSpPr>
        <p:spPr>
          <a:xfrm>
            <a:off x="6553200" y="4038600"/>
            <a:ext cx="2438400" cy="430887"/>
          </a:xfrm>
          <a:prstGeom prst="rect">
            <a:avLst/>
          </a:prstGeom>
          <a:noFill/>
        </p:spPr>
        <p:txBody>
          <a:bodyPr wrap="square" rtlCol="0">
            <a:spAutoFit/>
          </a:bodyPr>
          <a:lstStyle/>
          <a:p>
            <a:pPr algn="r"/>
            <a:r>
              <a:rPr lang="en-US" sz="2200" b="1" dirty="0" smtClean="0"/>
              <a:t>Partnerships</a:t>
            </a:r>
            <a:endParaRPr lang="en-US" sz="2200" b="1" dirty="0"/>
          </a:p>
        </p:txBody>
      </p:sp>
      <p:sp>
        <p:nvSpPr>
          <p:cNvPr id="7" name="TextBox 6"/>
          <p:cNvSpPr txBox="1"/>
          <p:nvPr/>
        </p:nvSpPr>
        <p:spPr>
          <a:xfrm>
            <a:off x="3200400" y="4495800"/>
            <a:ext cx="5715000" cy="1107996"/>
          </a:xfrm>
          <a:prstGeom prst="rect">
            <a:avLst/>
          </a:prstGeom>
          <a:noFill/>
        </p:spPr>
        <p:txBody>
          <a:bodyPr wrap="square" rtlCol="0">
            <a:spAutoFit/>
          </a:bodyPr>
          <a:lstStyle/>
          <a:p>
            <a:r>
              <a:rPr lang="en-US" sz="2200" dirty="0" smtClean="0"/>
              <a:t>Merchants would join together to form a </a:t>
            </a:r>
            <a:r>
              <a:rPr lang="en-US" sz="2200" b="1" dirty="0" smtClean="0"/>
              <a:t>partnership</a:t>
            </a:r>
            <a:r>
              <a:rPr lang="en-US" sz="2200" dirty="0" smtClean="0"/>
              <a:t>, pooling their money to finance bigger business projects.  </a:t>
            </a:r>
            <a:endParaRPr lang="en-US" sz="2200" dirty="0"/>
          </a:p>
        </p:txBody>
      </p:sp>
      <p:sp>
        <p:nvSpPr>
          <p:cNvPr id="8" name="TextBox 7"/>
          <p:cNvSpPr txBox="1"/>
          <p:nvPr/>
        </p:nvSpPr>
        <p:spPr>
          <a:xfrm>
            <a:off x="152400" y="5867400"/>
            <a:ext cx="8839200" cy="1107996"/>
          </a:xfrm>
          <a:prstGeom prst="rect">
            <a:avLst/>
          </a:prstGeom>
          <a:noFill/>
        </p:spPr>
        <p:txBody>
          <a:bodyPr wrap="square" rtlCol="0">
            <a:spAutoFit/>
          </a:bodyPr>
          <a:lstStyle/>
          <a:p>
            <a:r>
              <a:rPr lang="en-US" sz="2200" dirty="0" smtClean="0"/>
              <a:t>These changes undermined serfdom (using peasants on manors).  Peasants could now sell goods, pay their rent in cash, and become </a:t>
            </a:r>
            <a:r>
              <a:rPr lang="en-US" sz="2200" b="1" dirty="0" smtClean="0"/>
              <a:t>tenant farmers</a:t>
            </a:r>
            <a:r>
              <a:rPr lang="en-US" sz="2200" dirty="0" smtClean="0"/>
              <a:t>, or hired farm workers.  </a:t>
            </a:r>
            <a:endParaRPr lang="en-US" sz="2200" dirty="0"/>
          </a:p>
        </p:txBody>
      </p:sp>
      <p:pic>
        <p:nvPicPr>
          <p:cNvPr id="9" name="Picture 8" descr="Medieval Peasant carries goods to Market.jpg"/>
          <p:cNvPicPr>
            <a:picLocks noChangeAspect="1"/>
          </p:cNvPicPr>
          <p:nvPr/>
        </p:nvPicPr>
        <p:blipFill>
          <a:blip r:embed="rId2" cstate="print"/>
          <a:stretch>
            <a:fillRect/>
          </a:stretch>
        </p:blipFill>
        <p:spPr>
          <a:xfrm>
            <a:off x="7239000" y="914400"/>
            <a:ext cx="1447800" cy="3053953"/>
          </a:xfrm>
          <a:prstGeom prst="rect">
            <a:avLst/>
          </a:prstGeom>
        </p:spPr>
      </p:pic>
      <p:pic>
        <p:nvPicPr>
          <p:cNvPr id="10" name="Picture 9" descr="Money Lenders.jpg"/>
          <p:cNvPicPr>
            <a:picLocks noChangeAspect="1"/>
          </p:cNvPicPr>
          <p:nvPr/>
        </p:nvPicPr>
        <p:blipFill>
          <a:blip r:embed="rId3" cstate="print"/>
          <a:stretch>
            <a:fillRect/>
          </a:stretch>
        </p:blipFill>
        <p:spPr>
          <a:xfrm>
            <a:off x="381000" y="3810000"/>
            <a:ext cx="2667000" cy="20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ppt_x</p:attrName>
                                        </p:attrNameLst>
                                      </p:cBhvr>
                                      <p:tavLst>
                                        <p:tav tm="0">
                                          <p:val>
                                            <p:strVal val="#ppt_x-.2"/>
                                          </p:val>
                                        </p:tav>
                                        <p:tav tm="100000">
                                          <p:val>
                                            <p:strVal val="#ppt_x"/>
                                          </p:val>
                                        </p:tav>
                                      </p:tavLst>
                                    </p:anim>
                                    <p:anim calcmode="lin" valueType="num">
                                      <p:cBhvr>
                                        <p:cTn id="43"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ppt_x</p:attrName>
                                        </p:attrNameLst>
                                      </p:cBhvr>
                                      <p:tavLst>
                                        <p:tav tm="0">
                                          <p:val>
                                            <p:strVal val="#ppt_x-.2"/>
                                          </p:val>
                                        </p:tav>
                                        <p:tav tm="100000">
                                          <p:val>
                                            <p:strVal val="#ppt_x"/>
                                          </p:val>
                                        </p:tav>
                                      </p:tavLst>
                                    </p:anim>
                                    <p:anim calcmode="lin" valueType="num">
                                      <p:cBhvr>
                                        <p:cTn id="50"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5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NEW Middle Class</a:t>
            </a:r>
            <a:endParaRPr lang="en-US" dirty="0"/>
          </a:p>
        </p:txBody>
      </p:sp>
      <p:sp>
        <p:nvSpPr>
          <p:cNvPr id="3" name="TextBox 2"/>
          <p:cNvSpPr txBox="1"/>
          <p:nvPr/>
        </p:nvSpPr>
        <p:spPr>
          <a:xfrm>
            <a:off x="152400" y="914400"/>
            <a:ext cx="8763000" cy="769441"/>
          </a:xfrm>
          <a:prstGeom prst="rect">
            <a:avLst/>
          </a:prstGeom>
          <a:noFill/>
        </p:spPr>
        <p:txBody>
          <a:bodyPr wrap="square" rtlCol="0">
            <a:spAutoFit/>
          </a:bodyPr>
          <a:lstStyle/>
          <a:p>
            <a:r>
              <a:rPr lang="en-US" sz="2200" dirty="0" smtClean="0"/>
              <a:t>By 1000, a new social class had formed, called the </a:t>
            </a:r>
            <a:r>
              <a:rPr lang="en-US" sz="2200" b="1" dirty="0" smtClean="0"/>
              <a:t>Middle Class</a:t>
            </a:r>
            <a:r>
              <a:rPr lang="en-US" sz="2200" dirty="0" smtClean="0"/>
              <a:t>.  The middle glass was made up of Merchants, Traders, and Artisans.  </a:t>
            </a:r>
            <a:endParaRPr lang="en-US" sz="2200" dirty="0"/>
          </a:p>
        </p:txBody>
      </p:sp>
      <p:sp>
        <p:nvSpPr>
          <p:cNvPr id="4" name="TextBox 3"/>
          <p:cNvSpPr txBox="1"/>
          <p:nvPr/>
        </p:nvSpPr>
        <p:spPr>
          <a:xfrm>
            <a:off x="3124200" y="1676400"/>
            <a:ext cx="6019800" cy="1569660"/>
          </a:xfrm>
          <a:prstGeom prst="rect">
            <a:avLst/>
          </a:prstGeom>
          <a:noFill/>
        </p:spPr>
        <p:txBody>
          <a:bodyPr wrap="square" rtlCol="0">
            <a:spAutoFit/>
          </a:bodyPr>
          <a:lstStyle/>
          <a:p>
            <a:r>
              <a:rPr lang="en-US" sz="2200" dirty="0" smtClean="0"/>
              <a:t>The middle class fell between the nobles and peasants.  </a:t>
            </a:r>
          </a:p>
          <a:p>
            <a:endParaRPr lang="en-US" sz="800" dirty="0"/>
          </a:p>
          <a:p>
            <a:r>
              <a:rPr lang="en-US" sz="2200" dirty="0" smtClean="0"/>
              <a:t>The nobles and church HATED the new middle class.  </a:t>
            </a:r>
            <a:endParaRPr lang="en-US" sz="2200" dirty="0"/>
          </a:p>
        </p:txBody>
      </p:sp>
      <p:sp>
        <p:nvSpPr>
          <p:cNvPr id="5" name="TextBox 4"/>
          <p:cNvSpPr txBox="1"/>
          <p:nvPr/>
        </p:nvSpPr>
        <p:spPr>
          <a:xfrm>
            <a:off x="152400" y="3810000"/>
            <a:ext cx="6477000" cy="1908215"/>
          </a:xfrm>
          <a:prstGeom prst="rect">
            <a:avLst/>
          </a:prstGeom>
          <a:noFill/>
        </p:spPr>
        <p:txBody>
          <a:bodyPr wrap="square" rtlCol="0">
            <a:spAutoFit/>
          </a:bodyPr>
          <a:lstStyle/>
          <a:p>
            <a:r>
              <a:rPr lang="en-US" sz="2200" dirty="0" smtClean="0"/>
              <a:t>In medieval towns, the middle class gained power by establishing guilds.  </a:t>
            </a:r>
            <a:r>
              <a:rPr lang="en-US" sz="2200" b="1" dirty="0" smtClean="0"/>
              <a:t>Guilds</a:t>
            </a:r>
            <a:r>
              <a:rPr lang="en-US" sz="2200" dirty="0" smtClean="0"/>
              <a:t> allowed people to control and protect their businesses (like unions).  </a:t>
            </a:r>
          </a:p>
          <a:p>
            <a:endParaRPr lang="en-US" sz="800" dirty="0"/>
          </a:p>
          <a:p>
            <a:r>
              <a:rPr lang="en-US" sz="2200" dirty="0" smtClean="0"/>
              <a:t>There were guilds for MANY jobs including:  weavers, bakers, and goldsmiths.</a:t>
            </a:r>
            <a:endParaRPr lang="en-US" sz="2200" dirty="0"/>
          </a:p>
        </p:txBody>
      </p:sp>
      <p:sp>
        <p:nvSpPr>
          <p:cNvPr id="6" name="TextBox 5"/>
          <p:cNvSpPr txBox="1"/>
          <p:nvPr/>
        </p:nvSpPr>
        <p:spPr>
          <a:xfrm>
            <a:off x="228600" y="5750004"/>
            <a:ext cx="8915400" cy="1107996"/>
          </a:xfrm>
          <a:prstGeom prst="rect">
            <a:avLst/>
          </a:prstGeom>
          <a:noFill/>
        </p:spPr>
        <p:txBody>
          <a:bodyPr wrap="square" rtlCol="0">
            <a:spAutoFit/>
          </a:bodyPr>
          <a:lstStyle/>
          <a:p>
            <a:r>
              <a:rPr lang="en-US" sz="2200" dirty="0" smtClean="0"/>
              <a:t>To become a guild members, people started in early childhood as </a:t>
            </a:r>
            <a:r>
              <a:rPr lang="en-US" sz="2200" b="1" dirty="0" smtClean="0"/>
              <a:t>apprentices</a:t>
            </a:r>
            <a:r>
              <a:rPr lang="en-US" sz="2200" dirty="0" smtClean="0"/>
              <a:t>.  After seven years, they could become a </a:t>
            </a:r>
            <a:r>
              <a:rPr lang="en-US" sz="2200" b="1" dirty="0" smtClean="0"/>
              <a:t>journeyman</a:t>
            </a:r>
            <a:r>
              <a:rPr lang="en-US" sz="2200" dirty="0" smtClean="0"/>
              <a:t> (salaried worker).  </a:t>
            </a:r>
            <a:r>
              <a:rPr lang="en-US" sz="2200" b="1" dirty="0" smtClean="0"/>
              <a:t>Women</a:t>
            </a:r>
            <a:r>
              <a:rPr lang="en-US" sz="2200" dirty="0" smtClean="0"/>
              <a:t> were also allowed to join guilds and had their own guilds!</a:t>
            </a:r>
            <a:endParaRPr lang="en-US" sz="2200" dirty="0"/>
          </a:p>
        </p:txBody>
      </p:sp>
      <p:sp>
        <p:nvSpPr>
          <p:cNvPr id="7" name="TextBox 6"/>
          <p:cNvSpPr txBox="1"/>
          <p:nvPr/>
        </p:nvSpPr>
        <p:spPr>
          <a:xfrm>
            <a:off x="152400" y="3352800"/>
            <a:ext cx="2362200" cy="430887"/>
          </a:xfrm>
          <a:prstGeom prst="rect">
            <a:avLst/>
          </a:prstGeom>
          <a:noFill/>
        </p:spPr>
        <p:txBody>
          <a:bodyPr wrap="square" rtlCol="0">
            <a:spAutoFit/>
          </a:bodyPr>
          <a:lstStyle/>
          <a:p>
            <a:r>
              <a:rPr lang="en-US" sz="2200" b="1" dirty="0" smtClean="0"/>
              <a:t>Guilds</a:t>
            </a:r>
            <a:endParaRPr lang="en-US" sz="2200" b="1" dirty="0"/>
          </a:p>
        </p:txBody>
      </p:sp>
      <p:pic>
        <p:nvPicPr>
          <p:cNvPr id="8" name="Picture 7" descr="Medieval Baker.jpg"/>
          <p:cNvPicPr>
            <a:picLocks noChangeAspect="1"/>
          </p:cNvPicPr>
          <p:nvPr/>
        </p:nvPicPr>
        <p:blipFill>
          <a:blip r:embed="rId2" cstate="print"/>
          <a:stretch>
            <a:fillRect/>
          </a:stretch>
        </p:blipFill>
        <p:spPr>
          <a:xfrm>
            <a:off x="6629400" y="3581400"/>
            <a:ext cx="2257425" cy="2028825"/>
          </a:xfrm>
          <a:prstGeom prst="rect">
            <a:avLst/>
          </a:prstGeom>
        </p:spPr>
      </p:pic>
      <p:pic>
        <p:nvPicPr>
          <p:cNvPr id="9" name="Picture 8" descr="Landlord and Peasants.jpg"/>
          <p:cNvPicPr>
            <a:picLocks noChangeAspect="1"/>
          </p:cNvPicPr>
          <p:nvPr/>
        </p:nvPicPr>
        <p:blipFill>
          <a:blip r:embed="rId3" cstate="print"/>
          <a:stretch>
            <a:fillRect/>
          </a:stretch>
        </p:blipFill>
        <p:spPr>
          <a:xfrm>
            <a:off x="228600" y="1828800"/>
            <a:ext cx="2834173" cy="1371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ppt_x</p:attrName>
                                        </p:attrNameLst>
                                      </p:cBhvr>
                                      <p:tavLst>
                                        <p:tav tm="0">
                                          <p:val>
                                            <p:strVal val="#ppt_x-.2"/>
                                          </p:val>
                                        </p:tav>
                                        <p:tav tm="100000">
                                          <p:val>
                                            <p:strVal val="#ppt_x"/>
                                          </p:val>
                                        </p:tav>
                                      </p:tavLst>
                                    </p:anim>
                                    <p:anim calcmode="lin" valueType="num">
                                      <p:cBhvr>
                                        <p:cTn id="22"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ppt_x</p:attrName>
                                        </p:attrNameLst>
                                      </p:cBhvr>
                                      <p:tavLst>
                                        <p:tav tm="0">
                                          <p:val>
                                            <p:strVal val="#ppt_x-.2"/>
                                          </p:val>
                                        </p:tav>
                                        <p:tav tm="100000">
                                          <p:val>
                                            <p:strVal val="#ppt_x"/>
                                          </p:val>
                                        </p:tav>
                                      </p:tavLst>
                                    </p:anim>
                                    <p:anim calcmode="lin" valueType="num">
                                      <p:cBhvr>
                                        <p:cTn id="36"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7" dur="1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1000" fill="hold"/>
                                        <p:tgtEl>
                                          <p:spTgt spid="6"/>
                                        </p:tgtEl>
                                        <p:attrNameLst>
                                          <p:attrName>ppt_x</p:attrName>
                                        </p:attrNameLst>
                                      </p:cBhvr>
                                      <p:tavLst>
                                        <p:tav tm="0">
                                          <p:val>
                                            <p:strVal val="#ppt_x-.2"/>
                                          </p:val>
                                        </p:tav>
                                        <p:tav tm="100000">
                                          <p:val>
                                            <p:strVal val="#ppt_x"/>
                                          </p:val>
                                        </p:tav>
                                      </p:tavLst>
                                    </p:anim>
                                    <p:anim calcmode="lin" valueType="num">
                                      <p:cBhvr>
                                        <p:cTn id="50"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5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Town and City Life</a:t>
            </a:r>
            <a:endParaRPr lang="en-US" dirty="0"/>
          </a:p>
        </p:txBody>
      </p:sp>
      <p:sp>
        <p:nvSpPr>
          <p:cNvPr id="3" name="TextBox 2"/>
          <p:cNvSpPr txBox="1"/>
          <p:nvPr/>
        </p:nvSpPr>
        <p:spPr>
          <a:xfrm>
            <a:off x="152400" y="914400"/>
            <a:ext cx="8686800" cy="769441"/>
          </a:xfrm>
          <a:prstGeom prst="rect">
            <a:avLst/>
          </a:prstGeom>
          <a:noFill/>
        </p:spPr>
        <p:txBody>
          <a:bodyPr wrap="square" rtlCol="0">
            <a:spAutoFit/>
          </a:bodyPr>
          <a:lstStyle/>
          <a:p>
            <a:r>
              <a:rPr lang="en-US" sz="2200" dirty="0" smtClean="0"/>
              <a:t>Medieval towns and cities were surrounded by a high protective wall.  As the population grew, these cities became very crowded!</a:t>
            </a:r>
            <a:endParaRPr lang="en-US" sz="2200" dirty="0"/>
          </a:p>
        </p:txBody>
      </p:sp>
      <p:sp>
        <p:nvSpPr>
          <p:cNvPr id="4" name="TextBox 3"/>
          <p:cNvSpPr txBox="1"/>
          <p:nvPr/>
        </p:nvSpPr>
        <p:spPr>
          <a:xfrm>
            <a:off x="3429000" y="1828800"/>
            <a:ext cx="5562600" cy="1908215"/>
          </a:xfrm>
          <a:prstGeom prst="rect">
            <a:avLst/>
          </a:prstGeom>
          <a:noFill/>
        </p:spPr>
        <p:txBody>
          <a:bodyPr wrap="square" rtlCol="0">
            <a:spAutoFit/>
          </a:bodyPr>
          <a:lstStyle/>
          <a:p>
            <a:r>
              <a:rPr lang="en-US" sz="2200" dirty="0" smtClean="0"/>
              <a:t>Because of overcrowding, city dwellers added 2</a:t>
            </a:r>
            <a:r>
              <a:rPr lang="en-US" sz="2200" baseline="30000" dirty="0" smtClean="0"/>
              <a:t>nd</a:t>
            </a:r>
            <a:r>
              <a:rPr lang="en-US" sz="2200" dirty="0" smtClean="0"/>
              <a:t> and 3</a:t>
            </a:r>
            <a:r>
              <a:rPr lang="en-US" sz="2200" baseline="30000" dirty="0" smtClean="0"/>
              <a:t>rd</a:t>
            </a:r>
            <a:r>
              <a:rPr lang="en-US" sz="2200" dirty="0" smtClean="0"/>
              <a:t> floors to their houses.  These floors jutted out over the </a:t>
            </a:r>
            <a:r>
              <a:rPr lang="en-US" sz="2200" b="1" dirty="0" smtClean="0"/>
              <a:t>narrow street </a:t>
            </a:r>
            <a:r>
              <a:rPr lang="en-US" sz="2200" dirty="0" smtClean="0"/>
              <a:t>making them very dark and dangerous.  </a:t>
            </a:r>
          </a:p>
          <a:p>
            <a:endParaRPr lang="en-US" sz="800" dirty="0"/>
          </a:p>
          <a:p>
            <a:r>
              <a:rPr lang="en-US" sz="2200" dirty="0" smtClean="0"/>
              <a:t>In addition, fires were a constant problem…</a:t>
            </a:r>
            <a:endParaRPr lang="en-US" sz="2200" dirty="0"/>
          </a:p>
        </p:txBody>
      </p:sp>
      <p:sp>
        <p:nvSpPr>
          <p:cNvPr id="5" name="TextBox 4"/>
          <p:cNvSpPr txBox="1"/>
          <p:nvPr/>
        </p:nvSpPr>
        <p:spPr>
          <a:xfrm>
            <a:off x="0" y="4114800"/>
            <a:ext cx="4572000" cy="1107996"/>
          </a:xfrm>
          <a:prstGeom prst="rect">
            <a:avLst/>
          </a:prstGeom>
          <a:noFill/>
        </p:spPr>
        <p:txBody>
          <a:bodyPr wrap="square" rtlCol="0">
            <a:spAutoFit/>
          </a:bodyPr>
          <a:lstStyle/>
          <a:p>
            <a:r>
              <a:rPr lang="en-US" sz="2200" dirty="0" smtClean="0"/>
              <a:t>In the center of the city, there was usually a great cathedral or a guild hall.  </a:t>
            </a:r>
            <a:endParaRPr lang="en-US" sz="2200" dirty="0"/>
          </a:p>
        </p:txBody>
      </p:sp>
      <p:sp>
        <p:nvSpPr>
          <p:cNvPr id="6" name="TextBox 5"/>
          <p:cNvSpPr txBox="1"/>
          <p:nvPr/>
        </p:nvSpPr>
        <p:spPr>
          <a:xfrm>
            <a:off x="0" y="5288340"/>
            <a:ext cx="6477000" cy="1569660"/>
          </a:xfrm>
          <a:prstGeom prst="rect">
            <a:avLst/>
          </a:prstGeom>
          <a:noFill/>
        </p:spPr>
        <p:txBody>
          <a:bodyPr wrap="square" rtlCol="0">
            <a:spAutoFit/>
          </a:bodyPr>
          <a:lstStyle/>
          <a:p>
            <a:r>
              <a:rPr lang="en-US" sz="2200" dirty="0" smtClean="0"/>
              <a:t>The cities were VERY dirty, smelly and crowded.  They had no garbage or sewer systems.  Residents simply flung their waste into the street…watch out below!</a:t>
            </a:r>
          </a:p>
          <a:p>
            <a:endParaRPr lang="en-US" sz="800" dirty="0"/>
          </a:p>
          <a:p>
            <a:r>
              <a:rPr lang="en-US" sz="2200" dirty="0" smtClean="0"/>
              <a:t>Cities were the perfect breeding ground for disease…</a:t>
            </a:r>
            <a:endParaRPr lang="en-US" sz="2200" dirty="0"/>
          </a:p>
        </p:txBody>
      </p:sp>
      <p:pic>
        <p:nvPicPr>
          <p:cNvPr id="8" name="Picture 7" descr="Medieval Town with wall.jpg"/>
          <p:cNvPicPr>
            <a:picLocks noChangeAspect="1"/>
          </p:cNvPicPr>
          <p:nvPr/>
        </p:nvPicPr>
        <p:blipFill>
          <a:blip r:embed="rId2" cstate="print"/>
          <a:stretch>
            <a:fillRect/>
          </a:stretch>
        </p:blipFill>
        <p:spPr>
          <a:xfrm>
            <a:off x="228600" y="1752600"/>
            <a:ext cx="2895600" cy="2306828"/>
          </a:xfrm>
          <a:prstGeom prst="rect">
            <a:avLst/>
          </a:prstGeom>
        </p:spPr>
      </p:pic>
      <p:pic>
        <p:nvPicPr>
          <p:cNvPr id="14" name="Picture 13" descr="Heiligengeistkirche, Heidelberg.jpg"/>
          <p:cNvPicPr>
            <a:picLocks noChangeAspect="1"/>
          </p:cNvPicPr>
          <p:nvPr/>
        </p:nvPicPr>
        <p:blipFill>
          <a:blip r:embed="rId3" cstate="print"/>
          <a:stretch>
            <a:fillRect/>
          </a:stretch>
        </p:blipFill>
        <p:spPr>
          <a:xfrm>
            <a:off x="6781800" y="3914546"/>
            <a:ext cx="2209800" cy="2943454"/>
          </a:xfrm>
          <a:prstGeom prst="rect">
            <a:avLst/>
          </a:prstGeom>
        </p:spPr>
      </p:pic>
      <p:pic>
        <p:nvPicPr>
          <p:cNvPr id="7" name="Picture 6" descr="Carcassonne Castle in France.jpg"/>
          <p:cNvPicPr>
            <a:picLocks noChangeAspect="1"/>
          </p:cNvPicPr>
          <p:nvPr/>
        </p:nvPicPr>
        <p:blipFill>
          <a:blip r:embed="rId4" cstate="print"/>
          <a:stretch>
            <a:fillRect/>
          </a:stretch>
        </p:blipFill>
        <p:spPr>
          <a:xfrm>
            <a:off x="228600" y="1752600"/>
            <a:ext cx="3086100" cy="2057400"/>
          </a:xfrm>
          <a:prstGeom prst="rect">
            <a:avLst/>
          </a:prstGeom>
        </p:spPr>
      </p:pic>
      <p:pic>
        <p:nvPicPr>
          <p:cNvPr id="9" name="Picture 8" descr="rothenburg_citywall.jpg"/>
          <p:cNvPicPr>
            <a:picLocks noChangeAspect="1"/>
          </p:cNvPicPr>
          <p:nvPr/>
        </p:nvPicPr>
        <p:blipFill>
          <a:blip r:embed="rId5" cstate="print"/>
          <a:stretch>
            <a:fillRect/>
          </a:stretch>
        </p:blipFill>
        <p:spPr>
          <a:xfrm>
            <a:off x="1219200" y="1752600"/>
            <a:ext cx="2087119" cy="2349500"/>
          </a:xfrm>
          <a:prstGeom prst="rect">
            <a:avLst/>
          </a:prstGeom>
        </p:spPr>
      </p:pic>
      <p:pic>
        <p:nvPicPr>
          <p:cNvPr id="12" name="Picture 11" descr="cologne8.jpg"/>
          <p:cNvPicPr>
            <a:picLocks noChangeAspect="1"/>
          </p:cNvPicPr>
          <p:nvPr/>
        </p:nvPicPr>
        <p:blipFill>
          <a:blip r:embed="rId6" cstate="print"/>
          <a:stretch>
            <a:fillRect/>
          </a:stretch>
        </p:blipFill>
        <p:spPr>
          <a:xfrm>
            <a:off x="6781800" y="3886200"/>
            <a:ext cx="2161309" cy="2971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ppt_x</p:attrName>
                                        </p:attrNameLst>
                                      </p:cBhvr>
                                      <p:tavLst>
                                        <p:tav tm="0">
                                          <p:val>
                                            <p:strVal val="#ppt_x-.2"/>
                                          </p:val>
                                        </p:tav>
                                        <p:tav tm="100000">
                                          <p:val>
                                            <p:strVal val="#ppt_x"/>
                                          </p:val>
                                        </p:tav>
                                      </p:tavLst>
                                    </p:anim>
                                    <p:anim calcmode="lin" valueType="num">
                                      <p:cBhvr>
                                        <p:cTn id="1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ppt_x</p:attrName>
                                        </p:attrNameLst>
                                      </p:cBhvr>
                                      <p:tavLst>
                                        <p:tav tm="0">
                                          <p:val>
                                            <p:strVal val="#ppt_x-.2"/>
                                          </p:val>
                                        </p:tav>
                                        <p:tav tm="100000">
                                          <p:val>
                                            <p:strVal val="#ppt_x"/>
                                          </p:val>
                                        </p:tav>
                                      </p:tavLst>
                                    </p:anim>
                                    <p:anim calcmode="lin" valueType="num">
                                      <p:cBhvr>
                                        <p:cTn id="29"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0" fill="hold"/>
                                        <p:tgtEl>
                                          <p:spTgt spid="4"/>
                                        </p:tgtEl>
                                        <p:attrNameLst>
                                          <p:attrName>ppt_x</p:attrName>
                                        </p:attrNameLst>
                                      </p:cBhvr>
                                      <p:tavLst>
                                        <p:tav tm="0">
                                          <p:val>
                                            <p:strVal val="#ppt_x-.2"/>
                                          </p:val>
                                        </p:tav>
                                        <p:tav tm="100000">
                                          <p:val>
                                            <p:strVal val="#ppt_x"/>
                                          </p:val>
                                        </p:tav>
                                      </p:tavLst>
                                    </p:anim>
                                    <p:anim calcmode="lin" valueType="num">
                                      <p:cBhvr>
                                        <p:cTn id="36"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7" dur="10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1000" fill="hold"/>
                                        <p:tgtEl>
                                          <p:spTgt spid="5"/>
                                        </p:tgtEl>
                                        <p:attrNameLst>
                                          <p:attrName>ppt_x</p:attrName>
                                        </p:attrNameLst>
                                      </p:cBhvr>
                                      <p:tavLst>
                                        <p:tav tm="0">
                                          <p:val>
                                            <p:strVal val="#ppt_x-.2"/>
                                          </p:val>
                                        </p:tav>
                                        <p:tav tm="100000">
                                          <p:val>
                                            <p:strVal val="#ppt_x"/>
                                          </p:val>
                                        </p:tav>
                                      </p:tavLst>
                                    </p:anim>
                                    <p:anim calcmode="lin" valueType="num">
                                      <p:cBhvr>
                                        <p:cTn id="4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ppt_x</p:attrName>
                                        </p:attrNameLst>
                                      </p:cBhvr>
                                      <p:tavLst>
                                        <p:tav tm="0">
                                          <p:val>
                                            <p:strVal val="#ppt_x-.2"/>
                                          </p:val>
                                        </p:tav>
                                        <p:tav tm="100000">
                                          <p:val>
                                            <p:strVal val="#ppt_x"/>
                                          </p:val>
                                        </p:tav>
                                      </p:tavLst>
                                    </p:anim>
                                    <p:anim calcmode="lin" valueType="num">
                                      <p:cBhvr>
                                        <p:cTn id="50"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1000" fill="hold"/>
                                        <p:tgtEl>
                                          <p:spTgt spid="12"/>
                                        </p:tgtEl>
                                        <p:attrNameLst>
                                          <p:attrName>ppt_x</p:attrName>
                                        </p:attrNameLst>
                                      </p:cBhvr>
                                      <p:tavLst>
                                        <p:tav tm="0">
                                          <p:val>
                                            <p:strVal val="#ppt_x-.2"/>
                                          </p:val>
                                        </p:tav>
                                        <p:tav tm="100000">
                                          <p:val>
                                            <p:strVal val="#ppt_x"/>
                                          </p:val>
                                        </p:tav>
                                      </p:tavLst>
                                    </p:anim>
                                    <p:anim calcmode="lin" valueType="num">
                                      <p:cBhvr>
                                        <p:cTn id="57"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2"/>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1000" fill="hold"/>
                                        <p:tgtEl>
                                          <p:spTgt spid="6"/>
                                        </p:tgtEl>
                                        <p:attrNameLst>
                                          <p:attrName>ppt_x</p:attrName>
                                        </p:attrNameLst>
                                      </p:cBhvr>
                                      <p:tavLst>
                                        <p:tav tm="0">
                                          <p:val>
                                            <p:strVal val="#ppt_x-.2"/>
                                          </p:val>
                                        </p:tav>
                                        <p:tav tm="100000">
                                          <p:val>
                                            <p:strVal val="#ppt_x"/>
                                          </p:val>
                                        </p:tav>
                                      </p:tavLst>
                                    </p:anim>
                                    <p:anim calcmode="lin" valueType="num">
                                      <p:cBhvr>
                                        <p:cTn id="64"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6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229600" cy="1143000"/>
          </a:xfrm>
        </p:spPr>
        <p:txBody>
          <a:bodyPr>
            <a:normAutofit/>
          </a:bodyPr>
          <a:lstStyle/>
          <a:p>
            <a:r>
              <a:rPr lang="en-US" dirty="0" smtClean="0"/>
              <a:t>Royal Power Grows</a:t>
            </a:r>
            <a:endParaRPr lang="en-US" dirty="0"/>
          </a:p>
        </p:txBody>
      </p:sp>
      <p:sp>
        <p:nvSpPr>
          <p:cNvPr id="5" name="TextBox 4"/>
          <p:cNvSpPr txBox="1"/>
          <p:nvPr/>
        </p:nvSpPr>
        <p:spPr>
          <a:xfrm>
            <a:off x="304800" y="914400"/>
            <a:ext cx="6248400" cy="1107996"/>
          </a:xfrm>
          <a:prstGeom prst="rect">
            <a:avLst/>
          </a:prstGeom>
          <a:noFill/>
        </p:spPr>
        <p:txBody>
          <a:bodyPr wrap="square" rtlCol="0">
            <a:spAutoFit/>
          </a:bodyPr>
          <a:lstStyle/>
          <a:p>
            <a:r>
              <a:rPr lang="en-US" sz="2200" dirty="0" smtClean="0"/>
              <a:t>By the early 800s, many small Germanic kingdoms covered Europe – including the Franks, Anglo-Saxons, Visigoths, Ostrogoths, and Vandals.</a:t>
            </a:r>
          </a:p>
        </p:txBody>
      </p:sp>
      <p:sp>
        <p:nvSpPr>
          <p:cNvPr id="6" name="TextBox 5"/>
          <p:cNvSpPr txBox="1"/>
          <p:nvPr/>
        </p:nvSpPr>
        <p:spPr>
          <a:xfrm>
            <a:off x="304800" y="2133600"/>
            <a:ext cx="4953000" cy="1107996"/>
          </a:xfrm>
          <a:prstGeom prst="rect">
            <a:avLst/>
          </a:prstGeom>
          <a:noFill/>
        </p:spPr>
        <p:txBody>
          <a:bodyPr wrap="square" rtlCol="0">
            <a:spAutoFit/>
          </a:bodyPr>
          <a:lstStyle/>
          <a:p>
            <a:r>
              <a:rPr lang="en-US" sz="2200" dirty="0" smtClean="0"/>
              <a:t>After the death of</a:t>
            </a:r>
            <a:r>
              <a:rPr lang="en-US" sz="2200" b="1" dirty="0" smtClean="0"/>
              <a:t> Charlemagne </a:t>
            </a:r>
            <a:r>
              <a:rPr lang="en-US" sz="2200" dirty="0" smtClean="0"/>
              <a:t>in 814, the Carolingian Empire became a system of </a:t>
            </a:r>
            <a:r>
              <a:rPr lang="en-US" sz="2200" b="1" dirty="0" smtClean="0"/>
              <a:t>feudal states</a:t>
            </a:r>
            <a:r>
              <a:rPr lang="en-US" sz="2200" dirty="0" smtClean="0"/>
              <a:t> ruled by lords.  </a:t>
            </a:r>
            <a:endParaRPr lang="en-US" sz="2200" dirty="0"/>
          </a:p>
        </p:txBody>
      </p:sp>
      <p:sp>
        <p:nvSpPr>
          <p:cNvPr id="7" name="TextBox 6"/>
          <p:cNvSpPr txBox="1"/>
          <p:nvPr/>
        </p:nvSpPr>
        <p:spPr>
          <a:xfrm>
            <a:off x="2133600" y="3581400"/>
            <a:ext cx="6858000" cy="1908215"/>
          </a:xfrm>
          <a:prstGeom prst="rect">
            <a:avLst/>
          </a:prstGeom>
          <a:noFill/>
        </p:spPr>
        <p:txBody>
          <a:bodyPr wrap="square" rtlCol="0">
            <a:spAutoFit/>
          </a:bodyPr>
          <a:lstStyle/>
          <a:p>
            <a:r>
              <a:rPr lang="en-US" sz="2200" dirty="0" smtClean="0"/>
              <a:t>Gradually, as the Middle Ages advanced towns and villages were created through charters, and this led to a more </a:t>
            </a:r>
            <a:r>
              <a:rPr lang="en-US" sz="2200" b="1" dirty="0" smtClean="0"/>
              <a:t>centralized form of government</a:t>
            </a:r>
            <a:r>
              <a:rPr lang="en-US" sz="2200" dirty="0" smtClean="0"/>
              <a:t>. </a:t>
            </a:r>
          </a:p>
          <a:p>
            <a:endParaRPr lang="en-US" sz="800" dirty="0"/>
          </a:p>
          <a:p>
            <a:r>
              <a:rPr lang="en-US" sz="2200" dirty="0" smtClean="0"/>
              <a:t>A centralized form of government is ruled by one person or governing body (like a monarch or parliament).  </a:t>
            </a:r>
            <a:endParaRPr lang="en-US" sz="2200" dirty="0"/>
          </a:p>
        </p:txBody>
      </p:sp>
      <p:sp>
        <p:nvSpPr>
          <p:cNvPr id="8" name="TextBox 7"/>
          <p:cNvSpPr txBox="1"/>
          <p:nvPr/>
        </p:nvSpPr>
        <p:spPr>
          <a:xfrm>
            <a:off x="152400" y="5715000"/>
            <a:ext cx="8839200" cy="769441"/>
          </a:xfrm>
          <a:prstGeom prst="rect">
            <a:avLst/>
          </a:prstGeom>
          <a:noFill/>
        </p:spPr>
        <p:txBody>
          <a:bodyPr wrap="square" rtlCol="0">
            <a:spAutoFit/>
          </a:bodyPr>
          <a:lstStyle/>
          <a:p>
            <a:r>
              <a:rPr lang="en-US" sz="2200" dirty="0" smtClean="0"/>
              <a:t>The earliest nations in Europe to develop a strong unified government were </a:t>
            </a:r>
            <a:r>
              <a:rPr lang="en-US" sz="2200" b="1" dirty="0" smtClean="0"/>
              <a:t>England</a:t>
            </a:r>
            <a:r>
              <a:rPr lang="en-US" sz="2200" dirty="0" smtClean="0"/>
              <a:t> and </a:t>
            </a:r>
            <a:r>
              <a:rPr lang="en-US" sz="2200" b="1" dirty="0" smtClean="0"/>
              <a:t>France</a:t>
            </a:r>
            <a:r>
              <a:rPr lang="en-US" sz="2200" dirty="0" smtClean="0"/>
              <a:t>.  </a:t>
            </a:r>
            <a:endParaRPr lang="en-US" sz="2200" dirty="0"/>
          </a:p>
        </p:txBody>
      </p:sp>
      <p:pic>
        <p:nvPicPr>
          <p:cNvPr id="9" name="Picture 8" descr="Germanic Tribes.gif"/>
          <p:cNvPicPr>
            <a:picLocks noChangeAspect="1"/>
          </p:cNvPicPr>
          <p:nvPr/>
        </p:nvPicPr>
        <p:blipFill>
          <a:blip r:embed="rId2" cstate="print"/>
          <a:stretch>
            <a:fillRect/>
          </a:stretch>
        </p:blipFill>
        <p:spPr>
          <a:xfrm>
            <a:off x="6477000" y="914400"/>
            <a:ext cx="2409825" cy="2409825"/>
          </a:xfrm>
          <a:prstGeom prst="rect">
            <a:avLst/>
          </a:prstGeom>
        </p:spPr>
      </p:pic>
      <p:pic>
        <p:nvPicPr>
          <p:cNvPr id="13" name="Picture 12" descr="Feudal Contract.jpg"/>
          <p:cNvPicPr>
            <a:picLocks noChangeAspect="1"/>
          </p:cNvPicPr>
          <p:nvPr/>
        </p:nvPicPr>
        <p:blipFill>
          <a:blip r:embed="rId3" cstate="print"/>
          <a:stretch>
            <a:fillRect/>
          </a:stretch>
        </p:blipFill>
        <p:spPr>
          <a:xfrm>
            <a:off x="0" y="3276600"/>
            <a:ext cx="1295400" cy="1895602"/>
          </a:xfrm>
          <a:prstGeom prst="rect">
            <a:avLst/>
          </a:prstGeom>
        </p:spPr>
      </p:pic>
      <p:pic>
        <p:nvPicPr>
          <p:cNvPr id="14" name="Picture 13" descr="HOmage to King.jpg"/>
          <p:cNvPicPr>
            <a:picLocks noChangeAspect="1"/>
          </p:cNvPicPr>
          <p:nvPr/>
        </p:nvPicPr>
        <p:blipFill>
          <a:blip r:embed="rId4" cstate="print"/>
          <a:stretch>
            <a:fillRect/>
          </a:stretch>
        </p:blipFill>
        <p:spPr>
          <a:xfrm>
            <a:off x="5410200" y="1655247"/>
            <a:ext cx="1524000" cy="1947067"/>
          </a:xfrm>
          <a:prstGeom prst="rect">
            <a:avLst/>
          </a:prstGeom>
        </p:spPr>
      </p:pic>
      <p:pic>
        <p:nvPicPr>
          <p:cNvPr id="15" name="Picture 14" descr="Heiligengeistkirche, Heidelberg.jpg"/>
          <p:cNvPicPr>
            <a:picLocks noChangeAspect="1"/>
          </p:cNvPicPr>
          <p:nvPr/>
        </p:nvPicPr>
        <p:blipFill>
          <a:blip r:embed="rId5" cstate="print"/>
          <a:stretch>
            <a:fillRect/>
          </a:stretch>
        </p:blipFill>
        <p:spPr>
          <a:xfrm>
            <a:off x="609600" y="3733800"/>
            <a:ext cx="1447800" cy="19284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ppt_x</p:attrName>
                                        </p:attrNameLst>
                                      </p:cBhvr>
                                      <p:tavLst>
                                        <p:tav tm="0">
                                          <p:val>
                                            <p:strVal val="#ppt_x-.2"/>
                                          </p:val>
                                        </p:tav>
                                        <p:tav tm="100000">
                                          <p:val>
                                            <p:strVal val="#ppt_x"/>
                                          </p:val>
                                        </p:tav>
                                      </p:tavLst>
                                    </p:anim>
                                    <p:anim calcmode="lin" valueType="num">
                                      <p:cBhvr>
                                        <p:cTn id="15"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1000" fill="hold"/>
                                        <p:tgtEl>
                                          <p:spTgt spid="14"/>
                                        </p:tgtEl>
                                        <p:attrNameLst>
                                          <p:attrName>ppt_x</p:attrName>
                                        </p:attrNameLst>
                                      </p:cBhvr>
                                      <p:tavLst>
                                        <p:tav tm="0">
                                          <p:val>
                                            <p:strVal val="#ppt_x-.2"/>
                                          </p:val>
                                        </p:tav>
                                        <p:tav tm="100000">
                                          <p:val>
                                            <p:strVal val="#ppt_x"/>
                                          </p:val>
                                        </p:tav>
                                      </p:tavLst>
                                    </p:anim>
                                    <p:anim calcmode="lin" valueType="num">
                                      <p:cBhvr>
                                        <p:cTn id="29"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1000" fill="hold"/>
                                        <p:tgtEl>
                                          <p:spTgt spid="13"/>
                                        </p:tgtEl>
                                        <p:attrNameLst>
                                          <p:attrName>ppt_x</p:attrName>
                                        </p:attrNameLst>
                                      </p:cBhvr>
                                      <p:tavLst>
                                        <p:tav tm="0">
                                          <p:val>
                                            <p:strVal val="#ppt_x-.2"/>
                                          </p:val>
                                        </p:tav>
                                        <p:tav tm="100000">
                                          <p:val>
                                            <p:strVal val="#ppt_x"/>
                                          </p:val>
                                        </p:tav>
                                      </p:tavLst>
                                    </p:anim>
                                    <p:anim calcmode="lin" valueType="num">
                                      <p:cBhvr>
                                        <p:cTn id="43"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0" fill="hold"/>
                                        <p:tgtEl>
                                          <p:spTgt spid="15"/>
                                        </p:tgtEl>
                                        <p:attrNameLst>
                                          <p:attrName>ppt_x</p:attrName>
                                        </p:attrNameLst>
                                      </p:cBhvr>
                                      <p:tavLst>
                                        <p:tav tm="0">
                                          <p:val>
                                            <p:strVal val="#ppt_x-.2"/>
                                          </p:val>
                                        </p:tav>
                                        <p:tav tm="100000">
                                          <p:val>
                                            <p:strVal val="#ppt_x"/>
                                          </p:val>
                                        </p:tav>
                                      </p:tavLst>
                                    </p:anim>
                                    <p:anim calcmode="lin" valueType="num">
                                      <p:cBhvr>
                                        <p:cTn id="50"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1000" fill="hold"/>
                                        <p:tgtEl>
                                          <p:spTgt spid="8"/>
                                        </p:tgtEl>
                                        <p:attrNameLst>
                                          <p:attrName>ppt_x</p:attrName>
                                        </p:attrNameLst>
                                      </p:cBhvr>
                                      <p:tavLst>
                                        <p:tav tm="0">
                                          <p:val>
                                            <p:strVal val="#ppt_x-.2"/>
                                          </p:val>
                                        </p:tav>
                                        <p:tav tm="100000">
                                          <p:val>
                                            <p:strVal val="#ppt_x"/>
                                          </p:val>
                                        </p:tav>
                                      </p:tavLst>
                                    </p:anim>
                                    <p:anim calcmode="lin" valueType="num">
                                      <p:cBhvr>
                                        <p:cTn id="57"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58"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TotalTime>
  <Words>1345</Words>
  <Application>Microsoft Macintosh PowerPoint</Application>
  <PresentationFormat>On-screen Show (4:3)</PresentationFormat>
  <Paragraphs>88</Paragraphs>
  <Slides>13</Slides>
  <Notes>1</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Bellringer 10-5-12</vt:lpstr>
      <vt:lpstr>Oregon Man contracts the Plague June 15, 2012</vt:lpstr>
      <vt:lpstr>Changes during the Middle Ages</vt:lpstr>
      <vt:lpstr>Big Changes for Farmers</vt:lpstr>
      <vt:lpstr>More Trade! More Money!</vt:lpstr>
      <vt:lpstr>More Money leads to Banks</vt:lpstr>
      <vt:lpstr>The NEW Middle Class</vt:lpstr>
      <vt:lpstr>Town and City Life</vt:lpstr>
      <vt:lpstr>Royal Power Grows</vt:lpstr>
      <vt:lpstr>Important English Kings</vt:lpstr>
      <vt:lpstr>Important French Kings</vt:lpstr>
      <vt:lpstr>Beginnings of Democracy</vt:lpstr>
      <vt:lpstr>King Hall of Fame</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Changes during the Middle Ages</dc:title>
  <dc:creator>AlyssaMartin</dc:creator>
  <cp:lastModifiedBy>Jessica Taylor</cp:lastModifiedBy>
  <cp:revision>22</cp:revision>
  <dcterms:created xsi:type="dcterms:W3CDTF">2012-10-05T10:55:21Z</dcterms:created>
  <dcterms:modified xsi:type="dcterms:W3CDTF">2012-10-05T11:06:55Z</dcterms:modified>
</cp:coreProperties>
</file>