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12" r:id="rId1"/>
  </p:sldMasterIdLst>
  <p:handoutMasterIdLst>
    <p:handoutMasterId r:id="rId13"/>
  </p:handoutMasterIdLst>
  <p:sldIdLst>
    <p:sldId id="267" r:id="rId2"/>
    <p:sldId id="256" r:id="rId3"/>
    <p:sldId id="257" r:id="rId4"/>
    <p:sldId id="258" r:id="rId5"/>
    <p:sldId id="259" r:id="rId6"/>
    <p:sldId id="260" r:id="rId7"/>
    <p:sldId id="264" r:id="rId8"/>
    <p:sldId id="261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DCA16-8AB1-B64C-B390-D2FCF0241AE1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9225B-8667-B242-B99B-0D5D187DF3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1A037-F4E6-46F8-A9A8-520358D12020}" type="datetimeFigureOut">
              <a:rPr lang="en-US" smtClean="0"/>
              <a:pPr/>
              <a:t>1/29/13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hyperlink" Target="http://en.wikipedia.org/wiki/File:Gilbert_Stuart_Williamstown_Portrait_of_George_Washington.jpg" TargetMode="External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Have you ever heard someone say “I feel so far away from civilization”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676400"/>
            <a:ext cx="8458200" cy="4648200"/>
          </a:xfrm>
        </p:spPr>
        <p:txBody>
          <a:bodyPr>
            <a:noAutofit/>
          </a:bodyPr>
          <a:lstStyle/>
          <a:p>
            <a:pPr algn="l"/>
            <a:r>
              <a:rPr lang="en-US" sz="4100" dirty="0" smtClean="0">
                <a:solidFill>
                  <a:schemeClr val="tx1"/>
                </a:solidFill>
              </a:rPr>
              <a:t>… SO what exactly is a civilization?? Take a minute to brainstorm defining characteristics of a civilization. (aka what makes a civilization… a civilization)</a:t>
            </a:r>
          </a:p>
          <a:p>
            <a:endParaRPr lang="en-US" sz="2600" i="1" dirty="0" smtClean="0">
              <a:solidFill>
                <a:schemeClr val="tx1"/>
              </a:solidFill>
            </a:endParaRPr>
          </a:p>
          <a:p>
            <a:r>
              <a:rPr lang="en-US" sz="2600" i="1" dirty="0" smtClean="0">
                <a:solidFill>
                  <a:schemeClr val="tx1"/>
                </a:solidFill>
              </a:rPr>
              <a:t>You will be asked to share your ideas with the class.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Documents!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your Historian analysis skills to evaluate some Primary documents! </a:t>
            </a:r>
          </a:p>
          <a:p>
            <a:r>
              <a:rPr lang="en-US" dirty="0" smtClean="0"/>
              <a:t>Tell me which characteristics of civilization each represents and WHY. (It might represent more than one)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Was Ancient Sumer a Civilization?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Today we are going to examine ancient Sumer and evaluate whether Sumer had the characteristics of a civilization.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Beginnings of Civilization</a:t>
            </a:r>
            <a:endParaRPr lang="en-US" dirty="0"/>
          </a:p>
        </p:txBody>
      </p:sp>
      <p:pic>
        <p:nvPicPr>
          <p:cNvPr id="5" name="Picture 4" descr="Ancient City of 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95400"/>
            <a:ext cx="6461522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Recap!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3716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Prehistory</a:t>
            </a:r>
            <a:r>
              <a:rPr lang="en-US" sz="2200" dirty="0" smtClean="0"/>
              <a:t> is divided into two categories, the Paleolithic Period and Neolithic Period.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2286000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</a:t>
            </a:r>
            <a:r>
              <a:rPr lang="en-US" sz="2200" b="1" dirty="0" smtClean="0"/>
              <a:t>Paleolithic period</a:t>
            </a:r>
            <a:r>
              <a:rPr lang="en-US" sz="2200" dirty="0" smtClean="0"/>
              <a:t>, people were nomadic hunters and gatherers who developed stone tools.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419600"/>
            <a:ext cx="388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during the </a:t>
            </a:r>
            <a:r>
              <a:rPr lang="en-US" sz="2200" b="1" dirty="0" smtClean="0"/>
              <a:t>Neolithic period</a:t>
            </a:r>
            <a:r>
              <a:rPr lang="en-US" sz="2200" dirty="0" smtClean="0"/>
              <a:t>, people learned how to farm and domesticate animals.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8674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changes became known as the </a:t>
            </a:r>
            <a:r>
              <a:rPr lang="en-US" sz="2200" b="1" dirty="0" smtClean="0"/>
              <a:t>Neolithic revolution </a:t>
            </a:r>
            <a:r>
              <a:rPr lang="en-US" sz="2200" dirty="0" smtClean="0"/>
              <a:t>and led to the development of </a:t>
            </a:r>
            <a:r>
              <a:rPr lang="en-US" sz="2200" b="1" dirty="0" smtClean="0"/>
              <a:t>civilizations.</a:t>
            </a:r>
            <a:endParaRPr lang="en-US" sz="2200" b="1" dirty="0"/>
          </a:p>
        </p:txBody>
      </p:sp>
      <p:pic>
        <p:nvPicPr>
          <p:cNvPr id="7" name="Picture 6" descr="Cave Painting from Namib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09800"/>
            <a:ext cx="2971800" cy="1981200"/>
          </a:xfrm>
          <a:prstGeom prst="rect">
            <a:avLst/>
          </a:prstGeom>
        </p:spPr>
      </p:pic>
      <p:pic>
        <p:nvPicPr>
          <p:cNvPr id="8" name="Picture 7" descr="Barley Field near Kiriath G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962400"/>
            <a:ext cx="2486025" cy="1866053"/>
          </a:xfrm>
          <a:prstGeom prst="rect">
            <a:avLst/>
          </a:prstGeom>
        </p:spPr>
      </p:pic>
      <p:pic>
        <p:nvPicPr>
          <p:cNvPr id="9" name="Picture 8" descr="Neolithic Goa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05200"/>
            <a:ext cx="2436394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Civilizations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29000" y="2133600"/>
            <a:ext cx="541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First civilizations were all located on </a:t>
            </a:r>
            <a:r>
              <a:rPr lang="en-US" sz="2200" b="1" dirty="0" smtClean="0"/>
              <a:t>rivers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259080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Rivers provided regular water supply, transportation, food, and fertile land for farming.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343400"/>
            <a:ext cx="4876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Rich conditions allowed farmers to produce a surplus of food. </a:t>
            </a:r>
          </a:p>
          <a:p>
            <a:endParaRPr lang="en-US" sz="1100" dirty="0"/>
          </a:p>
          <a:p>
            <a:r>
              <a:rPr lang="en-US" sz="2200" b="1" dirty="0" smtClean="0"/>
              <a:t>Surplus</a:t>
            </a:r>
            <a:r>
              <a:rPr lang="en-US" sz="2200" dirty="0" smtClean="0"/>
              <a:t> ~ more than necessary.</a:t>
            </a:r>
          </a:p>
          <a:p>
            <a:endParaRPr lang="en-US" sz="1100" dirty="0"/>
          </a:p>
          <a:p>
            <a:r>
              <a:rPr lang="en-US" sz="2200" dirty="0" smtClean="0"/>
              <a:t>This allowed for population growth and the start of cities.</a:t>
            </a:r>
            <a:endParaRPr lang="en-US" sz="2200" dirty="0"/>
          </a:p>
        </p:txBody>
      </p:sp>
      <p:pic>
        <p:nvPicPr>
          <p:cNvPr id="6" name="Picture 5" descr="Indus River Val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86000"/>
            <a:ext cx="2933553" cy="1904999"/>
          </a:xfrm>
          <a:prstGeom prst="rect">
            <a:avLst/>
          </a:prstGeom>
        </p:spPr>
      </p:pic>
      <p:pic>
        <p:nvPicPr>
          <p:cNvPr id="7" name="Picture 6" descr="Incan Empire at machu picch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733800"/>
            <a:ext cx="3857625" cy="2895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1524000"/>
            <a:ext cx="861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Civilization</a:t>
            </a:r>
            <a:r>
              <a:rPr lang="en-US" sz="2200" dirty="0" smtClean="0"/>
              <a:t> ~ a complex, highly organized social order.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River Valley Civilizations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0668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first civilizations began in the river valleys of Africa and Asia. The river valley civilizations are:</a:t>
            </a:r>
            <a:endParaRPr lang="en-US" sz="2200" dirty="0"/>
          </a:p>
        </p:txBody>
      </p:sp>
      <p:pic>
        <p:nvPicPr>
          <p:cNvPr id="4" name="Picture 3" descr="River Civilizations 2500 B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124200"/>
            <a:ext cx="7449207" cy="373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1524000" y="1798023"/>
            <a:ext cx="3429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b="1" dirty="0" smtClean="0"/>
              <a:t>Tigris and Euphrates River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5146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Nile River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7526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Yellow River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2286000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Indus River</a:t>
            </a:r>
            <a:endParaRPr lang="en-US" sz="2200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38099" y="3771901"/>
            <a:ext cx="1752602" cy="152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1181099" y="2933700"/>
            <a:ext cx="2438403" cy="838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3771898" y="3543302"/>
            <a:ext cx="2438403" cy="838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743700" y="3086101"/>
            <a:ext cx="1981202" cy="7620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Civilizations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Unlike the first civilizations in Asia and Africa, civilizations in the Americas began in the mountains.</a:t>
            </a:r>
            <a:endParaRPr lang="en-US" sz="2200" dirty="0"/>
          </a:p>
        </p:txBody>
      </p:sp>
      <p:pic>
        <p:nvPicPr>
          <p:cNvPr id="4" name="Picture 3" descr="Inca Empi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133600"/>
            <a:ext cx="2819400" cy="4408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22860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civilizations learned how to farm on the mountains and fill in swamps with land for farming.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35814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/>
              <a:t>They </a:t>
            </a:r>
            <a:r>
              <a:rPr lang="en-US" sz="2200" dirty="0" smtClean="0"/>
              <a:t>created great cities and civilizations like the Inca at Machu Picchu.</a:t>
            </a:r>
            <a:endParaRPr lang="en-US" sz="2200" dirty="0"/>
          </a:p>
        </p:txBody>
      </p:sp>
      <p:pic>
        <p:nvPicPr>
          <p:cNvPr id="7" name="Picture 6" descr="Incan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4495800"/>
            <a:ext cx="2971800" cy="2230684"/>
          </a:xfrm>
          <a:prstGeom prst="rect">
            <a:avLst/>
          </a:prstGeom>
        </p:spPr>
      </p:pic>
      <p:pic>
        <p:nvPicPr>
          <p:cNvPr id="8" name="Picture 7" descr="Incan Ruins at Cuz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890240"/>
            <a:ext cx="2719941" cy="196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8382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#1 Stable Food Supply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4478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need a stable food supply.  A complex society can only survive if there is enough food for everyone.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2743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#2 Social Structure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3200400"/>
            <a:ext cx="579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rank people by their job, income,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2600" y="37338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Some civilizations use a caste system where you are born into a social class and will never leave that class.</a:t>
            </a:r>
            <a:endParaRPr lang="en-US" sz="2200" dirty="0"/>
          </a:p>
        </p:txBody>
      </p:sp>
      <p:pic>
        <p:nvPicPr>
          <p:cNvPr id="15" name="Picture 4" descr="063006biltm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0"/>
            <a:ext cx="3048000" cy="2286000"/>
          </a:xfrm>
          <a:prstGeom prst="rect">
            <a:avLst/>
          </a:prstGeom>
          <a:noFill/>
        </p:spPr>
      </p:pic>
      <p:pic>
        <p:nvPicPr>
          <p:cNvPr id="14" name="Picture 13" descr="Riis Three Street Ara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757737"/>
            <a:ext cx="2465526" cy="2100263"/>
          </a:xfrm>
          <a:prstGeom prst="rect">
            <a:avLst/>
          </a:prstGeom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343400"/>
            <a:ext cx="147654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 descr="mexican work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4572000"/>
            <a:ext cx="2362200" cy="1879022"/>
          </a:xfrm>
          <a:prstGeom prst="rect">
            <a:avLst/>
          </a:prstGeom>
          <a:noFill/>
        </p:spPr>
      </p:pic>
      <p:pic>
        <p:nvPicPr>
          <p:cNvPr id="18" name="Picture 17" descr="Barley Field near Kiriath Ga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838200"/>
            <a:ext cx="2436395" cy="1828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15240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7 Basic Features of Civilization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#3 Government </a:t>
            </a:r>
            <a:endParaRPr lang="en-US" sz="2800" dirty="0"/>
          </a:p>
        </p:txBody>
      </p:sp>
      <p:pic>
        <p:nvPicPr>
          <p:cNvPr id="10" name="Picture 9" descr="Caesar Augu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533400"/>
            <a:ext cx="1350151" cy="1752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7620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have rulers, such as a King or President and usually other “branches,” such as parliament or congress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25908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Governments establish and enforce laws, build an army, provide free schools, and maintain safety for their citizens.</a:t>
            </a:r>
            <a:endParaRPr lang="en-US" sz="2200" dirty="0"/>
          </a:p>
        </p:txBody>
      </p:sp>
      <p:pic>
        <p:nvPicPr>
          <p:cNvPr id="13" name="Picture 12" descr="Louis XI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04800"/>
            <a:ext cx="1456831" cy="2209800"/>
          </a:xfrm>
          <a:prstGeom prst="rect">
            <a:avLst/>
          </a:prstGeom>
        </p:spPr>
      </p:pic>
      <p:pic>
        <p:nvPicPr>
          <p:cNvPr id="14" name="Picture 4" descr="270px-Gilbert_Stuart_Williamstown_Portrait_of_George_Washington">
            <a:hlinkClick r:id="rId4" tooltip="George Washingt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315200" y="457200"/>
            <a:ext cx="1524000" cy="18256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29400" y="4114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#4 Religion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334000"/>
            <a:ext cx="815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have a system of religious beliefs that usually include rituals and worships of the gods.</a:t>
            </a:r>
            <a:endParaRPr lang="en-US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6172200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Monotheistic</a:t>
            </a:r>
            <a:r>
              <a:rPr lang="en-US" sz="2200" dirty="0" smtClean="0"/>
              <a:t> ~ worship ONE god</a:t>
            </a:r>
            <a:endParaRPr lang="en-US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6172200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Polytheistic</a:t>
            </a:r>
            <a:r>
              <a:rPr lang="en-US" sz="2200" dirty="0" smtClean="0"/>
              <a:t> ~ worship many gods</a:t>
            </a:r>
            <a:endParaRPr lang="en-US" sz="2200" dirty="0"/>
          </a:p>
        </p:txBody>
      </p:sp>
      <p:pic>
        <p:nvPicPr>
          <p:cNvPr id="19" name="Picture 18" descr="Anubis and Mumm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8200" y="4038600"/>
            <a:ext cx="1714500" cy="1143000"/>
          </a:xfrm>
          <a:prstGeom prst="rect">
            <a:avLst/>
          </a:prstGeom>
        </p:spPr>
      </p:pic>
      <p:pic>
        <p:nvPicPr>
          <p:cNvPr id="20" name="Picture 19" descr="Knossos Snake Goddes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19400" y="3886200"/>
            <a:ext cx="1963399" cy="1478609"/>
          </a:xfrm>
          <a:prstGeom prst="rect">
            <a:avLst/>
          </a:prstGeom>
        </p:spPr>
      </p:pic>
      <p:pic>
        <p:nvPicPr>
          <p:cNvPr id="21" name="Picture 20" descr="Quetzlcoat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3000" y="3810000"/>
            <a:ext cx="1843797" cy="1652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457200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#5 Highly Developed Culture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develop art, music, and literature to express the talents, beliefs, and values of their people.</a:t>
            </a:r>
            <a:endParaRPr lang="en-US" sz="2200" dirty="0"/>
          </a:p>
        </p:txBody>
      </p:sp>
      <p:pic>
        <p:nvPicPr>
          <p:cNvPr id="7" name="Picture 6" descr="Knossos Lily Prince Fres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152400"/>
            <a:ext cx="1612900" cy="2410423"/>
          </a:xfrm>
          <a:prstGeom prst="rect">
            <a:avLst/>
          </a:prstGeom>
        </p:spPr>
      </p:pic>
      <p:pic>
        <p:nvPicPr>
          <p:cNvPr id="8" name="Picture 7" descr="Gupta Fresco depicting Siddhartha Gaut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28600"/>
            <a:ext cx="2801200" cy="1860550"/>
          </a:xfrm>
          <a:prstGeom prst="rect">
            <a:avLst/>
          </a:prstGeom>
        </p:spPr>
      </p:pic>
      <p:pic>
        <p:nvPicPr>
          <p:cNvPr id="9" name="Picture 8" descr="Roman Forum Excava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1905000"/>
            <a:ext cx="2081212" cy="15159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800" y="25908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#6 Technology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124200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make advances in technology that benefit the people such as bridges, schools, sewers, etc.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39624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#7 Written language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495800"/>
            <a:ext cx="350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develop a system of writing to record important information</a:t>
            </a:r>
            <a:endParaRPr lang="en-US" sz="2200" dirty="0"/>
          </a:p>
        </p:txBody>
      </p:sp>
      <p:pic>
        <p:nvPicPr>
          <p:cNvPr id="17" name="Picture 16" descr="Kilwa Calligraph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5334000"/>
            <a:ext cx="2057400" cy="1371600"/>
          </a:xfrm>
          <a:prstGeom prst="rect">
            <a:avLst/>
          </a:prstGeom>
        </p:spPr>
      </p:pic>
      <p:pic>
        <p:nvPicPr>
          <p:cNvPr id="14" name="Picture 13" descr="Cuneifor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4191000"/>
            <a:ext cx="2362200" cy="1720615"/>
          </a:xfrm>
          <a:prstGeom prst="rect">
            <a:avLst/>
          </a:prstGeom>
        </p:spPr>
      </p:pic>
      <p:pic>
        <p:nvPicPr>
          <p:cNvPr id="16" name="Picture 15" descr="Yanshi Pictograp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78113" y="5181600"/>
            <a:ext cx="26730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</TotalTime>
  <Words>537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Have you ever heard someone say “I feel so far away from civilization” </vt:lpstr>
      <vt:lpstr>Beginnings of Civilization</vt:lpstr>
      <vt:lpstr>Quick Recap!</vt:lpstr>
      <vt:lpstr>The First Civilizations</vt:lpstr>
      <vt:lpstr>River Valley Civilizations</vt:lpstr>
      <vt:lpstr>Other Civilizations</vt:lpstr>
      <vt:lpstr>Slide 7</vt:lpstr>
      <vt:lpstr>Slide 8</vt:lpstr>
      <vt:lpstr>Slide 9</vt:lpstr>
      <vt:lpstr>Primary Documents! </vt:lpstr>
      <vt:lpstr>Was Ancient Sumer a Civilization?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Beginnings of Civilization</dc:title>
  <dc:creator>AlyssaMartin</dc:creator>
  <cp:lastModifiedBy>Jessica Taylor</cp:lastModifiedBy>
  <cp:revision>25</cp:revision>
  <cp:lastPrinted>2012-08-30T10:06:43Z</cp:lastPrinted>
  <dcterms:created xsi:type="dcterms:W3CDTF">2013-01-29T12:13:18Z</dcterms:created>
  <dcterms:modified xsi:type="dcterms:W3CDTF">2013-01-29T13:38:34Z</dcterms:modified>
</cp:coreProperties>
</file>