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1A037-F4E6-46F8-A9A8-520358D12020}" type="datetimeFigureOut">
              <a:rPr lang="en-US" smtClean="0"/>
              <a:pPr/>
              <a:t>3/17/16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E9C42-03F1-4625-B45E-45CEC62BEA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hyperlink" Target="http://en.wikipedia.org/wiki/File:Gilbert_Stuart_Williamstown_Portrait_of_George_Washington.jpg" TargetMode="External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8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Beginnings of Civilization</a:t>
            </a:r>
            <a:endParaRPr lang="en-US" dirty="0"/>
          </a:p>
        </p:txBody>
      </p:sp>
      <p:pic>
        <p:nvPicPr>
          <p:cNvPr id="5" name="Picture 4" descr="Ancient City of 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295400"/>
            <a:ext cx="6461522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Recap!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37160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Prehistory</a:t>
            </a:r>
            <a:r>
              <a:rPr lang="en-US" sz="2200" dirty="0" smtClean="0"/>
              <a:t> is divided into two categories, the Paleolithic Period and Neolithic Period.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2286000"/>
            <a:ext cx="472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During the </a:t>
            </a:r>
            <a:r>
              <a:rPr lang="en-US" sz="2200" b="1" dirty="0" smtClean="0"/>
              <a:t>Paleolithic period</a:t>
            </a:r>
            <a:r>
              <a:rPr lang="en-US" sz="2200" dirty="0" smtClean="0"/>
              <a:t>, people were nomadic hunters and gatherers who developed stone tools.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419600"/>
            <a:ext cx="388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However, during the </a:t>
            </a:r>
            <a:r>
              <a:rPr lang="en-US" sz="2200" b="1" dirty="0" smtClean="0"/>
              <a:t>Neolithic period</a:t>
            </a:r>
            <a:r>
              <a:rPr lang="en-US" sz="2200" dirty="0" smtClean="0"/>
              <a:t>, people learned how to farm and domesticate animals.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8674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These changes became known as the </a:t>
            </a:r>
            <a:r>
              <a:rPr lang="en-US" sz="2200" b="1" dirty="0" smtClean="0"/>
              <a:t>Neolithic revolution </a:t>
            </a:r>
            <a:r>
              <a:rPr lang="en-US" sz="2200" dirty="0" smtClean="0"/>
              <a:t>and led to the development of </a:t>
            </a:r>
            <a:r>
              <a:rPr lang="en-US" sz="2200" b="1" dirty="0" smtClean="0"/>
              <a:t>civilizations.</a:t>
            </a:r>
            <a:endParaRPr lang="en-US" sz="2200" b="1" dirty="0"/>
          </a:p>
        </p:txBody>
      </p:sp>
      <p:pic>
        <p:nvPicPr>
          <p:cNvPr id="7" name="Picture 6" descr="Cave Painting from Namib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209800"/>
            <a:ext cx="2971800" cy="1981200"/>
          </a:xfrm>
          <a:prstGeom prst="rect">
            <a:avLst/>
          </a:prstGeom>
        </p:spPr>
      </p:pic>
      <p:pic>
        <p:nvPicPr>
          <p:cNvPr id="8" name="Picture 7" descr="Barley Field near Kiriath G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962400"/>
            <a:ext cx="2486025" cy="1866053"/>
          </a:xfrm>
          <a:prstGeom prst="rect">
            <a:avLst/>
          </a:prstGeom>
        </p:spPr>
      </p:pic>
      <p:pic>
        <p:nvPicPr>
          <p:cNvPr id="9" name="Picture 8" descr="Neolithic Goat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505200"/>
            <a:ext cx="2436394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Civilizations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29000" y="2133600"/>
            <a:ext cx="541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First civilizations were all located on </a:t>
            </a:r>
            <a:r>
              <a:rPr lang="en-US" sz="2200" b="1" dirty="0" smtClean="0"/>
              <a:t>rivers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2590800"/>
            <a:ext cx="457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Rivers provided regular water supply, transportation, food, and fertile land for farming.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343400"/>
            <a:ext cx="4876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Rich conditions allowed farmers to produce a surplus of food. </a:t>
            </a:r>
          </a:p>
          <a:p>
            <a:endParaRPr lang="en-US" sz="1100" dirty="0"/>
          </a:p>
          <a:p>
            <a:r>
              <a:rPr lang="en-US" sz="2200" b="1" dirty="0" smtClean="0"/>
              <a:t>Surplus</a:t>
            </a:r>
            <a:r>
              <a:rPr lang="en-US" sz="2200" dirty="0" smtClean="0"/>
              <a:t> ~ more than necessary.</a:t>
            </a:r>
          </a:p>
          <a:p>
            <a:endParaRPr lang="en-US" sz="1100" dirty="0"/>
          </a:p>
          <a:p>
            <a:r>
              <a:rPr lang="en-US" sz="2200" dirty="0" smtClean="0"/>
              <a:t>This allowed for population growth and the start of cities.</a:t>
            </a:r>
            <a:endParaRPr lang="en-US" sz="2200" dirty="0"/>
          </a:p>
        </p:txBody>
      </p:sp>
      <p:pic>
        <p:nvPicPr>
          <p:cNvPr id="6" name="Picture 5" descr="Indus River Vall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286000"/>
            <a:ext cx="2933553" cy="1904999"/>
          </a:xfrm>
          <a:prstGeom prst="rect">
            <a:avLst/>
          </a:prstGeom>
        </p:spPr>
      </p:pic>
      <p:pic>
        <p:nvPicPr>
          <p:cNvPr id="7" name="Picture 6" descr="Incan Empire at machu picch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733800"/>
            <a:ext cx="3857625" cy="2895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1524000"/>
            <a:ext cx="861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Civilization</a:t>
            </a:r>
            <a:r>
              <a:rPr lang="en-US" sz="2200" dirty="0" smtClean="0"/>
              <a:t> ~ a complex, highly organized social order. 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River Valley Civilizations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0668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first civilizations began in the river valleys of Africa and Asia. The river valley civilizations are:</a:t>
            </a:r>
            <a:endParaRPr lang="en-US" sz="2200" dirty="0"/>
          </a:p>
        </p:txBody>
      </p:sp>
      <p:pic>
        <p:nvPicPr>
          <p:cNvPr id="4" name="Picture 3" descr="River Civilizations 2500 B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124200"/>
            <a:ext cx="7449207" cy="3733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800000" flipV="1">
            <a:off x="1524000" y="1798023"/>
            <a:ext cx="3429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b="1" dirty="0" smtClean="0"/>
              <a:t>Tigris and Euphrates River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2514600"/>
            <a:ext cx="182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Nile River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1752600"/>
            <a:ext cx="182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Yellow River</a:t>
            </a:r>
            <a:endParaRPr lang="en-US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2286000"/>
            <a:ext cx="198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Indus River</a:t>
            </a:r>
            <a:endParaRPr lang="en-US" sz="2200" b="1" dirty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38099" y="3771901"/>
            <a:ext cx="1752602" cy="1524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1181099" y="2933700"/>
            <a:ext cx="2438403" cy="838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3771898" y="3543302"/>
            <a:ext cx="2438403" cy="838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743700" y="3086101"/>
            <a:ext cx="1981202" cy="76201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Civilizations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95400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Unlike the first civilizations in Asia and Africa, civilizations in the Americas began in the mountains.</a:t>
            </a:r>
            <a:endParaRPr lang="en-US" sz="2200" dirty="0"/>
          </a:p>
        </p:txBody>
      </p:sp>
      <p:pic>
        <p:nvPicPr>
          <p:cNvPr id="4" name="Picture 3" descr="Inca Empi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133600"/>
            <a:ext cx="2819400" cy="4408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0" y="2286000"/>
            <a:ext cx="495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These civilizations learned how to farm on the mountains and fill in swamps with land for farming.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505200" y="358140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/>
              <a:t>They </a:t>
            </a:r>
            <a:r>
              <a:rPr lang="en-US" sz="2200" dirty="0" smtClean="0"/>
              <a:t>created great cities and civilizations like the Inca at Machu Picchu.</a:t>
            </a:r>
            <a:endParaRPr lang="en-US" sz="2200" dirty="0"/>
          </a:p>
        </p:txBody>
      </p:sp>
      <p:pic>
        <p:nvPicPr>
          <p:cNvPr id="7" name="Picture 6" descr="Incan Ru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4495800"/>
            <a:ext cx="2971800" cy="2230684"/>
          </a:xfrm>
          <a:prstGeom prst="rect">
            <a:avLst/>
          </a:prstGeom>
        </p:spPr>
      </p:pic>
      <p:pic>
        <p:nvPicPr>
          <p:cNvPr id="8" name="Picture 7" descr="Incan Ruins at Cuzc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4890240"/>
            <a:ext cx="2719941" cy="196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8382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#1 Stable Food Supply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447800"/>
            <a:ext cx="563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need a stable food supply.  A complex society can only survive if there is enough food for everyone.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27432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#2 Social Structure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3200400"/>
            <a:ext cx="579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rank people by their job, income, 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52600" y="3733800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Some civilizations use a caste system where you are born into a social class and will never leave that class.</a:t>
            </a:r>
            <a:endParaRPr lang="en-US" sz="2200" dirty="0"/>
          </a:p>
        </p:txBody>
      </p:sp>
      <p:pic>
        <p:nvPicPr>
          <p:cNvPr id="15" name="Picture 4" descr="063006biltmo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572000"/>
            <a:ext cx="3048000" cy="2286000"/>
          </a:xfrm>
          <a:prstGeom prst="rect">
            <a:avLst/>
          </a:prstGeom>
          <a:noFill/>
        </p:spPr>
      </p:pic>
      <p:pic>
        <p:nvPicPr>
          <p:cNvPr id="14" name="Picture 13" descr="Riis Three Street Arab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4757737"/>
            <a:ext cx="2465526" cy="2100263"/>
          </a:xfrm>
          <a:prstGeom prst="rect">
            <a:avLst/>
          </a:prstGeom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343400"/>
            <a:ext cx="147654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4" descr="mexican worke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4572000"/>
            <a:ext cx="2362200" cy="1879022"/>
          </a:xfrm>
          <a:prstGeom prst="rect">
            <a:avLst/>
          </a:prstGeom>
          <a:noFill/>
        </p:spPr>
      </p:pic>
      <p:pic>
        <p:nvPicPr>
          <p:cNvPr id="18" name="Picture 17" descr="Barley Field near Kiriath Ga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7400" y="838200"/>
            <a:ext cx="2436395" cy="1828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81000" y="15240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7 Basic Features of Civilization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2286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#3 Government </a:t>
            </a:r>
            <a:endParaRPr lang="en-US" sz="2800" dirty="0"/>
          </a:p>
        </p:txBody>
      </p:sp>
      <p:pic>
        <p:nvPicPr>
          <p:cNvPr id="10" name="Picture 9" descr="Caesar August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533400"/>
            <a:ext cx="1350151" cy="1752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800" y="76200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have rulers, such as a King or President and usually other “branches,” such as parliament or congress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25908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Governments establish and enforce laws, build an army, provide free schools, and maintain safety for their citizens.</a:t>
            </a:r>
            <a:endParaRPr lang="en-US" sz="2200" dirty="0"/>
          </a:p>
        </p:txBody>
      </p:sp>
      <p:pic>
        <p:nvPicPr>
          <p:cNvPr id="13" name="Picture 12" descr="Louis XI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04800"/>
            <a:ext cx="1456831" cy="2209800"/>
          </a:xfrm>
          <a:prstGeom prst="rect">
            <a:avLst/>
          </a:prstGeom>
        </p:spPr>
      </p:pic>
      <p:pic>
        <p:nvPicPr>
          <p:cNvPr id="14" name="Picture 4" descr="270px-Gilbert_Stuart_Williamstown_Portrait_of_George_Washington">
            <a:hlinkClick r:id="rId4" tooltip="George Washingt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7315200" y="457200"/>
            <a:ext cx="1524000" cy="18256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629400" y="41148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#4 Religion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334000"/>
            <a:ext cx="815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have a system of religious beliefs that usually include rituals and worships of the gods.</a:t>
            </a:r>
            <a:endParaRPr lang="en-US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6172200"/>
            <a:ext cx="4267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Monotheistic</a:t>
            </a:r>
            <a:r>
              <a:rPr lang="en-US" sz="2200" dirty="0" smtClean="0"/>
              <a:t> ~ worship ONE god</a:t>
            </a:r>
            <a:endParaRPr lang="en-US" sz="2200" dirty="0"/>
          </a:p>
        </p:txBody>
      </p:sp>
      <p:sp>
        <p:nvSpPr>
          <p:cNvPr id="18" name="TextBox 17"/>
          <p:cNvSpPr txBox="1"/>
          <p:nvPr/>
        </p:nvSpPr>
        <p:spPr>
          <a:xfrm>
            <a:off x="4648200" y="6172200"/>
            <a:ext cx="4267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Polytheistic</a:t>
            </a:r>
            <a:r>
              <a:rPr lang="en-US" sz="2200" dirty="0" smtClean="0"/>
              <a:t> ~ worship many gods</a:t>
            </a:r>
            <a:endParaRPr lang="en-US" sz="2200" dirty="0"/>
          </a:p>
        </p:txBody>
      </p:sp>
      <p:pic>
        <p:nvPicPr>
          <p:cNvPr id="19" name="Picture 18" descr="Anubis and Mumm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8200" y="4038600"/>
            <a:ext cx="1714500" cy="1143000"/>
          </a:xfrm>
          <a:prstGeom prst="rect">
            <a:avLst/>
          </a:prstGeom>
        </p:spPr>
      </p:pic>
      <p:pic>
        <p:nvPicPr>
          <p:cNvPr id="20" name="Picture 19" descr="Knossos Snake Goddes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19400" y="3886200"/>
            <a:ext cx="1963399" cy="1478609"/>
          </a:xfrm>
          <a:prstGeom prst="rect">
            <a:avLst/>
          </a:prstGeom>
        </p:spPr>
      </p:pic>
      <p:pic>
        <p:nvPicPr>
          <p:cNvPr id="21" name="Picture 20" descr="Quetzlcoat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43000" y="3810000"/>
            <a:ext cx="1843797" cy="1652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457200"/>
            <a:ext cx="396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#5 Highly Developed Culture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371600"/>
            <a:ext cx="4191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develop art, music, and literature to express the talents, beliefs, and values of their people.</a:t>
            </a:r>
            <a:endParaRPr lang="en-US" sz="2200" dirty="0"/>
          </a:p>
        </p:txBody>
      </p:sp>
      <p:pic>
        <p:nvPicPr>
          <p:cNvPr id="7" name="Picture 6" descr="Knossos Lily Prince Fresc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152400"/>
            <a:ext cx="1612900" cy="2410423"/>
          </a:xfrm>
          <a:prstGeom prst="rect">
            <a:avLst/>
          </a:prstGeom>
        </p:spPr>
      </p:pic>
      <p:pic>
        <p:nvPicPr>
          <p:cNvPr id="8" name="Picture 7" descr="Gupta Fresco depicting Siddhartha Gauta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28600"/>
            <a:ext cx="2801200" cy="1860550"/>
          </a:xfrm>
          <a:prstGeom prst="rect">
            <a:avLst/>
          </a:prstGeom>
        </p:spPr>
      </p:pic>
      <p:pic>
        <p:nvPicPr>
          <p:cNvPr id="9" name="Picture 8" descr="Roman Forum Excavati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1828800"/>
            <a:ext cx="2081212" cy="15159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27432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#6 Technology/Specialization of Labor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3124200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make advances in technology that benefit the people such as bridges, schools, sewers, etc.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5486400" y="396240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#7 Written language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4495800"/>
            <a:ext cx="3505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Civilizations develop a system of writing to record important information</a:t>
            </a:r>
            <a:endParaRPr lang="en-US" sz="2200" dirty="0"/>
          </a:p>
        </p:txBody>
      </p:sp>
      <p:pic>
        <p:nvPicPr>
          <p:cNvPr id="17" name="Picture 16" descr="Kilwa Calligraph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" y="5334000"/>
            <a:ext cx="2057400" cy="1371600"/>
          </a:xfrm>
          <a:prstGeom prst="rect">
            <a:avLst/>
          </a:prstGeom>
        </p:spPr>
      </p:pic>
      <p:pic>
        <p:nvPicPr>
          <p:cNvPr id="14" name="Picture 13" descr="Cuneifor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71600" y="4191000"/>
            <a:ext cx="2362200" cy="1720615"/>
          </a:xfrm>
          <a:prstGeom prst="rect">
            <a:avLst/>
          </a:prstGeom>
        </p:spPr>
      </p:pic>
      <p:pic>
        <p:nvPicPr>
          <p:cNvPr id="16" name="Picture 15" descr="Yanshi Pictograph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78113" y="5181600"/>
            <a:ext cx="26730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425</Words>
  <Application>Microsoft Macintosh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Beginnings of Civilization</vt:lpstr>
      <vt:lpstr>Quick Recap!</vt:lpstr>
      <vt:lpstr>The First Civilizations</vt:lpstr>
      <vt:lpstr>River Valley Civilizations</vt:lpstr>
      <vt:lpstr>Other Civilizations</vt:lpstr>
      <vt:lpstr>Slide 6</vt:lpstr>
      <vt:lpstr>Slide 7</vt:lpstr>
      <vt:lpstr>Slide 8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Beginnings of Civilization</dc:title>
  <dc:creator>AlyssaMartin</dc:creator>
  <cp:lastModifiedBy>Jessica Taylor</cp:lastModifiedBy>
  <cp:revision>20</cp:revision>
  <dcterms:created xsi:type="dcterms:W3CDTF">2016-03-17T12:41:14Z</dcterms:created>
  <dcterms:modified xsi:type="dcterms:W3CDTF">2016-03-17T12:41:32Z</dcterms:modified>
</cp:coreProperties>
</file>